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168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25" r:id="rId68"/>
    <p:sldId id="326" r:id="rId69"/>
    <p:sldId id="327" r:id="rId70"/>
    <p:sldId id="328" r:id="rId71"/>
    <p:sldId id="329" r:id="rId72"/>
    <p:sldId id="330" r:id="rId73"/>
    <p:sldId id="331" r:id="rId74"/>
    <p:sldId id="332" r:id="rId75"/>
    <p:sldId id="333" r:id="rId76"/>
    <p:sldId id="334" r:id="rId77"/>
    <p:sldId id="335" r:id="rId78"/>
    <p:sldId id="336" r:id="rId79"/>
    <p:sldId id="337" r:id="rId80"/>
    <p:sldId id="338" r:id="rId81"/>
    <p:sldId id="339" r:id="rId82"/>
    <p:sldId id="340" r:id="rId83"/>
    <p:sldId id="341" r:id="rId84"/>
    <p:sldId id="342" r:id="rId85"/>
    <p:sldId id="343" r:id="rId86"/>
    <p:sldId id="344" r:id="rId87"/>
    <p:sldId id="345" r:id="rId88"/>
    <p:sldId id="346" r:id="rId89"/>
    <p:sldId id="347" r:id="rId90"/>
    <p:sldId id="348" r:id="rId91"/>
    <p:sldId id="349" r:id="rId92"/>
    <p:sldId id="350" r:id="rId93"/>
    <p:sldId id="351" r:id="rId94"/>
    <p:sldId id="352" r:id="rId95"/>
    <p:sldId id="353" r:id="rId96"/>
    <p:sldId id="354" r:id="rId97"/>
    <p:sldId id="355" r:id="rId98"/>
    <p:sldId id="356" r:id="rId99"/>
    <p:sldId id="357" r:id="rId100"/>
    <p:sldId id="358" r:id="rId101"/>
    <p:sldId id="359" r:id="rId102"/>
    <p:sldId id="360" r:id="rId103"/>
    <p:sldId id="361" r:id="rId104"/>
    <p:sldId id="362" r:id="rId105"/>
    <p:sldId id="363" r:id="rId106"/>
    <p:sldId id="364" r:id="rId107"/>
    <p:sldId id="365" r:id="rId108"/>
    <p:sldId id="366" r:id="rId109"/>
    <p:sldId id="367" r:id="rId110"/>
    <p:sldId id="368" r:id="rId111"/>
    <p:sldId id="369" r:id="rId112"/>
    <p:sldId id="370" r:id="rId113"/>
    <p:sldId id="371" r:id="rId114"/>
    <p:sldId id="372" r:id="rId115"/>
    <p:sldId id="373" r:id="rId116"/>
    <p:sldId id="374" r:id="rId117"/>
    <p:sldId id="375" r:id="rId118"/>
    <p:sldId id="376" r:id="rId119"/>
    <p:sldId id="377" r:id="rId120"/>
    <p:sldId id="378" r:id="rId121"/>
    <p:sldId id="379" r:id="rId122"/>
    <p:sldId id="380" r:id="rId123"/>
    <p:sldId id="381" r:id="rId124"/>
    <p:sldId id="382" r:id="rId125"/>
    <p:sldId id="383" r:id="rId126"/>
    <p:sldId id="384" r:id="rId127"/>
    <p:sldId id="385" r:id="rId128"/>
    <p:sldId id="386" r:id="rId129"/>
    <p:sldId id="387" r:id="rId130"/>
    <p:sldId id="388" r:id="rId131"/>
    <p:sldId id="389" r:id="rId132"/>
    <p:sldId id="390" r:id="rId133"/>
    <p:sldId id="391" r:id="rId134"/>
    <p:sldId id="392" r:id="rId135"/>
    <p:sldId id="393" r:id="rId136"/>
    <p:sldId id="394" r:id="rId137"/>
    <p:sldId id="395" r:id="rId138"/>
    <p:sldId id="396" r:id="rId139"/>
    <p:sldId id="397" r:id="rId140"/>
    <p:sldId id="398" r:id="rId141"/>
    <p:sldId id="399" r:id="rId142"/>
    <p:sldId id="400" r:id="rId143"/>
    <p:sldId id="401" r:id="rId144"/>
    <p:sldId id="402" r:id="rId145"/>
    <p:sldId id="403" r:id="rId146"/>
    <p:sldId id="404" r:id="rId147"/>
    <p:sldId id="405" r:id="rId148"/>
    <p:sldId id="406" r:id="rId149"/>
    <p:sldId id="407" r:id="rId150"/>
    <p:sldId id="408" r:id="rId151"/>
    <p:sldId id="409" r:id="rId152"/>
    <p:sldId id="410" r:id="rId153"/>
    <p:sldId id="411" r:id="rId154"/>
    <p:sldId id="412" r:id="rId155"/>
    <p:sldId id="413" r:id="rId156"/>
    <p:sldId id="414" r:id="rId157"/>
    <p:sldId id="415" r:id="rId158"/>
    <p:sldId id="416" r:id="rId159"/>
    <p:sldId id="417" r:id="rId160"/>
    <p:sldId id="418" r:id="rId161"/>
    <p:sldId id="419" r:id="rId162"/>
    <p:sldId id="420" r:id="rId163"/>
    <p:sldId id="421" r:id="rId164"/>
    <p:sldId id="422" r:id="rId165"/>
    <p:sldId id="423" r:id="rId166"/>
    <p:sldId id="424" r:id="rId167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A8B216-4317-3C49-9B36-5918918492E8}" v="293" dt="2021-02-23T16:42:42.36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85"/>
    <p:restoredTop sz="86395"/>
  </p:normalViewPr>
  <p:slideViewPr>
    <p:cSldViewPr>
      <p:cViewPr varScale="1">
        <p:scale>
          <a:sx n="97" d="100"/>
          <a:sy n="97" d="100"/>
        </p:scale>
        <p:origin x="1194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306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viewProps" Target="viewProp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theme" Target="theme/theme1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2" Type="http://schemas.openxmlformats.org/officeDocument/2006/relationships/tableStyles" Target="tableStyle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microsoft.com/office/2015/10/relationships/revisionInfo" Target="revisionInfo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748F9-FDAD-6E4E-84E6-9FADA0D98AE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FCBCD-AE3D-864F-838C-7DA2CD4CB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FCBCD-AE3D-864F-838C-7DA2CD4CB7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388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FCBCD-AE3D-864F-838C-7DA2CD4CB7D3}" type="slidenum">
              <a:rPr lang="en-US" smtClean="0"/>
              <a:t>136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13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FCBCD-AE3D-864F-838C-7DA2CD4CB7D3}" type="slidenum">
              <a:rPr lang="en-US" smtClean="0"/>
              <a:t>166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08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FCBCD-AE3D-864F-838C-7DA2CD4CB7D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54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FCBCD-AE3D-864F-838C-7DA2CD4CB7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24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FCBCD-AE3D-864F-838C-7DA2CD4CB7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15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FCBCD-AE3D-864F-838C-7DA2CD4CB7D3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36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FCBCD-AE3D-864F-838C-7DA2CD4CB7D3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0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FCBCD-AE3D-864F-838C-7DA2CD4CB7D3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01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FCBCD-AE3D-864F-838C-7DA2CD4CB7D3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18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FCBCD-AE3D-864F-838C-7DA2CD4CB7D3}" type="slidenum">
              <a:rPr lang="en-US" smtClean="0"/>
              <a:t>124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93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8281F-7E0C-5647-A61A-89D6FA1E7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1B39A3-E392-2548-B18E-4AD785D039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62F8C-4016-3F4B-966C-9DAD22322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50072-6EEC-6944-89EC-E956D4F75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965"/>
              </a:lnSpc>
            </a:pPr>
            <a:r>
              <a:rPr lang="en-US" spc="95"/>
              <a:t>©</a:t>
            </a:r>
            <a:r>
              <a:rPr lang="en-US" spc="-85"/>
              <a:t> </a:t>
            </a:r>
            <a:r>
              <a:rPr lang="en-US" spc="-40"/>
              <a:t>2020 </a:t>
            </a:r>
            <a:r>
              <a:rPr lang="en-US" spc="-65"/>
              <a:t>Husch </a:t>
            </a:r>
            <a:r>
              <a:rPr lang="en-US" spc="-40"/>
              <a:t>Blackwell </a:t>
            </a:r>
            <a:r>
              <a:rPr lang="en-US" spc="-130"/>
              <a:t>LLP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2A658-D64C-DF40-8E24-A6CCCEF9D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74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D85C4-3FC6-1C49-9BF7-0D4D8C1FD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A48968-3C72-0F44-813D-8B1534C6A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79BC1-D5D2-F845-A978-6E7963EE4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266FA-7B42-E549-94EF-6A04E563C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965"/>
              </a:lnSpc>
            </a:pPr>
            <a:r>
              <a:rPr lang="en-US" spc="95"/>
              <a:t>©</a:t>
            </a:r>
            <a:r>
              <a:rPr lang="en-US" spc="-85"/>
              <a:t> </a:t>
            </a:r>
            <a:r>
              <a:rPr lang="en-US" spc="-40"/>
              <a:t>2020 </a:t>
            </a:r>
            <a:r>
              <a:rPr lang="en-US" spc="-65"/>
              <a:t>Husch </a:t>
            </a:r>
            <a:r>
              <a:rPr lang="en-US" spc="-40"/>
              <a:t>Blackwell </a:t>
            </a:r>
            <a:r>
              <a:rPr lang="en-US" spc="-130"/>
              <a:t>LLP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9FB89-DE07-B741-9D12-9DBD6A6A9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4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9E18B8-4CBB-3F41-A2B7-5231A4B235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8042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56E5F5-5DE5-8941-B5B9-92CFD078A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FC957-AAA1-B942-8632-52998099F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EBBC9-3BFB-4444-9C84-124B617A6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965"/>
              </a:lnSpc>
            </a:pPr>
            <a:r>
              <a:rPr lang="en-US" spc="95"/>
              <a:t>©</a:t>
            </a:r>
            <a:r>
              <a:rPr lang="en-US" spc="-85"/>
              <a:t> </a:t>
            </a:r>
            <a:r>
              <a:rPr lang="en-US" spc="-40"/>
              <a:t>2020 </a:t>
            </a:r>
            <a:r>
              <a:rPr lang="en-US" spc="-65"/>
              <a:t>Husch </a:t>
            </a:r>
            <a:r>
              <a:rPr lang="en-US" spc="-40"/>
              <a:t>Blackwell </a:t>
            </a:r>
            <a:r>
              <a:rPr lang="en-US" spc="-130"/>
              <a:t>LLP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A4FFA-EA2C-5F42-BAE4-8471F5BD1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39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78000" y="1799335"/>
            <a:ext cx="6502400" cy="2251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1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D9D9D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0941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041FAC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D9D9D9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0200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FD516-269E-3E41-B432-3D5735FCA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B5516-96B3-4E45-A9B5-5AA634A74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198DD-B195-B247-9609-EA01B4A8A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5FBDA-529F-804B-9AF0-F66D032E3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965"/>
              </a:lnSpc>
            </a:pPr>
            <a:r>
              <a:rPr lang="en-US" spc="95"/>
              <a:t>©</a:t>
            </a:r>
            <a:r>
              <a:rPr lang="en-US" spc="-85"/>
              <a:t> </a:t>
            </a:r>
            <a:r>
              <a:rPr lang="en-US" spc="-40"/>
              <a:t>2020 </a:t>
            </a:r>
            <a:r>
              <a:rPr lang="en-US" spc="-65"/>
              <a:t>Husch </a:t>
            </a:r>
            <a:r>
              <a:rPr lang="en-US" spc="-40"/>
              <a:t>Blackwell </a:t>
            </a:r>
            <a:r>
              <a:rPr lang="en-US" spc="-130"/>
              <a:t>LLP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85977-E1A8-FA42-81B3-A36F3EB99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7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EB2CB-1D17-2146-83C9-637FD71A1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76" y="1937704"/>
            <a:ext cx="8675370" cy="3233102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C3867D-5FBF-3C44-87FF-706BF396B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6276" y="5201392"/>
            <a:ext cx="8675370" cy="1700212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7D7BA-53A3-2B4B-AAB3-89BF72274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519FB-AC0A-6A47-A1A8-3DED8AD11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965"/>
              </a:lnSpc>
            </a:pPr>
            <a:r>
              <a:rPr lang="en-US" spc="95"/>
              <a:t>©</a:t>
            </a:r>
            <a:r>
              <a:rPr lang="en-US" spc="-85"/>
              <a:t> </a:t>
            </a:r>
            <a:r>
              <a:rPr lang="en-US" spc="-40"/>
              <a:t>2020 </a:t>
            </a:r>
            <a:r>
              <a:rPr lang="en-US" spc="-65"/>
              <a:t>Husch </a:t>
            </a:r>
            <a:r>
              <a:rPr lang="en-US" spc="-40"/>
              <a:t>Blackwell </a:t>
            </a:r>
            <a:r>
              <a:rPr lang="en-US" spc="-130"/>
              <a:t>LLP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6C370-4CE6-AC4B-9224-2C41F4AF6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7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4BDE5-AD84-8643-93BA-6E8C926A1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79A5F-BC17-0346-858B-C05DE3CEDC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4EAE26-E535-2544-A539-E39FBAEA9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88B8D-0A14-9948-918E-64625EAF8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8A3F5-5E5E-CB4C-B75A-9D71AD7F2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965"/>
              </a:lnSpc>
            </a:pPr>
            <a:r>
              <a:rPr lang="en-US" spc="95"/>
              <a:t>©</a:t>
            </a:r>
            <a:r>
              <a:rPr lang="en-US" spc="-85"/>
              <a:t> </a:t>
            </a:r>
            <a:r>
              <a:rPr lang="en-US" spc="-40"/>
              <a:t>2020 </a:t>
            </a:r>
            <a:r>
              <a:rPr lang="en-US" spc="-65"/>
              <a:t>Husch </a:t>
            </a:r>
            <a:r>
              <a:rPr lang="en-US" spc="-40"/>
              <a:t>Blackwell </a:t>
            </a:r>
            <a:r>
              <a:rPr lang="en-US" spc="-130"/>
              <a:t>LLP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00C7FB-B513-3041-BC64-E11092369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44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E8BED-EA11-F149-9A07-93538A84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413809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FC8FB4-4603-234E-B3A8-5B7DB6C53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542264-20D4-A548-B32B-0EE781FE9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D2BF58-0C24-2B49-9624-16AA6345C2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065" y="1905318"/>
            <a:ext cx="4276130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B4F928-FB41-3641-83E1-CAC0258287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065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0D7837-2CE4-9E48-8083-E6F12A361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F9247D-5553-244A-B7FE-E35210F50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965"/>
              </a:lnSpc>
            </a:pPr>
            <a:r>
              <a:rPr lang="en-US" spc="95"/>
              <a:t>©</a:t>
            </a:r>
            <a:r>
              <a:rPr lang="en-US" spc="-85"/>
              <a:t> </a:t>
            </a:r>
            <a:r>
              <a:rPr lang="en-US" spc="-40"/>
              <a:t>2020 </a:t>
            </a:r>
            <a:r>
              <a:rPr lang="en-US" spc="-65"/>
              <a:t>Husch </a:t>
            </a:r>
            <a:r>
              <a:rPr lang="en-US" spc="-40"/>
              <a:t>Blackwell </a:t>
            </a:r>
            <a:r>
              <a:rPr lang="en-US" spc="-130"/>
              <a:t>LLP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BD492-4DEF-1148-82FA-9E01E4193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F160A-68FF-C84E-BD7D-40A4A6401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E618A8-5248-4C4B-A75F-7E36FC340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77A856-286D-6B49-9A5F-C329599EA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965"/>
              </a:lnSpc>
            </a:pPr>
            <a:r>
              <a:rPr lang="en-US" spc="95"/>
              <a:t>©</a:t>
            </a:r>
            <a:r>
              <a:rPr lang="en-US" spc="-85"/>
              <a:t> </a:t>
            </a:r>
            <a:r>
              <a:rPr lang="en-US" spc="-40"/>
              <a:t>2020 </a:t>
            </a:r>
            <a:r>
              <a:rPr lang="en-US" spc="-65"/>
              <a:t>Husch </a:t>
            </a:r>
            <a:r>
              <a:rPr lang="en-US" spc="-40"/>
              <a:t>Blackwell </a:t>
            </a:r>
            <a:r>
              <a:rPr lang="en-US" spc="-130"/>
              <a:t>LLP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9DE475-7F70-3341-AEB6-8DE97127B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7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B7C9C6-6CF2-A84E-825A-47D4CA42D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59B9AB-061D-C343-AE37-7EAC91B5B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965"/>
              </a:lnSpc>
            </a:pPr>
            <a:r>
              <a:rPr lang="en-US" spc="95"/>
              <a:t>©</a:t>
            </a:r>
            <a:r>
              <a:rPr lang="en-US" spc="-85"/>
              <a:t> </a:t>
            </a:r>
            <a:r>
              <a:rPr lang="en-US" spc="-40"/>
              <a:t>2020 </a:t>
            </a:r>
            <a:r>
              <a:rPr lang="en-US" spc="-65"/>
              <a:t>Husch </a:t>
            </a:r>
            <a:r>
              <a:rPr lang="en-US" spc="-40"/>
              <a:t>Blackwell </a:t>
            </a:r>
            <a:r>
              <a:rPr lang="en-US" spc="-130"/>
              <a:t>LLP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BA006-6145-4740-93FE-23F6E812B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7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834E5-2DA7-2F4E-8D31-C1A8D7E3B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8D7DE-1ED2-1747-A40B-4D45E642F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A51B13-93AF-414F-8DE7-C9C2FBB08A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47357-4A41-6A45-BB74-A26E7089F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394A-8965-4D47-A0A2-6080FFF3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965"/>
              </a:lnSpc>
            </a:pPr>
            <a:r>
              <a:rPr lang="en-US" spc="95"/>
              <a:t>©</a:t>
            </a:r>
            <a:r>
              <a:rPr lang="en-US" spc="-85"/>
              <a:t> </a:t>
            </a:r>
            <a:r>
              <a:rPr lang="en-US" spc="-40"/>
              <a:t>2020 </a:t>
            </a:r>
            <a:r>
              <a:rPr lang="en-US" spc="-65"/>
              <a:t>Husch </a:t>
            </a:r>
            <a:r>
              <a:rPr lang="en-US" spc="-40"/>
              <a:t>Blackwell </a:t>
            </a:r>
            <a:r>
              <a:rPr lang="en-US" spc="-130"/>
              <a:t>LLP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9DEBB0-731A-2945-8581-E5DC82098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9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765AB-1D3B-5D46-849D-070B2EBE6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BC0F50-E64F-5847-9EFC-3C051915DC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C2F2C-EEFD-4F44-9535-5C054D23A9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6AD7E9-5337-4347-97F5-0463327EA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75E921-656C-7240-A95E-905BD777B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965"/>
              </a:lnSpc>
            </a:pPr>
            <a:r>
              <a:rPr lang="en-US" spc="95"/>
              <a:t>©</a:t>
            </a:r>
            <a:r>
              <a:rPr lang="en-US" spc="-85"/>
              <a:t> </a:t>
            </a:r>
            <a:r>
              <a:rPr lang="en-US" spc="-40"/>
              <a:t>2020 </a:t>
            </a:r>
            <a:r>
              <a:rPr lang="en-US" spc="-65"/>
              <a:t>Husch </a:t>
            </a:r>
            <a:r>
              <a:rPr lang="en-US" spc="-40"/>
              <a:t>Blackwell </a:t>
            </a:r>
            <a:r>
              <a:rPr lang="en-US" spc="-130"/>
              <a:t>LLP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96039-93FD-2E43-AB63-455AE3F4C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3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092B4F-F58A-BD49-98C3-8F6837F48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42A04-E7FB-394E-9D70-01ECD6EFE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A41D2-3C9E-8A4B-931A-F6A3A0895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77BA4-F144-7B49-9E1D-02ED4162F8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ts val="965"/>
              </a:lnSpc>
            </a:pPr>
            <a:r>
              <a:rPr lang="en-US" spc="95"/>
              <a:t>©</a:t>
            </a:r>
            <a:r>
              <a:rPr lang="en-US" spc="-85"/>
              <a:t> </a:t>
            </a:r>
            <a:r>
              <a:rPr lang="en-US" spc="-40"/>
              <a:t>2020 </a:t>
            </a:r>
            <a:r>
              <a:rPr lang="en-US" spc="-65"/>
              <a:t>Husch </a:t>
            </a:r>
            <a:r>
              <a:rPr lang="en-US" spc="-40"/>
              <a:t>Blackwell </a:t>
            </a:r>
            <a:r>
              <a:rPr lang="en-US" spc="-130"/>
              <a:t>LLP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CA1C0-F320-8F4F-962F-0158B0D6A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9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 descr="© 2020 Husch Blackwell LLP. All Rights Reserved.&#10;"/>
          <p:cNvSpPr txBox="1"/>
          <p:nvPr/>
        </p:nvSpPr>
        <p:spPr>
          <a:xfrm>
            <a:off x="7486904" y="6382003"/>
            <a:ext cx="231775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95" dirty="0">
                <a:solidFill>
                  <a:srgbClr val="7E7E7E"/>
                </a:solidFill>
                <a:latin typeface="Arial"/>
                <a:cs typeface="Arial"/>
              </a:rPr>
              <a:t>© </a:t>
            </a:r>
            <a:r>
              <a:rPr sz="900" spc="-40" dirty="0">
                <a:solidFill>
                  <a:srgbClr val="7E7E7E"/>
                </a:solidFill>
                <a:latin typeface="Arial"/>
                <a:cs typeface="Arial"/>
              </a:rPr>
              <a:t>2020 </a:t>
            </a:r>
            <a:r>
              <a:rPr sz="900" spc="-65" dirty="0">
                <a:solidFill>
                  <a:srgbClr val="7E7E7E"/>
                </a:solidFill>
                <a:latin typeface="Arial"/>
                <a:cs typeface="Arial"/>
              </a:rPr>
              <a:t>Husch </a:t>
            </a:r>
            <a:r>
              <a:rPr sz="900" spc="-40" dirty="0">
                <a:solidFill>
                  <a:srgbClr val="7E7E7E"/>
                </a:solidFill>
                <a:latin typeface="Arial"/>
                <a:cs typeface="Arial"/>
              </a:rPr>
              <a:t>Blackwell </a:t>
            </a:r>
            <a:r>
              <a:rPr sz="900" spc="-100" dirty="0">
                <a:solidFill>
                  <a:srgbClr val="7E7E7E"/>
                </a:solidFill>
                <a:latin typeface="Arial"/>
                <a:cs typeface="Arial"/>
              </a:rPr>
              <a:t>LLP. </a:t>
            </a:r>
            <a:r>
              <a:rPr sz="900" spc="-25" dirty="0">
                <a:solidFill>
                  <a:srgbClr val="7E7E7E"/>
                </a:solidFill>
                <a:latin typeface="Arial"/>
                <a:cs typeface="Arial"/>
              </a:rPr>
              <a:t>All </a:t>
            </a:r>
            <a:r>
              <a:rPr sz="900" spc="-55" dirty="0">
                <a:solidFill>
                  <a:srgbClr val="7E7E7E"/>
                </a:solidFill>
                <a:latin typeface="Arial"/>
                <a:cs typeface="Arial"/>
              </a:rPr>
              <a:t>Rights</a:t>
            </a:r>
            <a:r>
              <a:rPr sz="900" spc="-18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900" spc="-55" dirty="0">
                <a:solidFill>
                  <a:srgbClr val="7E7E7E"/>
                </a:solidFill>
                <a:latin typeface="Arial"/>
                <a:cs typeface="Arial"/>
              </a:rPr>
              <a:t>Reserved.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88284" y="5089956"/>
            <a:ext cx="4690110" cy="68707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5" dirty="0">
                <a:solidFill>
                  <a:srgbClr val="0032A0"/>
                </a:solidFill>
                <a:latin typeface="Arial"/>
                <a:cs typeface="Arial"/>
              </a:rPr>
              <a:t>University </a:t>
            </a:r>
            <a:r>
              <a:rPr sz="1800" dirty="0">
                <a:solidFill>
                  <a:srgbClr val="0032A0"/>
                </a:solidFill>
                <a:latin typeface="Arial"/>
                <a:cs typeface="Arial"/>
              </a:rPr>
              <a:t>of</a:t>
            </a:r>
            <a:r>
              <a:rPr sz="1800" spc="-130" dirty="0">
                <a:solidFill>
                  <a:srgbClr val="0032A0"/>
                </a:solidFill>
                <a:latin typeface="Arial"/>
                <a:cs typeface="Arial"/>
              </a:rPr>
              <a:t> </a:t>
            </a:r>
            <a:r>
              <a:rPr sz="1800" spc="-70" dirty="0">
                <a:solidFill>
                  <a:srgbClr val="0032A0"/>
                </a:solidFill>
                <a:latin typeface="Arial"/>
                <a:cs typeface="Arial"/>
              </a:rPr>
              <a:t>Louisville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1800" spc="-85" dirty="0">
                <a:solidFill>
                  <a:srgbClr val="0032A0"/>
                </a:solidFill>
                <a:latin typeface="Arial"/>
                <a:cs typeface="Arial"/>
              </a:rPr>
              <a:t>Hearing </a:t>
            </a:r>
            <a:r>
              <a:rPr sz="1800" spc="-90" dirty="0">
                <a:solidFill>
                  <a:srgbClr val="0032A0"/>
                </a:solidFill>
                <a:latin typeface="Arial"/>
                <a:cs typeface="Arial"/>
              </a:rPr>
              <a:t>Board </a:t>
            </a:r>
            <a:r>
              <a:rPr sz="1800" spc="-70" dirty="0">
                <a:solidFill>
                  <a:srgbClr val="0032A0"/>
                </a:solidFill>
                <a:latin typeface="Arial"/>
                <a:cs typeface="Arial"/>
              </a:rPr>
              <a:t>Members </a:t>
            </a:r>
            <a:r>
              <a:rPr sz="1800" spc="35" dirty="0">
                <a:solidFill>
                  <a:srgbClr val="0032A0"/>
                </a:solidFill>
                <a:latin typeface="Arial"/>
                <a:cs typeface="Arial"/>
              </a:rPr>
              <a:t>&amp; </a:t>
            </a:r>
            <a:r>
              <a:rPr sz="1800" spc="-55" dirty="0">
                <a:solidFill>
                  <a:srgbClr val="0032A0"/>
                </a:solidFill>
                <a:latin typeface="Arial"/>
                <a:cs typeface="Arial"/>
              </a:rPr>
              <a:t>Adjudicators, </a:t>
            </a:r>
            <a:r>
              <a:rPr sz="1800" spc="-110" dirty="0">
                <a:solidFill>
                  <a:srgbClr val="0032A0"/>
                </a:solidFill>
                <a:latin typeface="Arial"/>
                <a:cs typeface="Arial"/>
              </a:rPr>
              <a:t>Fall</a:t>
            </a:r>
            <a:r>
              <a:rPr sz="1800" spc="-320" dirty="0">
                <a:solidFill>
                  <a:srgbClr val="0032A0"/>
                </a:solidFill>
                <a:latin typeface="Arial"/>
                <a:cs typeface="Arial"/>
              </a:rPr>
              <a:t> </a:t>
            </a:r>
            <a:r>
              <a:rPr sz="1800" spc="-85" dirty="0">
                <a:solidFill>
                  <a:srgbClr val="0032A0"/>
                </a:solidFill>
                <a:latin typeface="Arial"/>
                <a:cs typeface="Arial"/>
              </a:rPr>
              <a:t>2020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88284" y="3260852"/>
            <a:ext cx="6261735" cy="1610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200" b="1" spc="-10" dirty="0">
                <a:solidFill>
                  <a:srgbClr val="0032A0"/>
                </a:solidFill>
                <a:latin typeface="Georgia"/>
                <a:cs typeface="Georgia"/>
              </a:rPr>
              <a:t>Title </a:t>
            </a:r>
            <a:r>
              <a:rPr sz="5200" b="1" spc="-5" dirty="0">
                <a:solidFill>
                  <a:srgbClr val="0032A0"/>
                </a:solidFill>
                <a:latin typeface="Georgia"/>
                <a:cs typeface="Georgia"/>
              </a:rPr>
              <a:t>IX</a:t>
            </a:r>
            <a:endParaRPr sz="52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5200" b="1" spc="-10" dirty="0">
                <a:solidFill>
                  <a:srgbClr val="0032A0"/>
                </a:solidFill>
                <a:latin typeface="Georgia"/>
                <a:cs typeface="Georgia"/>
              </a:rPr>
              <a:t>Hearings</a:t>
            </a:r>
            <a:r>
              <a:rPr sz="5200" b="1" spc="-55" dirty="0">
                <a:solidFill>
                  <a:srgbClr val="0032A0"/>
                </a:solidFill>
                <a:latin typeface="Georgia"/>
                <a:cs typeface="Georgia"/>
              </a:rPr>
              <a:t> </a:t>
            </a:r>
            <a:r>
              <a:rPr sz="5200" b="1" spc="-10" dirty="0">
                <a:solidFill>
                  <a:srgbClr val="0032A0"/>
                </a:solidFill>
                <a:latin typeface="Georgia"/>
                <a:cs typeface="Georgia"/>
              </a:rPr>
              <a:t>Training</a:t>
            </a:r>
            <a:endParaRPr sz="5200" dirty="0">
              <a:latin typeface="Georgia"/>
              <a:cs typeface="Georgia"/>
            </a:endParaRPr>
          </a:p>
        </p:txBody>
      </p:sp>
      <p:sp>
        <p:nvSpPr>
          <p:cNvPr id="6" name="object 6" descr="HuschBlackwell Logo"/>
          <p:cNvSpPr/>
          <p:nvPr/>
        </p:nvSpPr>
        <p:spPr>
          <a:xfrm>
            <a:off x="3328415" y="2211323"/>
            <a:ext cx="2546604" cy="1539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98B07-1EE3-BC46-B27F-37C69ED4641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74649" y="-990600"/>
            <a:ext cx="7583551" cy="153925"/>
          </a:xfrm>
        </p:spPr>
        <p:txBody>
          <a:bodyPr>
            <a:normAutofit fontScale="90000"/>
          </a:bodyPr>
          <a:lstStyle/>
          <a:p>
            <a:r>
              <a:rPr lang="en-US" dirty="0"/>
              <a:t>Title IX Hearings Training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2" name="object 2" descr="HuschBlackwell Logo"/>
          <p:cNvSpPr/>
          <p:nvPr/>
        </p:nvSpPr>
        <p:spPr>
          <a:xfrm>
            <a:off x="7914131" y="6318503"/>
            <a:ext cx="1790715" cy="1463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 txBox="1"/>
          <p:nvPr/>
        </p:nvSpPr>
        <p:spPr>
          <a:xfrm>
            <a:off x="6604507" y="4347464"/>
            <a:ext cx="2376170" cy="802783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700" marR="5080" algn="ctr">
              <a:lnSpc>
                <a:spcPts val="1450"/>
              </a:lnSpc>
              <a:spcBef>
                <a:spcPts val="259"/>
              </a:spcBef>
            </a:pPr>
            <a:r>
              <a:rPr sz="1600" spc="-140" dirty="0">
                <a:latin typeface="Arial"/>
                <a:cs typeface="Arial"/>
              </a:rPr>
              <a:t>No, if it occurs in a private location  and is not part of an institution’s  education program or activity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800347" y="4163059"/>
            <a:ext cx="2459355" cy="995143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700" marR="5080" algn="ctr">
              <a:lnSpc>
                <a:spcPts val="1450"/>
              </a:lnSpc>
              <a:spcBef>
                <a:spcPts val="259"/>
              </a:spcBef>
            </a:pPr>
            <a:r>
              <a:rPr sz="1600" spc="-140" dirty="0">
                <a:latin typeface="Arial"/>
                <a:cs typeface="Arial"/>
              </a:rPr>
              <a:t>Yes, if the conduct at issue occurs in  a house owned or controlled by an  officially-recognized Greek  organization or other student  organization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05332" y="4347464"/>
            <a:ext cx="2519045" cy="802783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700" marR="5080" indent="635" algn="ctr">
              <a:lnSpc>
                <a:spcPts val="1450"/>
              </a:lnSpc>
              <a:spcBef>
                <a:spcPts val="259"/>
              </a:spcBef>
            </a:pPr>
            <a:r>
              <a:rPr sz="1600" spc="-140" dirty="0">
                <a:latin typeface="Arial"/>
                <a:cs typeface="Arial"/>
              </a:rPr>
              <a:t>Yes, </a:t>
            </a:r>
            <a:r>
              <a:rPr sz="1600" u="sng" spc="25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if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 </a:t>
            </a:r>
            <a:r>
              <a:rPr sz="1600" spc="-35" dirty="0">
                <a:latin typeface="Arial"/>
                <a:cs typeface="Arial"/>
              </a:rPr>
              <a:t>conduct </a:t>
            </a:r>
            <a:r>
              <a:rPr sz="1600" spc="-10" dirty="0">
                <a:latin typeface="Arial"/>
                <a:cs typeface="Arial"/>
              </a:rPr>
              <a:t>at </a:t>
            </a:r>
            <a:r>
              <a:rPr sz="1600" spc="-75" dirty="0">
                <a:latin typeface="Arial"/>
                <a:cs typeface="Arial"/>
              </a:rPr>
              <a:t>issue </a:t>
            </a:r>
            <a:r>
              <a:rPr sz="1600" spc="-70" dirty="0">
                <a:latin typeface="Arial"/>
                <a:cs typeface="Arial"/>
              </a:rPr>
              <a:t>occurs </a:t>
            </a:r>
            <a:r>
              <a:rPr sz="1600" spc="-15" dirty="0">
                <a:latin typeface="Arial"/>
                <a:cs typeface="Arial"/>
              </a:rPr>
              <a:t>in  </a:t>
            </a:r>
            <a:r>
              <a:rPr sz="1600" spc="-10" dirty="0">
                <a:latin typeface="Arial"/>
                <a:cs typeface="Arial"/>
              </a:rPr>
              <a:t>the </a:t>
            </a:r>
            <a:r>
              <a:rPr sz="1600" spc="-25" dirty="0">
                <a:latin typeface="Arial"/>
                <a:cs typeface="Arial"/>
              </a:rPr>
              <a:t>context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26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an </a:t>
            </a:r>
            <a:r>
              <a:rPr sz="1600" spc="-35" dirty="0">
                <a:latin typeface="Arial"/>
                <a:cs typeface="Arial"/>
              </a:rPr>
              <a:t>education </a:t>
            </a:r>
            <a:r>
              <a:rPr sz="1600" spc="-45" dirty="0">
                <a:latin typeface="Arial"/>
                <a:cs typeface="Arial"/>
              </a:rPr>
              <a:t>program  </a:t>
            </a:r>
            <a:r>
              <a:rPr sz="1600" spc="-5" dirty="0">
                <a:latin typeface="Arial"/>
                <a:cs typeface="Arial"/>
              </a:rPr>
              <a:t>or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activity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43204" y="1144015"/>
            <a:ext cx="8616315" cy="1232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95"/>
              </a:spcBef>
            </a:pPr>
            <a:r>
              <a:rPr sz="3950" spc="5" dirty="0">
                <a:solidFill>
                  <a:srgbClr val="0032A0"/>
                </a:solidFill>
              </a:rPr>
              <a:t>Does </a:t>
            </a:r>
            <a:r>
              <a:rPr sz="3950" dirty="0">
                <a:solidFill>
                  <a:srgbClr val="0032A0"/>
                </a:solidFill>
              </a:rPr>
              <a:t>Title </a:t>
            </a:r>
            <a:r>
              <a:rPr sz="3950" spc="5" dirty="0">
                <a:solidFill>
                  <a:srgbClr val="0032A0"/>
                </a:solidFill>
              </a:rPr>
              <a:t>IX apply </a:t>
            </a:r>
            <a:r>
              <a:rPr sz="3950" dirty="0">
                <a:solidFill>
                  <a:srgbClr val="0032A0"/>
                </a:solidFill>
              </a:rPr>
              <a:t>to off-campus  </a:t>
            </a:r>
            <a:r>
              <a:rPr sz="3950" spc="5" dirty="0">
                <a:solidFill>
                  <a:srgbClr val="0032A0"/>
                </a:solidFill>
              </a:rPr>
              <a:t>sexual</a:t>
            </a:r>
            <a:r>
              <a:rPr sz="3950" dirty="0">
                <a:solidFill>
                  <a:srgbClr val="0032A0"/>
                </a:solidFill>
              </a:rPr>
              <a:t> </a:t>
            </a:r>
            <a:r>
              <a:rPr sz="3950" spc="5" dirty="0">
                <a:solidFill>
                  <a:srgbClr val="0032A0"/>
                </a:solidFill>
              </a:rPr>
              <a:t>harassment?</a:t>
            </a:r>
            <a:endParaRPr sz="3950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9523" y="2513681"/>
            <a:ext cx="7124700" cy="1889125"/>
          </a:xfrm>
          <a:prstGeom prst="rect">
            <a:avLst/>
          </a:prstGeom>
        </p:spPr>
        <p:txBody>
          <a:bodyPr vert="horz" wrap="square" lIns="0" tIns="1885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85"/>
              </a:spcBef>
            </a:pPr>
            <a:r>
              <a:rPr sz="2650" spc="-175">
                <a:latin typeface="Arial"/>
                <a:cs typeface="Arial"/>
              </a:rPr>
              <a:t>Evidence </a:t>
            </a:r>
            <a:r>
              <a:rPr sz="2650" spc="-145">
                <a:latin typeface="Arial"/>
                <a:cs typeface="Arial"/>
              </a:rPr>
              <a:t>is </a:t>
            </a:r>
            <a:r>
              <a:rPr sz="2650" spc="-85">
                <a:latin typeface="Arial"/>
                <a:cs typeface="Arial"/>
              </a:rPr>
              <a:t>relevant</a:t>
            </a:r>
            <a:r>
              <a:rPr sz="2650" spc="-55">
                <a:latin typeface="Arial"/>
                <a:cs typeface="Arial"/>
              </a:rPr>
              <a:t> </a:t>
            </a:r>
            <a:r>
              <a:rPr sz="2650" spc="10">
                <a:latin typeface="Arial"/>
                <a:cs typeface="Arial"/>
              </a:rPr>
              <a:t>if:</a:t>
            </a:r>
            <a:endParaRPr sz="2650">
              <a:latin typeface="Arial"/>
              <a:cs typeface="Arial"/>
            </a:endParaRPr>
          </a:p>
          <a:p>
            <a:pPr marL="829310" marR="5080" indent="-314325">
              <a:lnSpc>
                <a:spcPct val="100400"/>
              </a:lnSpc>
              <a:spcBef>
                <a:spcPts val="1225"/>
              </a:spcBef>
              <a:buFont typeface="Wingdings"/>
              <a:buChar char=""/>
              <a:tabLst>
                <a:tab pos="829944" algn="l"/>
              </a:tabLst>
            </a:pPr>
            <a:r>
              <a:rPr sz="2300" spc="35">
                <a:latin typeface="Arial"/>
                <a:cs typeface="Arial"/>
              </a:rPr>
              <a:t>It </a:t>
            </a:r>
            <a:r>
              <a:rPr sz="2300" spc="-170">
                <a:latin typeface="Arial"/>
                <a:cs typeface="Arial"/>
              </a:rPr>
              <a:t>has a </a:t>
            </a:r>
            <a:r>
              <a:rPr sz="2300" spc="-80">
                <a:latin typeface="Arial"/>
                <a:cs typeface="Arial"/>
              </a:rPr>
              <a:t>tendency </a:t>
            </a:r>
            <a:r>
              <a:rPr sz="2300" spc="35">
                <a:latin typeface="Arial"/>
                <a:cs typeface="Arial"/>
              </a:rPr>
              <a:t>to </a:t>
            </a:r>
            <a:r>
              <a:rPr sz="2300" spc="-135">
                <a:latin typeface="Arial"/>
                <a:cs typeface="Arial"/>
              </a:rPr>
              <a:t>make </a:t>
            </a:r>
            <a:r>
              <a:rPr sz="2300" u="heavy" spc="-17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 </a:t>
            </a:r>
            <a:r>
              <a:rPr sz="2300" u="heavy" spc="-5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fact</a:t>
            </a:r>
            <a:r>
              <a:rPr sz="2300" spc="-50">
                <a:latin typeface="Arial"/>
                <a:cs typeface="Arial"/>
              </a:rPr>
              <a:t> </a:t>
            </a:r>
            <a:r>
              <a:rPr sz="2300" spc="-65">
                <a:latin typeface="Arial"/>
                <a:cs typeface="Arial"/>
              </a:rPr>
              <a:t>more </a:t>
            </a:r>
            <a:r>
              <a:rPr sz="2300" spc="-15">
                <a:latin typeface="Arial"/>
                <a:cs typeface="Arial"/>
              </a:rPr>
              <a:t>or </a:t>
            </a:r>
            <a:r>
              <a:rPr sz="2300" spc="-160">
                <a:latin typeface="Arial"/>
                <a:cs typeface="Arial"/>
              </a:rPr>
              <a:t>less  </a:t>
            </a:r>
            <a:r>
              <a:rPr sz="2300" spc="-70">
                <a:latin typeface="Arial"/>
                <a:cs typeface="Arial"/>
              </a:rPr>
              <a:t>probable</a:t>
            </a:r>
            <a:r>
              <a:rPr sz="2300" spc="-130">
                <a:latin typeface="Arial"/>
                <a:cs typeface="Arial"/>
              </a:rPr>
              <a:t> </a:t>
            </a:r>
            <a:r>
              <a:rPr sz="2300" spc="-45">
                <a:latin typeface="Arial"/>
                <a:cs typeface="Arial"/>
              </a:rPr>
              <a:t>than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70">
                <a:latin typeface="Arial"/>
                <a:cs typeface="Arial"/>
              </a:rPr>
              <a:t>it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40">
                <a:latin typeface="Arial"/>
                <a:cs typeface="Arial"/>
              </a:rPr>
              <a:t>would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100">
                <a:latin typeface="Arial"/>
                <a:cs typeface="Arial"/>
              </a:rPr>
              <a:t>be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10">
                <a:latin typeface="Arial"/>
                <a:cs typeface="Arial"/>
              </a:rPr>
              <a:t>without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25">
                <a:latin typeface="Arial"/>
                <a:cs typeface="Arial"/>
              </a:rPr>
              <a:t>the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95">
                <a:latin typeface="Arial"/>
                <a:cs typeface="Arial"/>
              </a:rPr>
              <a:t>evidence;</a:t>
            </a:r>
            <a:r>
              <a:rPr sz="2300" spc="-120">
                <a:latin typeface="Arial"/>
                <a:cs typeface="Arial"/>
              </a:rPr>
              <a:t> </a:t>
            </a:r>
            <a:r>
              <a:rPr sz="2300" spc="-105">
                <a:latin typeface="Arial"/>
                <a:cs typeface="Arial"/>
              </a:rPr>
              <a:t>and</a:t>
            </a:r>
            <a:endParaRPr sz="2300">
              <a:latin typeface="Arial"/>
              <a:cs typeface="Arial"/>
            </a:endParaRPr>
          </a:p>
          <a:p>
            <a:pPr marL="829310" indent="-314960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829944" algn="l"/>
              </a:tabLst>
            </a:pPr>
            <a:r>
              <a:rPr sz="2300" spc="-160">
                <a:latin typeface="Arial"/>
                <a:cs typeface="Arial"/>
              </a:rPr>
              <a:t>The </a:t>
            </a:r>
            <a:r>
              <a:rPr sz="2300" u="heavy" spc="-5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fact </a:t>
            </a:r>
            <a:r>
              <a:rPr sz="2300" u="heavy" spc="-114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is </a:t>
            </a:r>
            <a:r>
              <a:rPr sz="2300" u="heavy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</a:t>
            </a:r>
            <a:r>
              <a:rPr sz="2300" u="heavy" spc="-12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consequence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30">
                <a:latin typeface="Arial"/>
                <a:cs typeface="Arial"/>
              </a:rPr>
              <a:t>in </a:t>
            </a:r>
            <a:r>
              <a:rPr sz="2300" spc="-55">
                <a:latin typeface="Arial"/>
                <a:cs typeface="Arial"/>
              </a:rPr>
              <a:t>determining </a:t>
            </a:r>
            <a:r>
              <a:rPr sz="2300" spc="-25">
                <a:latin typeface="Arial"/>
                <a:cs typeface="Arial"/>
              </a:rPr>
              <a:t>the</a:t>
            </a:r>
            <a:r>
              <a:rPr sz="2300" spc="-405">
                <a:latin typeface="Arial"/>
                <a:cs typeface="Arial"/>
              </a:rPr>
              <a:t> </a:t>
            </a:r>
            <a:r>
              <a:rPr sz="2300" spc="-60">
                <a:latin typeface="Arial"/>
                <a:cs typeface="Arial"/>
              </a:rPr>
              <a:t>action</a:t>
            </a:r>
            <a:endParaRPr sz="23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523" y="1604264"/>
            <a:ext cx="408305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>
                <a:solidFill>
                  <a:srgbClr val="0032A0"/>
                </a:solidFill>
              </a:rPr>
              <a:t>What </a:t>
            </a:r>
            <a:r>
              <a:rPr>
                <a:solidFill>
                  <a:srgbClr val="0032A0"/>
                </a:solidFill>
              </a:rPr>
              <a:t>is</a:t>
            </a:r>
            <a:r>
              <a:rPr spc="-90">
                <a:solidFill>
                  <a:srgbClr val="0032A0"/>
                </a:solidFill>
              </a:rPr>
              <a:t> </a:t>
            </a:r>
            <a:r>
              <a:rPr spc="-5">
                <a:solidFill>
                  <a:srgbClr val="0032A0"/>
                </a:solidFill>
              </a:rPr>
              <a:t>relevance?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59711" y="2553716"/>
            <a:ext cx="5064125" cy="332359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>
              <a:lnSpc>
                <a:spcPct val="89600"/>
              </a:lnSpc>
              <a:spcBef>
                <a:spcPts val="420"/>
              </a:spcBef>
              <a:tabLst>
                <a:tab pos="1779905" algn="l"/>
                <a:tab pos="3073400" algn="l"/>
              </a:tabLst>
            </a:pPr>
            <a:r>
              <a:rPr sz="2650" spc="-130">
                <a:solidFill>
                  <a:srgbClr val="FFFFFF"/>
                </a:solidFill>
                <a:latin typeface="Arial"/>
                <a:cs typeface="Arial"/>
              </a:rPr>
              <a:t>Nursing </a:t>
            </a:r>
            <a:r>
              <a:rPr sz="2650" spc="-65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650" spc="-200">
                <a:solidFill>
                  <a:srgbClr val="FFFFFF"/>
                </a:solidFill>
                <a:latin typeface="Arial"/>
                <a:cs typeface="Arial"/>
              </a:rPr>
              <a:t>has </a:t>
            </a:r>
            <a:r>
              <a:rPr sz="2650" spc="-180">
                <a:solidFill>
                  <a:srgbClr val="FFFFFF"/>
                </a:solidFill>
                <a:latin typeface="Arial"/>
                <a:cs typeface="Arial"/>
              </a:rPr>
              <a:t>accused</a:t>
            </a:r>
            <a:r>
              <a:rPr sz="2650" spc="-2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75">
                <a:solidFill>
                  <a:srgbClr val="FFFFFF"/>
                </a:solidFill>
                <a:latin typeface="Arial"/>
                <a:cs typeface="Arial"/>
              </a:rPr>
              <a:t>Physical  </a:t>
            </a:r>
            <a:r>
              <a:rPr sz="2650" spc="-150">
                <a:solidFill>
                  <a:srgbClr val="FFFFFF"/>
                </a:solidFill>
                <a:latin typeface="Arial"/>
                <a:cs typeface="Arial"/>
              </a:rPr>
              <a:t>Therapy </a:t>
            </a:r>
            <a:r>
              <a:rPr sz="2650" spc="-7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650" spc="-1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650" spc="-165">
                <a:solidFill>
                  <a:srgbClr val="FFFFFF"/>
                </a:solidFill>
                <a:latin typeface="Arial"/>
                <a:cs typeface="Arial"/>
              </a:rPr>
              <a:t>sexual </a:t>
            </a:r>
            <a:r>
              <a:rPr sz="2650" spc="-140">
                <a:solidFill>
                  <a:srgbClr val="FFFFFF"/>
                </a:solidFill>
                <a:latin typeface="Arial"/>
                <a:cs typeface="Arial"/>
              </a:rPr>
              <a:t>assault </a:t>
            </a:r>
            <a:r>
              <a:rPr sz="2650" spc="-114">
                <a:solidFill>
                  <a:srgbClr val="FFFFFF"/>
                </a:solidFill>
                <a:latin typeface="Arial"/>
                <a:cs typeface="Arial"/>
              </a:rPr>
              <a:t>by  </a:t>
            </a:r>
            <a:r>
              <a:rPr sz="2650" spc="-135">
                <a:solidFill>
                  <a:srgbClr val="FFFFFF"/>
                </a:solidFill>
                <a:latin typeface="Arial"/>
                <a:cs typeface="Arial"/>
              </a:rPr>
              <a:t>having </a:t>
            </a:r>
            <a:r>
              <a:rPr sz="2650" spc="-229">
                <a:solidFill>
                  <a:srgbClr val="FFFFFF"/>
                </a:solidFill>
                <a:latin typeface="Arial"/>
                <a:cs typeface="Arial"/>
              </a:rPr>
              <a:t>sex </a:t>
            </a:r>
            <a:r>
              <a:rPr sz="2650" spc="1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650" spc="-130">
                <a:solidFill>
                  <a:srgbClr val="FFFFFF"/>
                </a:solidFill>
                <a:latin typeface="Arial"/>
                <a:cs typeface="Arial"/>
              </a:rPr>
              <a:t>Nursing </a:t>
            </a:r>
            <a:r>
              <a:rPr sz="2650" spc="-70">
                <a:solidFill>
                  <a:srgbClr val="FFFFFF"/>
                </a:solidFill>
                <a:latin typeface="Arial"/>
                <a:cs typeface="Arial"/>
              </a:rPr>
              <a:t>student  </a:t>
            </a:r>
            <a:r>
              <a:rPr sz="2650" spc="-55">
                <a:solidFill>
                  <a:srgbClr val="FFFFFF"/>
                </a:solidFill>
                <a:latin typeface="Arial"/>
                <a:cs typeface="Arial"/>
              </a:rPr>
              <a:t>while </a:t>
            </a:r>
            <a:r>
              <a:rPr sz="2650" spc="-130">
                <a:solidFill>
                  <a:srgbClr val="FFFFFF"/>
                </a:solidFill>
                <a:latin typeface="Arial"/>
                <a:cs typeface="Arial"/>
              </a:rPr>
              <a:t>Nursing </a:t>
            </a:r>
            <a:r>
              <a:rPr sz="2650" spc="-7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650" spc="-190">
                <a:solidFill>
                  <a:srgbClr val="FFFFFF"/>
                </a:solidFill>
                <a:latin typeface="Arial"/>
                <a:cs typeface="Arial"/>
              </a:rPr>
              <a:t>was  </a:t>
            </a:r>
            <a:r>
              <a:rPr sz="2650" spc="-100">
                <a:solidFill>
                  <a:srgbClr val="FFFFFF"/>
                </a:solidFill>
                <a:latin typeface="Arial"/>
                <a:cs typeface="Arial"/>
              </a:rPr>
              <a:t>incapacitated </a:t>
            </a:r>
            <a:r>
              <a:rPr sz="2650" spc="-114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650" spc="-95">
                <a:solidFill>
                  <a:srgbClr val="FFFFFF"/>
                </a:solidFill>
                <a:latin typeface="Arial"/>
                <a:cs typeface="Arial"/>
              </a:rPr>
              <a:t>alcohol </a:t>
            </a:r>
            <a:r>
              <a:rPr sz="2650" spc="-35">
                <a:solidFill>
                  <a:srgbClr val="FFFFFF"/>
                </a:solidFill>
                <a:latin typeface="Arial"/>
                <a:cs typeface="Arial"/>
              </a:rPr>
              <a:t>after </a:t>
            </a:r>
            <a:r>
              <a:rPr sz="2650" spc="-21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sz="2650" spc="-125">
                <a:solidFill>
                  <a:srgbClr val="FFFFFF"/>
                </a:solidFill>
                <a:latin typeface="Arial"/>
                <a:cs typeface="Arial"/>
              </a:rPr>
              <a:t>happy</a:t>
            </a:r>
            <a:r>
              <a:rPr sz="2650" spc="-1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10">
                <a:solidFill>
                  <a:srgbClr val="FFFFFF"/>
                </a:solidFill>
                <a:latin typeface="Arial"/>
                <a:cs typeface="Arial"/>
              </a:rPr>
              <a:t>hour.	</a:t>
            </a:r>
            <a:r>
              <a:rPr sz="2650" spc="-114">
                <a:solidFill>
                  <a:srgbClr val="FFFFFF"/>
                </a:solidFill>
                <a:latin typeface="Arial"/>
                <a:cs typeface="Arial"/>
              </a:rPr>
              <a:t>Advisor </a:t>
            </a:r>
            <a:r>
              <a:rPr sz="2650" spc="-2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650" spc="-420">
                <a:solidFill>
                  <a:srgbClr val="FFFFFF"/>
                </a:solidFill>
                <a:latin typeface="Arial"/>
                <a:cs typeface="Arial"/>
              </a:rPr>
              <a:t>P.T. </a:t>
            </a:r>
            <a:r>
              <a:rPr sz="2650" spc="-65">
                <a:solidFill>
                  <a:srgbClr val="FFFFFF"/>
                </a:solidFill>
                <a:latin typeface="Arial"/>
                <a:cs typeface="Arial"/>
              </a:rPr>
              <a:t>student  </a:t>
            </a:r>
            <a:r>
              <a:rPr sz="2650" spc="-235">
                <a:solidFill>
                  <a:srgbClr val="FFFFFF"/>
                </a:solidFill>
                <a:latin typeface="Arial"/>
                <a:cs typeface="Arial"/>
              </a:rPr>
              <a:t>asks</a:t>
            </a:r>
            <a:r>
              <a:rPr sz="2650" spc="-135">
                <a:solidFill>
                  <a:srgbClr val="FFFFFF"/>
                </a:solidFill>
                <a:latin typeface="Arial"/>
                <a:cs typeface="Arial"/>
              </a:rPr>
              <a:t> Nursing</a:t>
            </a:r>
            <a:r>
              <a:rPr sz="2650" spc="-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60">
                <a:solidFill>
                  <a:srgbClr val="FFFFFF"/>
                </a:solidFill>
                <a:latin typeface="Arial"/>
                <a:cs typeface="Arial"/>
              </a:rPr>
              <a:t>student:	</a:t>
            </a:r>
            <a:r>
              <a:rPr sz="2650" spc="-40">
                <a:solidFill>
                  <a:srgbClr val="FFFFFF"/>
                </a:solidFill>
                <a:latin typeface="Arial"/>
                <a:cs typeface="Arial"/>
              </a:rPr>
              <a:t>“Did </a:t>
            </a:r>
            <a:r>
              <a:rPr sz="2650" spc="-110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sz="2650" spc="-160">
                <a:solidFill>
                  <a:srgbClr val="FFFFFF"/>
                </a:solidFill>
                <a:latin typeface="Arial"/>
                <a:cs typeface="Arial"/>
              </a:rPr>
              <a:t>send  any </a:t>
            </a:r>
            <a:r>
              <a:rPr sz="2650" spc="-30">
                <a:solidFill>
                  <a:srgbClr val="FFFFFF"/>
                </a:solidFill>
                <a:latin typeface="Arial"/>
                <a:cs typeface="Arial"/>
              </a:rPr>
              <a:t>text </a:t>
            </a:r>
            <a:r>
              <a:rPr sz="2650" spc="-225">
                <a:solidFill>
                  <a:srgbClr val="FFFFFF"/>
                </a:solidFill>
                <a:latin typeface="Arial"/>
                <a:cs typeface="Arial"/>
              </a:rPr>
              <a:t>messages </a:t>
            </a:r>
            <a:r>
              <a:rPr sz="2650" spc="-25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650" spc="-175">
                <a:solidFill>
                  <a:srgbClr val="FFFFFF"/>
                </a:solidFill>
                <a:latin typeface="Arial"/>
                <a:cs typeface="Arial"/>
              </a:rPr>
              <a:t>make </a:t>
            </a:r>
            <a:r>
              <a:rPr sz="2650" spc="-165">
                <a:solidFill>
                  <a:srgbClr val="FFFFFF"/>
                </a:solidFill>
                <a:latin typeface="Arial"/>
                <a:cs typeface="Arial"/>
              </a:rPr>
              <a:t>any  </a:t>
            </a:r>
            <a:r>
              <a:rPr sz="2650" spc="-105">
                <a:solidFill>
                  <a:srgbClr val="FFFFFF"/>
                </a:solidFill>
                <a:latin typeface="Arial"/>
                <a:cs typeface="Arial"/>
              </a:rPr>
              <a:t>phone </a:t>
            </a:r>
            <a:r>
              <a:rPr sz="2650" spc="-145">
                <a:solidFill>
                  <a:srgbClr val="FFFFFF"/>
                </a:solidFill>
                <a:latin typeface="Arial"/>
                <a:cs typeface="Arial"/>
              </a:rPr>
              <a:t>calls </a:t>
            </a:r>
            <a:r>
              <a:rPr sz="2650" spc="-75">
                <a:solidFill>
                  <a:srgbClr val="FFFFFF"/>
                </a:solidFill>
                <a:latin typeface="Arial"/>
                <a:cs typeface="Arial"/>
              </a:rPr>
              <a:t>during </a:t>
            </a:r>
            <a:r>
              <a:rPr sz="2650" spc="-3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650" spc="-120">
                <a:solidFill>
                  <a:srgbClr val="FFFFFF"/>
                </a:solidFill>
                <a:latin typeface="Arial"/>
                <a:cs typeface="Arial"/>
              </a:rPr>
              <a:t>happy</a:t>
            </a:r>
            <a:r>
              <a:rPr sz="2650" spc="-3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30">
                <a:solidFill>
                  <a:srgbClr val="FFFFFF"/>
                </a:solidFill>
                <a:latin typeface="Arial"/>
                <a:cs typeface="Arial"/>
              </a:rPr>
              <a:t>hour?”</a:t>
            </a:r>
            <a:endParaRPr sz="26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90192" y="1502156"/>
            <a:ext cx="5736590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spc="5">
                <a:solidFill>
                  <a:srgbClr val="FFFFFF"/>
                </a:solidFill>
              </a:rPr>
              <a:t>Example #1</a:t>
            </a:r>
            <a:r>
              <a:rPr sz="3950" spc="-80">
                <a:solidFill>
                  <a:srgbClr val="FFFFFF"/>
                </a:solidFill>
              </a:rPr>
              <a:t> </a:t>
            </a:r>
            <a:r>
              <a:rPr sz="3950" spc="5">
                <a:solidFill>
                  <a:srgbClr val="FFFFFF"/>
                </a:solidFill>
              </a:rPr>
              <a:t>(relevant)</a:t>
            </a:r>
            <a:endParaRPr sz="395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26183" y="2547493"/>
            <a:ext cx="4891405" cy="243967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3170"/>
              </a:lnSpc>
              <a:spcBef>
                <a:spcPts val="200"/>
              </a:spcBef>
              <a:tabLst>
                <a:tab pos="3181985" algn="l"/>
              </a:tabLst>
            </a:pPr>
            <a:r>
              <a:rPr sz="2650" spc="-225" dirty="0">
                <a:solidFill>
                  <a:srgbClr val="FFFFFF"/>
                </a:solidFill>
                <a:latin typeface="Arial"/>
                <a:cs typeface="Arial"/>
              </a:rPr>
              <a:t>Coach </a:t>
            </a:r>
            <a:r>
              <a:rPr sz="2650" spc="-14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650" spc="-180" dirty="0">
                <a:solidFill>
                  <a:srgbClr val="FFFFFF"/>
                </a:solidFill>
                <a:latin typeface="Arial"/>
                <a:cs typeface="Arial"/>
              </a:rPr>
              <a:t>accused </a:t>
            </a:r>
            <a:r>
              <a:rPr sz="265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650" spc="-140" dirty="0">
                <a:solidFill>
                  <a:srgbClr val="FFFFFF"/>
                </a:solidFill>
                <a:latin typeface="Arial"/>
                <a:cs typeface="Arial"/>
              </a:rPr>
              <a:t>sexually  </a:t>
            </a:r>
            <a:r>
              <a:rPr sz="2650" spc="-70" dirty="0">
                <a:solidFill>
                  <a:srgbClr val="FFFFFF"/>
                </a:solidFill>
                <a:latin typeface="Arial"/>
                <a:cs typeface="Arial"/>
              </a:rPr>
              <a:t>propositioning </a:t>
            </a:r>
            <a:r>
              <a:rPr sz="2650" spc="-160" dirty="0">
                <a:solidFill>
                  <a:srgbClr val="FFFFFF"/>
                </a:solidFill>
                <a:latin typeface="Arial"/>
                <a:cs typeface="Arial"/>
              </a:rPr>
              <a:t>Player </a:t>
            </a:r>
            <a:r>
              <a:rPr sz="2650" spc="-3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650" spc="-185" dirty="0">
                <a:solidFill>
                  <a:srgbClr val="FFFFFF"/>
                </a:solidFill>
                <a:latin typeface="Arial"/>
                <a:cs typeface="Arial"/>
              </a:rPr>
              <a:t>exchange  </a:t>
            </a:r>
            <a:r>
              <a:rPr sz="2650" spc="-15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650" spc="-85" dirty="0">
                <a:solidFill>
                  <a:srgbClr val="FFFFFF"/>
                </a:solidFill>
                <a:latin typeface="Arial"/>
                <a:cs typeface="Arial"/>
              </a:rPr>
              <a:t>more</a:t>
            </a:r>
            <a:r>
              <a:rPr sz="265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14" dirty="0">
                <a:solidFill>
                  <a:srgbClr val="FFFFFF"/>
                </a:solidFill>
                <a:latin typeface="Arial"/>
                <a:cs typeface="Arial"/>
              </a:rPr>
              <a:t>playing</a:t>
            </a:r>
            <a:r>
              <a:rPr sz="265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35" dirty="0">
                <a:solidFill>
                  <a:srgbClr val="FFFFFF"/>
                </a:solidFill>
                <a:latin typeface="Arial"/>
                <a:cs typeface="Arial"/>
              </a:rPr>
              <a:t>time.	</a:t>
            </a:r>
            <a:r>
              <a:rPr sz="2650" spc="-114" dirty="0">
                <a:solidFill>
                  <a:srgbClr val="FFFFFF"/>
                </a:solidFill>
                <a:latin typeface="Arial"/>
                <a:cs typeface="Arial"/>
              </a:rPr>
              <a:t>Advisor </a:t>
            </a:r>
            <a:r>
              <a:rPr sz="2650" spc="-25" dirty="0">
                <a:solidFill>
                  <a:srgbClr val="FFFFFF"/>
                </a:solidFill>
                <a:latin typeface="Arial"/>
                <a:cs typeface="Arial"/>
              </a:rPr>
              <a:t>for  </a:t>
            </a:r>
            <a:r>
              <a:rPr sz="2650" spc="-160" dirty="0">
                <a:solidFill>
                  <a:srgbClr val="FFFFFF"/>
                </a:solidFill>
                <a:latin typeface="Arial"/>
                <a:cs typeface="Arial"/>
              </a:rPr>
              <a:t>Player </a:t>
            </a:r>
            <a:r>
              <a:rPr sz="2650" spc="-240" dirty="0">
                <a:solidFill>
                  <a:srgbClr val="FFFFFF"/>
                </a:solidFill>
                <a:latin typeface="Arial"/>
                <a:cs typeface="Arial"/>
              </a:rPr>
              <a:t>asks</a:t>
            </a:r>
            <a:r>
              <a:rPr sz="26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3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65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95" dirty="0">
                <a:solidFill>
                  <a:srgbClr val="FFFFFF"/>
                </a:solidFill>
                <a:latin typeface="Arial"/>
                <a:cs typeface="Arial"/>
              </a:rPr>
              <a:t>Coach:	</a:t>
            </a:r>
            <a:r>
              <a:rPr sz="2650" spc="-10" dirty="0">
                <a:solidFill>
                  <a:srgbClr val="FFFFFF"/>
                </a:solidFill>
                <a:latin typeface="Arial"/>
                <a:cs typeface="Arial"/>
              </a:rPr>
              <a:t>“Didn’t </a:t>
            </a:r>
            <a:r>
              <a:rPr sz="2650" spc="-114" dirty="0">
                <a:solidFill>
                  <a:srgbClr val="FFFFFF"/>
                </a:solidFill>
                <a:latin typeface="Arial"/>
                <a:cs typeface="Arial"/>
              </a:rPr>
              <a:t>you  </a:t>
            </a:r>
            <a:r>
              <a:rPr sz="2650" spc="-5" dirty="0">
                <a:solidFill>
                  <a:srgbClr val="FFFFFF"/>
                </a:solidFill>
                <a:latin typeface="Arial"/>
                <a:cs typeface="Arial"/>
              </a:rPr>
              <a:t>tell</a:t>
            </a:r>
            <a:r>
              <a:rPr sz="265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14" dirty="0">
                <a:solidFill>
                  <a:srgbClr val="FFFFFF"/>
                </a:solidFill>
                <a:latin typeface="Arial"/>
                <a:cs typeface="Arial"/>
              </a:rPr>
              <a:t>one</a:t>
            </a:r>
            <a:r>
              <a:rPr sz="265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65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3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65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80" dirty="0">
                <a:solidFill>
                  <a:srgbClr val="FFFFFF"/>
                </a:solidFill>
                <a:latin typeface="Arial"/>
                <a:cs typeface="Arial"/>
              </a:rPr>
              <a:t>trainers</a:t>
            </a:r>
            <a:r>
              <a:rPr sz="265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5" dirty="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sz="265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60" dirty="0">
                <a:solidFill>
                  <a:srgbClr val="FFFFFF"/>
                </a:solidFill>
                <a:latin typeface="Arial"/>
                <a:cs typeface="Arial"/>
              </a:rPr>
              <a:t>Player</a:t>
            </a:r>
            <a:r>
              <a:rPr sz="2650" spc="-140" dirty="0">
                <a:solidFill>
                  <a:srgbClr val="FFFFFF"/>
                </a:solidFill>
                <a:latin typeface="Arial"/>
                <a:cs typeface="Arial"/>
              </a:rPr>
              <a:t> is  </a:t>
            </a:r>
            <a:r>
              <a:rPr sz="2650" spc="-80" dirty="0">
                <a:solidFill>
                  <a:srgbClr val="FFFFFF"/>
                </a:solidFill>
                <a:latin typeface="Arial"/>
                <a:cs typeface="Arial"/>
              </a:rPr>
              <a:t>‘extremely</a:t>
            </a:r>
            <a:r>
              <a:rPr sz="265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45" dirty="0">
                <a:solidFill>
                  <a:srgbClr val="FFFFFF"/>
                </a:solidFill>
                <a:latin typeface="Arial"/>
                <a:cs typeface="Arial"/>
              </a:rPr>
              <a:t>attractive?’”</a:t>
            </a:r>
            <a:endParaRPr sz="26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26183" y="1502156"/>
            <a:ext cx="5806440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spc="5">
                <a:solidFill>
                  <a:srgbClr val="FFFFFF"/>
                </a:solidFill>
              </a:rPr>
              <a:t>Example #2</a:t>
            </a:r>
            <a:r>
              <a:rPr sz="3950" spc="-75">
                <a:solidFill>
                  <a:srgbClr val="FFFFFF"/>
                </a:solidFill>
              </a:rPr>
              <a:t> </a:t>
            </a:r>
            <a:r>
              <a:rPr sz="3950" spc="5">
                <a:solidFill>
                  <a:srgbClr val="FFFFFF"/>
                </a:solidFill>
              </a:rPr>
              <a:t>(relevant)</a:t>
            </a:r>
            <a:endParaRPr sz="395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59711" y="2593340"/>
            <a:ext cx="4930775" cy="324421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3170"/>
              </a:lnSpc>
              <a:spcBef>
                <a:spcPts val="200"/>
              </a:spcBef>
              <a:tabLst>
                <a:tab pos="1574165" algn="l"/>
                <a:tab pos="3474720" algn="l"/>
              </a:tabLst>
            </a:pPr>
            <a:r>
              <a:rPr sz="2650" spc="-114">
                <a:solidFill>
                  <a:srgbClr val="FFFFFF"/>
                </a:solidFill>
                <a:latin typeface="Arial"/>
                <a:cs typeface="Arial"/>
              </a:rPr>
              <a:t>Complainant </a:t>
            </a:r>
            <a:r>
              <a:rPr sz="2650" spc="-155">
                <a:solidFill>
                  <a:srgbClr val="FFFFFF"/>
                </a:solidFill>
                <a:latin typeface="Arial"/>
                <a:cs typeface="Arial"/>
              </a:rPr>
              <a:t>alleges </a:t>
            </a:r>
            <a:r>
              <a:rPr sz="2650" spc="-114">
                <a:solidFill>
                  <a:srgbClr val="FFFFFF"/>
                </a:solidFill>
                <a:latin typeface="Arial"/>
                <a:cs typeface="Arial"/>
              </a:rPr>
              <a:t>Significant  </a:t>
            </a:r>
            <a:r>
              <a:rPr sz="2650" spc="-80">
                <a:solidFill>
                  <a:srgbClr val="FFFFFF"/>
                </a:solidFill>
                <a:latin typeface="Arial"/>
                <a:cs typeface="Arial"/>
              </a:rPr>
              <a:t>Other </a:t>
            </a:r>
            <a:r>
              <a:rPr sz="2650" spc="-175">
                <a:solidFill>
                  <a:srgbClr val="FFFFFF"/>
                </a:solidFill>
                <a:latin typeface="Arial"/>
                <a:cs typeface="Arial"/>
              </a:rPr>
              <a:t>engaged </a:t>
            </a:r>
            <a:r>
              <a:rPr sz="2650" spc="-4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650" spc="-80">
                <a:solidFill>
                  <a:srgbClr val="FFFFFF"/>
                </a:solidFill>
                <a:latin typeface="Arial"/>
                <a:cs typeface="Arial"/>
              </a:rPr>
              <a:t>dating </a:t>
            </a:r>
            <a:r>
              <a:rPr sz="2650" spc="-100">
                <a:solidFill>
                  <a:srgbClr val="FFFFFF"/>
                </a:solidFill>
                <a:latin typeface="Arial"/>
                <a:cs typeface="Arial"/>
              </a:rPr>
              <a:t>violence</a:t>
            </a:r>
            <a:r>
              <a:rPr sz="2650" spc="-3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14">
                <a:solidFill>
                  <a:srgbClr val="FFFFFF"/>
                </a:solidFill>
                <a:latin typeface="Arial"/>
                <a:cs typeface="Arial"/>
              </a:rPr>
              <a:t>by  </a:t>
            </a:r>
            <a:r>
              <a:rPr sz="2650" spc="-110">
                <a:solidFill>
                  <a:srgbClr val="FFFFFF"/>
                </a:solidFill>
                <a:latin typeface="Arial"/>
                <a:cs typeface="Arial"/>
              </a:rPr>
              <a:t>kicking </a:t>
            </a:r>
            <a:r>
              <a:rPr sz="2650" spc="-90">
                <a:solidFill>
                  <a:srgbClr val="FFFFFF"/>
                </a:solidFill>
                <a:latin typeface="Arial"/>
                <a:cs typeface="Arial"/>
              </a:rPr>
              <a:t>complainant </a:t>
            </a:r>
            <a:r>
              <a:rPr sz="2650" spc="-75">
                <a:solidFill>
                  <a:srgbClr val="FFFFFF"/>
                </a:solidFill>
                <a:latin typeface="Arial"/>
                <a:cs typeface="Arial"/>
              </a:rPr>
              <a:t>during </a:t>
            </a:r>
            <a:r>
              <a:rPr sz="2650" spc="-150">
                <a:solidFill>
                  <a:srgbClr val="FFFFFF"/>
                </a:solidFill>
                <a:latin typeface="Arial"/>
                <a:cs typeface="Arial"/>
              </a:rPr>
              <a:t>an  </a:t>
            </a:r>
            <a:r>
              <a:rPr sz="2650" spc="-90">
                <a:solidFill>
                  <a:srgbClr val="FFFFFF"/>
                </a:solidFill>
                <a:latin typeface="Arial"/>
                <a:cs typeface="Arial"/>
              </a:rPr>
              <a:t>argument.	</a:t>
            </a:r>
            <a:r>
              <a:rPr sz="2650" spc="-114">
                <a:solidFill>
                  <a:srgbClr val="FFFFFF"/>
                </a:solidFill>
                <a:latin typeface="Arial"/>
                <a:cs typeface="Arial"/>
              </a:rPr>
              <a:t>Advisor </a:t>
            </a:r>
            <a:r>
              <a:rPr sz="2650" spc="-25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650" spc="-114">
                <a:solidFill>
                  <a:srgbClr val="FFFFFF"/>
                </a:solidFill>
                <a:latin typeface="Arial"/>
                <a:cs typeface="Arial"/>
              </a:rPr>
              <a:t>Significant  </a:t>
            </a:r>
            <a:r>
              <a:rPr sz="2650" spc="-80">
                <a:solidFill>
                  <a:srgbClr val="FFFFFF"/>
                </a:solidFill>
                <a:latin typeface="Arial"/>
                <a:cs typeface="Arial"/>
              </a:rPr>
              <a:t>Other</a:t>
            </a:r>
            <a:r>
              <a:rPr sz="2650" spc="-1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235">
                <a:solidFill>
                  <a:srgbClr val="FFFFFF"/>
                </a:solidFill>
                <a:latin typeface="Arial"/>
                <a:cs typeface="Arial"/>
              </a:rPr>
              <a:t>asks</a:t>
            </a:r>
            <a:r>
              <a:rPr sz="2650" spc="-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85">
                <a:solidFill>
                  <a:srgbClr val="FFFFFF"/>
                </a:solidFill>
                <a:latin typeface="Arial"/>
                <a:cs typeface="Arial"/>
              </a:rPr>
              <a:t>complainant:	</a:t>
            </a:r>
            <a:r>
              <a:rPr sz="2650" spc="-10">
                <a:solidFill>
                  <a:srgbClr val="FFFFFF"/>
                </a:solidFill>
                <a:latin typeface="Arial"/>
                <a:cs typeface="Arial"/>
              </a:rPr>
              <a:t>“Isn’t </a:t>
            </a:r>
            <a:r>
              <a:rPr sz="2650" spc="75">
                <a:solidFill>
                  <a:srgbClr val="FFFFFF"/>
                </a:solidFill>
                <a:latin typeface="Arial"/>
                <a:cs typeface="Arial"/>
              </a:rPr>
              <a:t>it  </a:t>
            </a:r>
            <a:r>
              <a:rPr sz="2650" spc="-20">
                <a:solidFill>
                  <a:srgbClr val="FFFFFF"/>
                </a:solidFill>
                <a:latin typeface="Arial"/>
                <a:cs typeface="Arial"/>
              </a:rPr>
              <a:t>true </a:t>
            </a:r>
            <a:r>
              <a:rPr sz="2650" spc="-1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650" spc="-114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sz="2650" spc="-125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650" spc="-75">
                <a:solidFill>
                  <a:srgbClr val="FFFFFF"/>
                </a:solidFill>
                <a:latin typeface="Arial"/>
                <a:cs typeface="Arial"/>
              </a:rPr>
              <a:t>only </a:t>
            </a:r>
            <a:r>
              <a:rPr sz="2650" spc="-80">
                <a:solidFill>
                  <a:srgbClr val="FFFFFF"/>
                </a:solidFill>
                <a:latin typeface="Arial"/>
                <a:cs typeface="Arial"/>
              </a:rPr>
              <a:t>dating  </a:t>
            </a:r>
            <a:r>
              <a:rPr sz="2650" spc="-110">
                <a:solidFill>
                  <a:srgbClr val="FFFFFF"/>
                </a:solidFill>
                <a:latin typeface="Arial"/>
                <a:cs typeface="Arial"/>
              </a:rPr>
              <a:t>Significant	</a:t>
            </a:r>
            <a:r>
              <a:rPr sz="2650" spc="-80">
                <a:solidFill>
                  <a:srgbClr val="FFFFFF"/>
                </a:solidFill>
                <a:latin typeface="Arial"/>
                <a:cs typeface="Arial"/>
              </a:rPr>
              <a:t>Other </a:t>
            </a:r>
            <a:r>
              <a:rPr sz="2650" spc="-180">
                <a:solidFill>
                  <a:srgbClr val="FFFFFF"/>
                </a:solidFill>
                <a:latin typeface="Arial"/>
                <a:cs typeface="Arial"/>
              </a:rPr>
              <a:t>because </a:t>
            </a:r>
            <a:r>
              <a:rPr sz="2650" spc="-1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650" spc="-35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650" spc="-80">
                <a:solidFill>
                  <a:srgbClr val="FFFFFF"/>
                </a:solidFill>
                <a:latin typeface="Arial"/>
                <a:cs typeface="Arial"/>
              </a:rPr>
              <a:t>Other </a:t>
            </a:r>
            <a:r>
              <a:rPr sz="2650" spc="-90">
                <a:solidFill>
                  <a:srgbClr val="FFFFFF"/>
                </a:solidFill>
                <a:latin typeface="Arial"/>
                <a:cs typeface="Arial"/>
              </a:rPr>
              <a:t>family’s</a:t>
            </a:r>
            <a:r>
              <a:rPr sz="2650" spc="-20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80">
                <a:solidFill>
                  <a:srgbClr val="FFFFFF"/>
                </a:solidFill>
                <a:latin typeface="Arial"/>
                <a:cs typeface="Arial"/>
              </a:rPr>
              <a:t>money?”</a:t>
            </a:r>
            <a:endParaRPr sz="26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26183" y="1502156"/>
            <a:ext cx="673290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spc="5">
                <a:solidFill>
                  <a:srgbClr val="FFFFFF"/>
                </a:solidFill>
              </a:rPr>
              <a:t>Example #1 (not</a:t>
            </a:r>
            <a:r>
              <a:rPr sz="3950" spc="-80">
                <a:solidFill>
                  <a:srgbClr val="FFFFFF"/>
                </a:solidFill>
              </a:rPr>
              <a:t> </a:t>
            </a:r>
            <a:r>
              <a:rPr sz="3950" spc="5">
                <a:solidFill>
                  <a:srgbClr val="FFFFFF"/>
                </a:solidFill>
              </a:rPr>
              <a:t>relevant)</a:t>
            </a:r>
            <a:endParaRPr sz="395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723" y="1064131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26183" y="2472561"/>
            <a:ext cx="6046217" cy="2052228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3170"/>
              </a:lnSpc>
              <a:spcBef>
                <a:spcPts val="200"/>
              </a:spcBef>
              <a:tabLst>
                <a:tab pos="1565275" algn="l"/>
              </a:tabLst>
            </a:pPr>
            <a:r>
              <a:rPr sz="2650" spc="-130" dirty="0">
                <a:solidFill>
                  <a:srgbClr val="FFFFFF"/>
                </a:solidFill>
                <a:latin typeface="Arial"/>
                <a:cs typeface="Arial"/>
              </a:rPr>
              <a:t>Journalism </a:t>
            </a:r>
            <a:r>
              <a:rPr sz="2650" spc="-70" dirty="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650" spc="-200" dirty="0">
                <a:solidFill>
                  <a:srgbClr val="FFFFFF"/>
                </a:solidFill>
                <a:latin typeface="Arial"/>
                <a:cs typeface="Arial"/>
              </a:rPr>
              <a:t>has </a:t>
            </a:r>
            <a:r>
              <a:rPr sz="2650" spc="-185" dirty="0">
                <a:solidFill>
                  <a:srgbClr val="FFFFFF"/>
                </a:solidFill>
                <a:latin typeface="Arial"/>
                <a:cs typeface="Arial"/>
              </a:rPr>
              <a:t>accused  </a:t>
            </a:r>
            <a:r>
              <a:rPr sz="2650" spc="-145" dirty="0">
                <a:solidFill>
                  <a:srgbClr val="FFFFFF"/>
                </a:solidFill>
                <a:latin typeface="Arial"/>
                <a:cs typeface="Arial"/>
              </a:rPr>
              <a:t>Professor </a:t>
            </a:r>
            <a:r>
              <a:rPr sz="265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650" spc="-170" dirty="0">
                <a:solidFill>
                  <a:srgbClr val="FFFFFF"/>
                </a:solidFill>
                <a:latin typeface="Arial"/>
                <a:cs typeface="Arial"/>
              </a:rPr>
              <a:t>sexual </a:t>
            </a:r>
            <a:r>
              <a:rPr sz="2650" spc="-130" dirty="0">
                <a:solidFill>
                  <a:srgbClr val="FFFFFF"/>
                </a:solidFill>
                <a:latin typeface="Arial"/>
                <a:cs typeface="Arial"/>
              </a:rPr>
              <a:t>harassment.  </a:t>
            </a:r>
            <a:r>
              <a:rPr sz="2650" spc="-114" dirty="0">
                <a:solidFill>
                  <a:srgbClr val="FFFFFF"/>
                </a:solidFill>
                <a:latin typeface="Arial"/>
                <a:cs typeface="Arial"/>
              </a:rPr>
              <a:t>Advisor </a:t>
            </a:r>
            <a:r>
              <a:rPr sz="2650" spc="-20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650" spc="-145" dirty="0">
                <a:solidFill>
                  <a:srgbClr val="FFFFFF"/>
                </a:solidFill>
                <a:latin typeface="Arial"/>
                <a:cs typeface="Arial"/>
              </a:rPr>
              <a:t>Professor </a:t>
            </a:r>
            <a:r>
              <a:rPr sz="2650" spc="-240" dirty="0">
                <a:solidFill>
                  <a:srgbClr val="FFFFFF"/>
                </a:solidFill>
                <a:latin typeface="Arial"/>
                <a:cs typeface="Arial"/>
              </a:rPr>
              <a:t>asks  </a:t>
            </a:r>
            <a:r>
              <a:rPr sz="2650" spc="-100" dirty="0">
                <a:solidFill>
                  <a:srgbClr val="FFFFFF"/>
                </a:solidFill>
                <a:latin typeface="Arial"/>
                <a:cs typeface="Arial"/>
              </a:rPr>
              <a:t>Journalist:	</a:t>
            </a:r>
            <a:r>
              <a:rPr sz="2650" spc="-75" dirty="0">
                <a:solidFill>
                  <a:srgbClr val="FFFFFF"/>
                </a:solidFill>
                <a:latin typeface="Arial"/>
                <a:cs typeface="Arial"/>
              </a:rPr>
              <a:t>“Were </a:t>
            </a:r>
            <a:r>
              <a:rPr sz="2650" spc="-114" dirty="0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sz="2650" spc="-100" dirty="0">
                <a:solidFill>
                  <a:srgbClr val="FFFFFF"/>
                </a:solidFill>
                <a:latin typeface="Arial"/>
                <a:cs typeface="Arial"/>
              </a:rPr>
              <a:t>convicted</a:t>
            </a:r>
            <a:r>
              <a:rPr sz="2650" spc="-3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20" dirty="0">
                <a:solidFill>
                  <a:srgbClr val="FFFFFF"/>
                </a:solidFill>
                <a:latin typeface="Arial"/>
                <a:cs typeface="Arial"/>
              </a:rPr>
              <a:t>for  </a:t>
            </a:r>
            <a:r>
              <a:rPr sz="2650" spc="-75" dirty="0">
                <a:solidFill>
                  <a:srgbClr val="FFFFFF"/>
                </a:solidFill>
                <a:latin typeface="Arial"/>
                <a:cs typeface="Arial"/>
              </a:rPr>
              <a:t>driving </a:t>
            </a:r>
            <a:r>
              <a:rPr sz="2650" spc="-85" dirty="0">
                <a:solidFill>
                  <a:srgbClr val="FFFFFF"/>
                </a:solidFill>
                <a:latin typeface="Arial"/>
                <a:cs typeface="Arial"/>
              </a:rPr>
              <a:t>under </a:t>
            </a:r>
            <a:r>
              <a:rPr sz="2650" spc="-3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650" spc="-85" dirty="0">
                <a:solidFill>
                  <a:srgbClr val="FFFFFF"/>
                </a:solidFill>
                <a:latin typeface="Arial"/>
                <a:cs typeface="Arial"/>
              </a:rPr>
              <a:t>influence </a:t>
            </a:r>
            <a:r>
              <a:rPr sz="2650" spc="-95" dirty="0">
                <a:solidFill>
                  <a:srgbClr val="FFFFFF"/>
                </a:solidFill>
                <a:latin typeface="Arial"/>
                <a:cs typeface="Arial"/>
              </a:rPr>
              <a:t>when  </a:t>
            </a:r>
            <a:r>
              <a:rPr sz="2650" spc="-114" dirty="0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sz="2650" spc="-95" dirty="0">
                <a:solidFill>
                  <a:srgbClr val="FFFFFF"/>
                </a:solidFill>
                <a:latin typeface="Arial"/>
                <a:cs typeface="Arial"/>
              </a:rPr>
              <a:t>were </a:t>
            </a:r>
            <a:r>
              <a:rPr sz="2650" spc="-21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650" spc="-110" dirty="0">
                <a:solidFill>
                  <a:srgbClr val="FFFFFF"/>
                </a:solidFill>
                <a:latin typeface="Arial"/>
                <a:cs typeface="Arial"/>
              </a:rPr>
              <a:t>sophomore </a:t>
            </a:r>
            <a:r>
              <a:rPr sz="2650" spc="-4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650" spc="-105" dirty="0">
                <a:solidFill>
                  <a:srgbClr val="FFFFFF"/>
                </a:solidFill>
                <a:latin typeface="Arial"/>
                <a:cs typeface="Arial"/>
              </a:rPr>
              <a:t>high  </a:t>
            </a:r>
            <a:r>
              <a:rPr sz="2650" spc="-95" dirty="0">
                <a:solidFill>
                  <a:srgbClr val="FFFFFF"/>
                </a:solidFill>
                <a:latin typeface="Arial"/>
                <a:cs typeface="Arial"/>
              </a:rPr>
              <a:t>school?”</a:t>
            </a:r>
            <a:endParaRPr sz="26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26183" y="1502156"/>
            <a:ext cx="6803390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spc="5">
                <a:solidFill>
                  <a:srgbClr val="FFFFFF"/>
                </a:solidFill>
              </a:rPr>
              <a:t>Example #2 (not</a:t>
            </a:r>
            <a:r>
              <a:rPr sz="3950" spc="-70">
                <a:solidFill>
                  <a:srgbClr val="FFFFFF"/>
                </a:solidFill>
              </a:rPr>
              <a:t> </a:t>
            </a:r>
            <a:r>
              <a:rPr sz="3950" spc="5">
                <a:solidFill>
                  <a:srgbClr val="FFFFFF"/>
                </a:solidFill>
              </a:rPr>
              <a:t>relevant)</a:t>
            </a:r>
            <a:endParaRPr sz="395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9523" y="2575052"/>
            <a:ext cx="7477759" cy="334517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90525" marR="5080" indent="-378460">
              <a:lnSpc>
                <a:spcPts val="2680"/>
              </a:lnSpc>
              <a:spcBef>
                <a:spcPts val="425"/>
              </a:spcBef>
              <a:buChar char="•"/>
              <a:tabLst>
                <a:tab pos="390525" algn="l"/>
                <a:tab pos="391160" algn="l"/>
              </a:tabLst>
            </a:pPr>
            <a:r>
              <a:rPr sz="2450" spc="-120">
                <a:latin typeface="Arial"/>
                <a:cs typeface="Arial"/>
              </a:rPr>
              <a:t>Generally, </a:t>
            </a:r>
            <a:r>
              <a:rPr sz="2450" spc="-65">
                <a:latin typeface="Arial"/>
                <a:cs typeface="Arial"/>
              </a:rPr>
              <a:t>no </a:t>
            </a:r>
            <a:r>
              <a:rPr sz="2450" spc="-135">
                <a:latin typeface="Arial"/>
                <a:cs typeface="Arial"/>
              </a:rPr>
              <a:t>– </a:t>
            </a:r>
            <a:r>
              <a:rPr sz="2450" spc="-150">
                <a:latin typeface="Arial"/>
                <a:cs typeface="Arial"/>
              </a:rPr>
              <a:t>Evidence </a:t>
            </a:r>
            <a:r>
              <a:rPr sz="2450">
                <a:latin typeface="Arial"/>
                <a:cs typeface="Arial"/>
              </a:rPr>
              <a:t>of </a:t>
            </a:r>
            <a:r>
              <a:rPr sz="2450" spc="-180">
                <a:latin typeface="Arial"/>
                <a:cs typeface="Arial"/>
              </a:rPr>
              <a:t>a </a:t>
            </a:r>
            <a:r>
              <a:rPr sz="2450" spc="-80">
                <a:latin typeface="Arial"/>
                <a:cs typeface="Arial"/>
              </a:rPr>
              <a:t>complainant’s </a:t>
            </a:r>
            <a:r>
              <a:rPr sz="2450" spc="-5">
                <a:latin typeface="Arial"/>
                <a:cs typeface="Arial"/>
              </a:rPr>
              <a:t>prior</a:t>
            </a:r>
            <a:r>
              <a:rPr sz="2450" spc="-215">
                <a:latin typeface="Arial"/>
                <a:cs typeface="Arial"/>
              </a:rPr>
              <a:t> </a:t>
            </a:r>
            <a:r>
              <a:rPr sz="2450" spc="-140">
                <a:latin typeface="Arial"/>
                <a:cs typeface="Arial"/>
              </a:rPr>
              <a:t>sexual  </a:t>
            </a:r>
            <a:r>
              <a:rPr sz="2450" spc="-75">
                <a:latin typeface="Arial"/>
                <a:cs typeface="Arial"/>
              </a:rPr>
              <a:t>behavior </a:t>
            </a:r>
            <a:r>
              <a:rPr sz="2450" spc="-125">
                <a:latin typeface="Arial"/>
                <a:cs typeface="Arial"/>
              </a:rPr>
              <a:t>is </a:t>
            </a:r>
            <a:r>
              <a:rPr sz="2450" spc="-65">
                <a:latin typeface="Arial"/>
                <a:cs typeface="Arial"/>
              </a:rPr>
              <a:t>relevant </a:t>
            </a:r>
            <a:r>
              <a:rPr sz="2450" spc="-60">
                <a:latin typeface="Arial"/>
                <a:cs typeface="Arial"/>
              </a:rPr>
              <a:t>only</a:t>
            </a:r>
            <a:r>
              <a:rPr sz="2450" spc="-245">
                <a:latin typeface="Arial"/>
                <a:cs typeface="Arial"/>
              </a:rPr>
              <a:t> </a:t>
            </a:r>
            <a:r>
              <a:rPr sz="2450" spc="20">
                <a:latin typeface="Arial"/>
                <a:cs typeface="Arial"/>
              </a:rPr>
              <a:t>if:</a:t>
            </a:r>
            <a:endParaRPr sz="2450">
              <a:latin typeface="Arial"/>
              <a:cs typeface="Arial"/>
            </a:endParaRPr>
          </a:p>
          <a:p>
            <a:pPr marL="829310" marR="757555" lvl="1" indent="-314325">
              <a:lnSpc>
                <a:spcPts val="2680"/>
              </a:lnSpc>
              <a:spcBef>
                <a:spcPts val="580"/>
              </a:spcBef>
              <a:buFont typeface="Wingdings"/>
              <a:buChar char=""/>
              <a:tabLst>
                <a:tab pos="829944" algn="l"/>
              </a:tabLst>
            </a:pPr>
            <a:r>
              <a:rPr sz="2450" spc="-80">
                <a:latin typeface="Arial"/>
                <a:cs typeface="Arial"/>
              </a:rPr>
              <a:t>Offered</a:t>
            </a:r>
            <a:r>
              <a:rPr sz="2450" spc="-130">
                <a:latin typeface="Arial"/>
                <a:cs typeface="Arial"/>
              </a:rPr>
              <a:t> </a:t>
            </a:r>
            <a:r>
              <a:rPr sz="2450" spc="40">
                <a:latin typeface="Arial"/>
                <a:cs typeface="Arial"/>
              </a:rPr>
              <a:t>to</a:t>
            </a:r>
            <a:r>
              <a:rPr sz="2450" spc="-135">
                <a:latin typeface="Arial"/>
                <a:cs typeface="Arial"/>
              </a:rPr>
              <a:t> </a:t>
            </a:r>
            <a:r>
              <a:rPr sz="2450" spc="-80">
                <a:latin typeface="Arial"/>
                <a:cs typeface="Arial"/>
              </a:rPr>
              <a:t>prove</a:t>
            </a:r>
            <a:r>
              <a:rPr sz="2450" spc="-130">
                <a:latin typeface="Arial"/>
                <a:cs typeface="Arial"/>
              </a:rPr>
              <a:t> </a:t>
            </a:r>
            <a:r>
              <a:rPr sz="2450" spc="5">
                <a:latin typeface="Arial"/>
                <a:cs typeface="Arial"/>
              </a:rPr>
              <a:t>that</a:t>
            </a:r>
            <a:r>
              <a:rPr sz="2450" spc="-120">
                <a:latin typeface="Arial"/>
                <a:cs typeface="Arial"/>
              </a:rPr>
              <a:t> </a:t>
            </a:r>
            <a:r>
              <a:rPr sz="2450" spc="-114">
                <a:latin typeface="Arial"/>
                <a:cs typeface="Arial"/>
              </a:rPr>
              <a:t>someone</a:t>
            </a:r>
            <a:r>
              <a:rPr sz="2450" spc="-130">
                <a:latin typeface="Arial"/>
                <a:cs typeface="Arial"/>
              </a:rPr>
              <a:t> </a:t>
            </a:r>
            <a:r>
              <a:rPr sz="2450" spc="-20">
                <a:latin typeface="Arial"/>
                <a:cs typeface="Arial"/>
              </a:rPr>
              <a:t>other</a:t>
            </a:r>
            <a:r>
              <a:rPr sz="2450" spc="-130">
                <a:latin typeface="Arial"/>
                <a:cs typeface="Arial"/>
              </a:rPr>
              <a:t> </a:t>
            </a:r>
            <a:r>
              <a:rPr sz="2450" spc="-45">
                <a:latin typeface="Arial"/>
                <a:cs typeface="Arial"/>
              </a:rPr>
              <a:t>than</a:t>
            </a:r>
            <a:r>
              <a:rPr sz="2450" spc="-120">
                <a:latin typeface="Arial"/>
                <a:cs typeface="Arial"/>
              </a:rPr>
              <a:t> </a:t>
            </a:r>
            <a:r>
              <a:rPr sz="2450" spc="-25">
                <a:latin typeface="Arial"/>
                <a:cs typeface="Arial"/>
              </a:rPr>
              <a:t>the  </a:t>
            </a:r>
            <a:r>
              <a:rPr sz="2450" spc="-70">
                <a:latin typeface="Arial"/>
                <a:cs typeface="Arial"/>
              </a:rPr>
              <a:t>respondent </a:t>
            </a:r>
            <a:r>
              <a:rPr sz="2450" spc="-40">
                <a:latin typeface="Arial"/>
                <a:cs typeface="Arial"/>
              </a:rPr>
              <a:t>committed </a:t>
            </a:r>
            <a:r>
              <a:rPr sz="2450" spc="-20">
                <a:latin typeface="Arial"/>
                <a:cs typeface="Arial"/>
              </a:rPr>
              <a:t>the </a:t>
            </a:r>
            <a:r>
              <a:rPr sz="2450" spc="-75">
                <a:latin typeface="Arial"/>
                <a:cs typeface="Arial"/>
              </a:rPr>
              <a:t>conduct,</a:t>
            </a:r>
            <a:r>
              <a:rPr sz="2450" spc="-400">
                <a:latin typeface="Arial"/>
                <a:cs typeface="Arial"/>
              </a:rPr>
              <a:t> </a:t>
            </a:r>
            <a:r>
              <a:rPr sz="2450" spc="-15">
                <a:latin typeface="Arial"/>
                <a:cs typeface="Arial"/>
              </a:rPr>
              <a:t>or</a:t>
            </a:r>
            <a:endParaRPr sz="2450">
              <a:latin typeface="Arial"/>
              <a:cs typeface="Arial"/>
            </a:endParaRPr>
          </a:p>
          <a:p>
            <a:pPr marL="829310" marR="970280" lvl="1" indent="-314325">
              <a:lnSpc>
                <a:spcPts val="2680"/>
              </a:lnSpc>
              <a:spcBef>
                <a:spcPts val="580"/>
              </a:spcBef>
              <a:buFont typeface="Wingdings"/>
              <a:buChar char=""/>
              <a:tabLst>
                <a:tab pos="829944" algn="l"/>
              </a:tabLst>
            </a:pPr>
            <a:r>
              <a:rPr sz="2450" spc="5">
                <a:latin typeface="Arial"/>
                <a:cs typeface="Arial"/>
              </a:rPr>
              <a:t>If </a:t>
            </a:r>
            <a:r>
              <a:rPr sz="2450" spc="-100">
                <a:latin typeface="Arial"/>
                <a:cs typeface="Arial"/>
              </a:rPr>
              <a:t>evidence </a:t>
            </a:r>
            <a:r>
              <a:rPr sz="2450">
                <a:latin typeface="Arial"/>
                <a:cs typeface="Arial"/>
              </a:rPr>
              <a:t>of </a:t>
            </a:r>
            <a:r>
              <a:rPr sz="2450" spc="-95">
                <a:latin typeface="Arial"/>
                <a:cs typeface="Arial"/>
              </a:rPr>
              <a:t>specific </a:t>
            </a:r>
            <a:r>
              <a:rPr sz="2450" spc="-70">
                <a:latin typeface="Arial"/>
                <a:cs typeface="Arial"/>
              </a:rPr>
              <a:t>incidents </a:t>
            </a:r>
            <a:r>
              <a:rPr sz="2450">
                <a:latin typeface="Arial"/>
                <a:cs typeface="Arial"/>
              </a:rPr>
              <a:t>of </a:t>
            </a:r>
            <a:r>
              <a:rPr sz="2450" spc="-20">
                <a:latin typeface="Arial"/>
                <a:cs typeface="Arial"/>
              </a:rPr>
              <a:t>the  </a:t>
            </a:r>
            <a:r>
              <a:rPr sz="2450" spc="-80">
                <a:latin typeface="Arial"/>
                <a:cs typeface="Arial"/>
              </a:rPr>
              <a:t>complainant’s </a:t>
            </a:r>
            <a:r>
              <a:rPr sz="2450" spc="-5">
                <a:latin typeface="Arial"/>
                <a:cs typeface="Arial"/>
              </a:rPr>
              <a:t>prior </a:t>
            </a:r>
            <a:r>
              <a:rPr sz="2450" spc="-135">
                <a:latin typeface="Arial"/>
                <a:cs typeface="Arial"/>
              </a:rPr>
              <a:t>sexual </a:t>
            </a:r>
            <a:r>
              <a:rPr sz="2450" spc="-75">
                <a:latin typeface="Arial"/>
                <a:cs typeface="Arial"/>
              </a:rPr>
              <a:t>behavior </a:t>
            </a:r>
            <a:r>
              <a:rPr sz="2450" u="heavy" spc="2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with</a:t>
            </a:r>
            <a:r>
              <a:rPr sz="2450" u="heavy" spc="-33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50" u="heavy" spc="-2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 </a:t>
            </a:r>
            <a:r>
              <a:rPr sz="2450" u="heavy" spc="-7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respondent</a:t>
            </a:r>
            <a:r>
              <a:rPr sz="2450" spc="-70">
                <a:latin typeface="Arial"/>
                <a:cs typeface="Arial"/>
              </a:rPr>
              <a:t> </a:t>
            </a:r>
            <a:r>
              <a:rPr sz="2450" spc="-100">
                <a:latin typeface="Arial"/>
                <a:cs typeface="Arial"/>
              </a:rPr>
              <a:t>are </a:t>
            </a:r>
            <a:r>
              <a:rPr sz="2450" spc="-45">
                <a:latin typeface="Arial"/>
                <a:cs typeface="Arial"/>
              </a:rPr>
              <a:t>offered </a:t>
            </a:r>
            <a:r>
              <a:rPr sz="2450" spc="40">
                <a:latin typeface="Arial"/>
                <a:cs typeface="Arial"/>
              </a:rPr>
              <a:t>to </a:t>
            </a:r>
            <a:r>
              <a:rPr sz="2450" spc="-80">
                <a:latin typeface="Arial"/>
                <a:cs typeface="Arial"/>
              </a:rPr>
              <a:t>prove</a:t>
            </a:r>
            <a:r>
              <a:rPr sz="2450" spc="-515">
                <a:latin typeface="Arial"/>
                <a:cs typeface="Arial"/>
              </a:rPr>
              <a:t> </a:t>
            </a:r>
            <a:r>
              <a:rPr sz="2450" spc="-100">
                <a:latin typeface="Arial"/>
                <a:cs typeface="Arial"/>
              </a:rPr>
              <a:t>consent</a:t>
            </a:r>
            <a:endParaRPr sz="2450">
              <a:latin typeface="Arial"/>
              <a:cs typeface="Arial"/>
            </a:endParaRPr>
          </a:p>
          <a:p>
            <a:pPr marL="390525" marR="885825" indent="-378460">
              <a:lnSpc>
                <a:spcPts val="2680"/>
              </a:lnSpc>
              <a:spcBef>
                <a:spcPts val="575"/>
              </a:spcBef>
              <a:buChar char="•"/>
              <a:tabLst>
                <a:tab pos="390525" algn="l"/>
                <a:tab pos="391160" algn="l"/>
              </a:tabLst>
            </a:pPr>
            <a:r>
              <a:rPr sz="2450" spc="5">
                <a:latin typeface="Arial"/>
                <a:cs typeface="Arial"/>
              </a:rPr>
              <a:t>If </a:t>
            </a:r>
            <a:r>
              <a:rPr sz="2450" spc="-55">
                <a:latin typeface="Arial"/>
                <a:cs typeface="Arial"/>
              </a:rPr>
              <a:t>determined </a:t>
            </a:r>
            <a:r>
              <a:rPr sz="2450" spc="-65">
                <a:latin typeface="Arial"/>
                <a:cs typeface="Arial"/>
              </a:rPr>
              <a:t>relevant, </a:t>
            </a:r>
            <a:r>
              <a:rPr sz="2450" spc="-90">
                <a:latin typeface="Arial"/>
                <a:cs typeface="Arial"/>
              </a:rPr>
              <a:t>explain </a:t>
            </a:r>
            <a:r>
              <a:rPr sz="2450" spc="-155">
                <a:latin typeface="Arial"/>
                <a:cs typeface="Arial"/>
              </a:rPr>
              <a:t>basis </a:t>
            </a:r>
            <a:r>
              <a:rPr sz="2450" spc="5">
                <a:latin typeface="Arial"/>
                <a:cs typeface="Arial"/>
              </a:rPr>
              <a:t>for</a:t>
            </a:r>
            <a:r>
              <a:rPr sz="2450" spc="-409">
                <a:latin typeface="Arial"/>
                <a:cs typeface="Arial"/>
              </a:rPr>
              <a:t> </a:t>
            </a:r>
            <a:r>
              <a:rPr sz="2450" spc="-60">
                <a:latin typeface="Arial"/>
                <a:cs typeface="Arial"/>
              </a:rPr>
              <a:t>allowing  </a:t>
            </a:r>
            <a:r>
              <a:rPr sz="2450" spc="-90">
                <a:latin typeface="Arial"/>
                <a:cs typeface="Arial"/>
              </a:rPr>
              <a:t>questions</a:t>
            </a:r>
            <a:endParaRPr sz="245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523" y="1582928"/>
            <a:ext cx="628396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>
                <a:solidFill>
                  <a:srgbClr val="0032A0"/>
                </a:solidFill>
              </a:rPr>
              <a:t>Is sexual history</a:t>
            </a:r>
            <a:r>
              <a:rPr spc="-95">
                <a:solidFill>
                  <a:srgbClr val="0032A0"/>
                </a:solidFill>
              </a:rPr>
              <a:t> </a:t>
            </a:r>
            <a:r>
              <a:rPr spc="-5">
                <a:solidFill>
                  <a:srgbClr val="0032A0"/>
                </a:solidFill>
              </a:rPr>
              <a:t>considered?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59711" y="2593340"/>
            <a:ext cx="4632960" cy="324421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3170"/>
              </a:lnSpc>
              <a:spcBef>
                <a:spcPts val="200"/>
              </a:spcBef>
            </a:pPr>
            <a:r>
              <a:rPr sz="2650" spc="-210">
                <a:solidFill>
                  <a:srgbClr val="FFFFFF"/>
                </a:solidFill>
                <a:latin typeface="Arial"/>
                <a:cs typeface="Arial"/>
              </a:rPr>
              <a:t>Law </a:t>
            </a:r>
            <a:r>
              <a:rPr sz="2650" spc="-7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650" spc="-200">
                <a:solidFill>
                  <a:srgbClr val="FFFFFF"/>
                </a:solidFill>
                <a:latin typeface="Arial"/>
                <a:cs typeface="Arial"/>
              </a:rPr>
              <a:t>has </a:t>
            </a:r>
            <a:r>
              <a:rPr sz="2650" spc="-180">
                <a:solidFill>
                  <a:srgbClr val="FFFFFF"/>
                </a:solidFill>
                <a:latin typeface="Arial"/>
                <a:cs typeface="Arial"/>
              </a:rPr>
              <a:t>accused </a:t>
            </a:r>
            <a:r>
              <a:rPr sz="2650" spc="-21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650" spc="-65">
                <a:solidFill>
                  <a:srgbClr val="FFFFFF"/>
                </a:solidFill>
                <a:latin typeface="Arial"/>
                <a:cs typeface="Arial"/>
              </a:rPr>
              <a:t>faculty  </a:t>
            </a:r>
            <a:r>
              <a:rPr sz="2650" spc="-95">
                <a:solidFill>
                  <a:srgbClr val="FFFFFF"/>
                </a:solidFill>
                <a:latin typeface="Arial"/>
                <a:cs typeface="Arial"/>
              </a:rPr>
              <a:t>member </a:t>
            </a:r>
            <a:r>
              <a:rPr sz="2650" spc="-1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650" spc="-165">
                <a:solidFill>
                  <a:srgbClr val="FFFFFF"/>
                </a:solidFill>
                <a:latin typeface="Arial"/>
                <a:cs typeface="Arial"/>
              </a:rPr>
              <a:t>sexual</a:t>
            </a:r>
            <a:r>
              <a:rPr sz="2650" spc="-3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30">
                <a:solidFill>
                  <a:srgbClr val="FFFFFF"/>
                </a:solidFill>
                <a:latin typeface="Arial"/>
                <a:cs typeface="Arial"/>
              </a:rPr>
              <a:t>harassment.</a:t>
            </a:r>
            <a:endParaRPr sz="2650">
              <a:latin typeface="Arial"/>
              <a:cs typeface="Arial"/>
            </a:endParaRPr>
          </a:p>
          <a:p>
            <a:pPr marL="12700">
              <a:lnSpc>
                <a:spcPts val="3055"/>
              </a:lnSpc>
            </a:pPr>
            <a:r>
              <a:rPr sz="2650" spc="-114">
                <a:solidFill>
                  <a:srgbClr val="FFFFFF"/>
                </a:solidFill>
                <a:latin typeface="Arial"/>
                <a:cs typeface="Arial"/>
              </a:rPr>
              <a:t>Advisor </a:t>
            </a:r>
            <a:r>
              <a:rPr sz="2650" spc="-2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650" spc="-3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650" spc="-65">
                <a:solidFill>
                  <a:srgbClr val="FFFFFF"/>
                </a:solidFill>
                <a:latin typeface="Arial"/>
                <a:cs typeface="Arial"/>
              </a:rPr>
              <a:t>faculty</a:t>
            </a:r>
            <a:r>
              <a:rPr sz="2650" spc="-4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95">
                <a:solidFill>
                  <a:srgbClr val="FFFFFF"/>
                </a:solidFill>
                <a:latin typeface="Arial"/>
                <a:cs typeface="Arial"/>
              </a:rPr>
              <a:t>member</a:t>
            </a:r>
            <a:endParaRPr sz="2650">
              <a:latin typeface="Arial"/>
              <a:cs typeface="Arial"/>
            </a:endParaRPr>
          </a:p>
          <a:p>
            <a:pPr marL="12700" marR="13970">
              <a:lnSpc>
                <a:spcPts val="3170"/>
              </a:lnSpc>
              <a:spcBef>
                <a:spcPts val="110"/>
              </a:spcBef>
              <a:tabLst>
                <a:tab pos="2498725" algn="l"/>
              </a:tabLst>
            </a:pPr>
            <a:r>
              <a:rPr sz="2650" spc="-240">
                <a:solidFill>
                  <a:srgbClr val="FFFFFF"/>
                </a:solidFill>
                <a:latin typeface="Arial"/>
                <a:cs typeface="Arial"/>
              </a:rPr>
              <a:t>asks</a:t>
            </a:r>
            <a:r>
              <a:rPr sz="2650" spc="-1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85">
                <a:solidFill>
                  <a:srgbClr val="FFFFFF"/>
                </a:solidFill>
                <a:latin typeface="Arial"/>
                <a:cs typeface="Arial"/>
              </a:rPr>
              <a:t>law</a:t>
            </a:r>
            <a:r>
              <a:rPr sz="265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65">
                <a:solidFill>
                  <a:srgbClr val="FFFFFF"/>
                </a:solidFill>
                <a:latin typeface="Arial"/>
                <a:cs typeface="Arial"/>
              </a:rPr>
              <a:t>student:	</a:t>
            </a:r>
            <a:r>
              <a:rPr sz="2650" spc="-45">
                <a:solidFill>
                  <a:srgbClr val="FFFFFF"/>
                </a:solidFill>
                <a:latin typeface="Arial"/>
                <a:cs typeface="Arial"/>
              </a:rPr>
              <a:t>“How </a:t>
            </a:r>
            <a:r>
              <a:rPr sz="2650" spc="-140">
                <a:solidFill>
                  <a:srgbClr val="FFFFFF"/>
                </a:solidFill>
                <a:latin typeface="Arial"/>
                <a:cs typeface="Arial"/>
              </a:rPr>
              <a:t>many  </a:t>
            </a:r>
            <a:r>
              <a:rPr sz="2650" spc="-120">
                <a:solidFill>
                  <a:srgbClr val="FFFFFF"/>
                </a:solidFill>
                <a:latin typeface="Arial"/>
                <a:cs typeface="Arial"/>
              </a:rPr>
              <a:t>men </a:t>
            </a:r>
            <a:r>
              <a:rPr sz="2650" spc="-55">
                <a:solidFill>
                  <a:srgbClr val="FFFFFF"/>
                </a:solidFill>
                <a:latin typeface="Arial"/>
                <a:cs typeface="Arial"/>
              </a:rPr>
              <a:t>did </a:t>
            </a:r>
            <a:r>
              <a:rPr sz="2650" spc="-114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sz="2650" spc="-140">
                <a:solidFill>
                  <a:srgbClr val="FFFFFF"/>
                </a:solidFill>
                <a:latin typeface="Arial"/>
                <a:cs typeface="Arial"/>
              </a:rPr>
              <a:t>sleep </a:t>
            </a:r>
            <a:r>
              <a:rPr sz="2650" spc="1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650" spc="-4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650" spc="-35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650" spc="-45">
                <a:solidFill>
                  <a:srgbClr val="FFFFFF"/>
                </a:solidFill>
                <a:latin typeface="Arial"/>
                <a:cs typeface="Arial"/>
              </a:rPr>
              <a:t>month </a:t>
            </a:r>
            <a:r>
              <a:rPr sz="2650" spc="-90">
                <a:solidFill>
                  <a:srgbClr val="FFFFFF"/>
                </a:solidFill>
                <a:latin typeface="Arial"/>
                <a:cs typeface="Arial"/>
              </a:rPr>
              <a:t>before </a:t>
            </a:r>
            <a:r>
              <a:rPr sz="2650" spc="-114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sz="2650" spc="-105">
                <a:solidFill>
                  <a:srgbClr val="FFFFFF"/>
                </a:solidFill>
                <a:latin typeface="Arial"/>
                <a:cs typeface="Arial"/>
              </a:rPr>
              <a:t>claimed </a:t>
            </a:r>
            <a:r>
              <a:rPr sz="2650" spc="-35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650" spc="-70">
                <a:solidFill>
                  <a:srgbClr val="FFFFFF"/>
                </a:solidFill>
                <a:latin typeface="Arial"/>
                <a:cs typeface="Arial"/>
              </a:rPr>
              <a:t>faculty </a:t>
            </a:r>
            <a:r>
              <a:rPr sz="2650" spc="-95">
                <a:solidFill>
                  <a:srgbClr val="FFFFFF"/>
                </a:solidFill>
                <a:latin typeface="Arial"/>
                <a:cs typeface="Arial"/>
              </a:rPr>
              <a:t>member </a:t>
            </a:r>
            <a:r>
              <a:rPr sz="2650" spc="-145">
                <a:solidFill>
                  <a:srgbClr val="FFFFFF"/>
                </a:solidFill>
                <a:latin typeface="Arial"/>
                <a:cs typeface="Arial"/>
              </a:rPr>
              <a:t>sexually</a:t>
            </a:r>
            <a:r>
              <a:rPr sz="2650" spc="-2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75">
                <a:solidFill>
                  <a:srgbClr val="FFFFFF"/>
                </a:solidFill>
                <a:latin typeface="Arial"/>
                <a:cs typeface="Arial"/>
              </a:rPr>
              <a:t>harassed  </a:t>
            </a:r>
            <a:r>
              <a:rPr sz="2650" spc="-65">
                <a:solidFill>
                  <a:srgbClr val="FFFFFF"/>
                </a:solidFill>
                <a:latin typeface="Arial"/>
                <a:cs typeface="Arial"/>
              </a:rPr>
              <a:t>you?”</a:t>
            </a:r>
            <a:endParaRPr sz="26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26183" y="1502156"/>
            <a:ext cx="7401559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spc="5">
                <a:solidFill>
                  <a:srgbClr val="FFFFFF"/>
                </a:solidFill>
              </a:rPr>
              <a:t>Example #2</a:t>
            </a:r>
            <a:r>
              <a:rPr sz="3950" spc="-70">
                <a:solidFill>
                  <a:srgbClr val="FFFFFF"/>
                </a:solidFill>
              </a:rPr>
              <a:t> </a:t>
            </a:r>
            <a:r>
              <a:rPr sz="3950" spc="5">
                <a:solidFill>
                  <a:srgbClr val="FFFFFF"/>
                </a:solidFill>
              </a:rPr>
              <a:t>(impermissible)</a:t>
            </a:r>
            <a:endParaRPr sz="395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838447" y="2305304"/>
            <a:ext cx="5836285" cy="368617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>
              <a:lnSpc>
                <a:spcPct val="89600"/>
              </a:lnSpc>
              <a:spcBef>
                <a:spcPts val="420"/>
              </a:spcBef>
              <a:tabLst>
                <a:tab pos="1597660" algn="l"/>
                <a:tab pos="2868930" algn="l"/>
                <a:tab pos="3602354" algn="l"/>
              </a:tabLst>
            </a:pPr>
            <a:r>
              <a:rPr sz="2650" spc="-140">
                <a:solidFill>
                  <a:srgbClr val="FFFFFF"/>
                </a:solidFill>
                <a:latin typeface="Arial"/>
                <a:cs typeface="Arial"/>
              </a:rPr>
              <a:t>Engineering </a:t>
            </a:r>
            <a:r>
              <a:rPr sz="2650" spc="-65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650" spc="-200">
                <a:solidFill>
                  <a:srgbClr val="FFFFFF"/>
                </a:solidFill>
                <a:latin typeface="Arial"/>
                <a:cs typeface="Arial"/>
              </a:rPr>
              <a:t>has </a:t>
            </a:r>
            <a:r>
              <a:rPr sz="2650" spc="-180">
                <a:solidFill>
                  <a:srgbClr val="FFFFFF"/>
                </a:solidFill>
                <a:latin typeface="Arial"/>
                <a:cs typeface="Arial"/>
              </a:rPr>
              <a:t>accused </a:t>
            </a:r>
            <a:r>
              <a:rPr sz="2650" spc="-165">
                <a:solidFill>
                  <a:srgbClr val="FFFFFF"/>
                </a:solidFill>
                <a:latin typeface="Arial"/>
                <a:cs typeface="Arial"/>
              </a:rPr>
              <a:t>Fine </a:t>
            </a:r>
            <a:r>
              <a:rPr sz="2650" spc="-90">
                <a:solidFill>
                  <a:srgbClr val="FFFFFF"/>
                </a:solidFill>
                <a:latin typeface="Arial"/>
                <a:cs typeface="Arial"/>
              </a:rPr>
              <a:t>Arts  </a:t>
            </a:r>
            <a:r>
              <a:rPr sz="2650" spc="-7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650" spc="-1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650" spc="-20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65">
                <a:solidFill>
                  <a:srgbClr val="FFFFFF"/>
                </a:solidFill>
                <a:latin typeface="Arial"/>
                <a:cs typeface="Arial"/>
              </a:rPr>
              <a:t>sexual</a:t>
            </a:r>
            <a:r>
              <a:rPr sz="2650" spc="-125">
                <a:solidFill>
                  <a:srgbClr val="FFFFFF"/>
                </a:solidFill>
                <a:latin typeface="Arial"/>
                <a:cs typeface="Arial"/>
              </a:rPr>
              <a:t> assault.	</a:t>
            </a:r>
            <a:r>
              <a:rPr sz="2650" spc="-150">
                <a:solidFill>
                  <a:srgbClr val="FFFFFF"/>
                </a:solidFill>
                <a:latin typeface="Arial"/>
                <a:cs typeface="Arial"/>
              </a:rPr>
              <a:t>Engineer  </a:t>
            </a:r>
            <a:r>
              <a:rPr sz="2650" spc="-40">
                <a:solidFill>
                  <a:srgbClr val="FFFFFF"/>
                </a:solidFill>
                <a:latin typeface="Arial"/>
                <a:cs typeface="Arial"/>
              </a:rPr>
              <a:t>testified </a:t>
            </a:r>
            <a:r>
              <a:rPr sz="2650" spc="-15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650" spc="-40">
                <a:solidFill>
                  <a:srgbClr val="FFFFFF"/>
                </a:solidFill>
                <a:latin typeface="Arial"/>
                <a:cs typeface="Arial"/>
              </a:rPr>
              <a:t>Artist </a:t>
            </a:r>
            <a:r>
              <a:rPr sz="2650" spc="-135">
                <a:solidFill>
                  <a:srgbClr val="FFFFFF"/>
                </a:solidFill>
                <a:latin typeface="Arial"/>
                <a:cs typeface="Arial"/>
              </a:rPr>
              <a:t>had </a:t>
            </a:r>
            <a:r>
              <a:rPr sz="2650" spc="-90">
                <a:solidFill>
                  <a:srgbClr val="FFFFFF"/>
                </a:solidFill>
                <a:latin typeface="Arial"/>
                <a:cs typeface="Arial"/>
              </a:rPr>
              <a:t>intercourse </a:t>
            </a:r>
            <a:r>
              <a:rPr sz="2650" spc="5">
                <a:solidFill>
                  <a:srgbClr val="FFFFFF"/>
                </a:solidFill>
                <a:latin typeface="Arial"/>
                <a:cs typeface="Arial"/>
              </a:rPr>
              <a:t>with  </a:t>
            </a:r>
            <a:r>
              <a:rPr sz="2650" spc="-145">
                <a:solidFill>
                  <a:srgbClr val="FFFFFF"/>
                </a:solidFill>
                <a:latin typeface="Arial"/>
                <a:cs typeface="Arial"/>
              </a:rPr>
              <a:t>Engineer </a:t>
            </a:r>
            <a:r>
              <a:rPr sz="2650">
                <a:solidFill>
                  <a:srgbClr val="FFFFFF"/>
                </a:solidFill>
                <a:latin typeface="Arial"/>
                <a:cs typeface="Arial"/>
              </a:rPr>
              <a:t>without </a:t>
            </a:r>
            <a:r>
              <a:rPr sz="2650" spc="-140">
                <a:solidFill>
                  <a:srgbClr val="FFFFFF"/>
                </a:solidFill>
                <a:latin typeface="Arial"/>
                <a:cs typeface="Arial"/>
              </a:rPr>
              <a:t>using </a:t>
            </a:r>
            <a:r>
              <a:rPr sz="2650" spc="-21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650" spc="-110">
                <a:solidFill>
                  <a:srgbClr val="FFFFFF"/>
                </a:solidFill>
                <a:latin typeface="Arial"/>
                <a:cs typeface="Arial"/>
              </a:rPr>
              <a:t>condom </a:t>
            </a:r>
            <a:r>
              <a:rPr sz="2650">
                <a:solidFill>
                  <a:srgbClr val="FFFFFF"/>
                </a:solidFill>
                <a:latin typeface="Arial"/>
                <a:cs typeface="Arial"/>
              </a:rPr>
              <a:t>without  </a:t>
            </a:r>
            <a:r>
              <a:rPr sz="2650" spc="-145">
                <a:solidFill>
                  <a:srgbClr val="FFFFFF"/>
                </a:solidFill>
                <a:latin typeface="Arial"/>
                <a:cs typeface="Arial"/>
              </a:rPr>
              <a:t>Engineer’s </a:t>
            </a:r>
            <a:r>
              <a:rPr sz="2650" spc="-125">
                <a:solidFill>
                  <a:srgbClr val="FFFFFF"/>
                </a:solidFill>
                <a:latin typeface="Arial"/>
                <a:cs typeface="Arial"/>
              </a:rPr>
              <a:t>agreement--Engineer </a:t>
            </a:r>
            <a:r>
              <a:rPr sz="2650" spc="-165">
                <a:solidFill>
                  <a:srgbClr val="FFFFFF"/>
                </a:solidFill>
                <a:latin typeface="Arial"/>
                <a:cs typeface="Arial"/>
              </a:rPr>
              <a:t>always  </a:t>
            </a:r>
            <a:r>
              <a:rPr sz="2650" spc="-100">
                <a:solidFill>
                  <a:srgbClr val="FFFFFF"/>
                </a:solidFill>
                <a:latin typeface="Arial"/>
                <a:cs typeface="Arial"/>
              </a:rPr>
              <a:t>requires</a:t>
            </a:r>
            <a:r>
              <a:rPr sz="265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50">
                <a:solidFill>
                  <a:srgbClr val="FFFFFF"/>
                </a:solidFill>
                <a:latin typeface="Arial"/>
                <a:cs typeface="Arial"/>
              </a:rPr>
              <a:t>protection.	</a:t>
            </a:r>
            <a:r>
              <a:rPr sz="2650" spc="-114">
                <a:solidFill>
                  <a:srgbClr val="FFFFFF"/>
                </a:solidFill>
                <a:latin typeface="Arial"/>
                <a:cs typeface="Arial"/>
              </a:rPr>
              <a:t>Advisor </a:t>
            </a:r>
            <a:r>
              <a:rPr sz="2650" spc="-15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650" spc="-35">
                <a:solidFill>
                  <a:srgbClr val="FFFFFF"/>
                </a:solidFill>
                <a:latin typeface="Arial"/>
                <a:cs typeface="Arial"/>
              </a:rPr>
              <a:t>Artist</a:t>
            </a:r>
            <a:r>
              <a:rPr sz="2650" spc="-3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235">
                <a:solidFill>
                  <a:srgbClr val="FFFFFF"/>
                </a:solidFill>
                <a:latin typeface="Arial"/>
                <a:cs typeface="Arial"/>
              </a:rPr>
              <a:t>asks  </a:t>
            </a:r>
            <a:r>
              <a:rPr sz="2650" spc="-105">
                <a:solidFill>
                  <a:srgbClr val="FFFFFF"/>
                </a:solidFill>
                <a:latin typeface="Arial"/>
                <a:cs typeface="Arial"/>
              </a:rPr>
              <a:t>Student</a:t>
            </a:r>
            <a:r>
              <a:rPr sz="2650" spc="-135">
                <a:solidFill>
                  <a:srgbClr val="FFFFFF"/>
                </a:solidFill>
                <a:latin typeface="Arial"/>
                <a:cs typeface="Arial"/>
              </a:rPr>
              <a:t> A:	</a:t>
            </a:r>
            <a:r>
              <a:rPr sz="2650" spc="-20">
                <a:solidFill>
                  <a:srgbClr val="FFFFFF"/>
                </a:solidFill>
                <a:latin typeface="Arial"/>
                <a:cs typeface="Arial"/>
              </a:rPr>
              <a:t>“But </a:t>
            </a:r>
            <a:r>
              <a:rPr sz="2650" spc="-10">
                <a:solidFill>
                  <a:srgbClr val="FFFFFF"/>
                </a:solidFill>
                <a:latin typeface="Arial"/>
                <a:cs typeface="Arial"/>
              </a:rPr>
              <a:t>didn’t </a:t>
            </a:r>
            <a:r>
              <a:rPr sz="2650" spc="-100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sz="2650" spc="-170">
                <a:solidFill>
                  <a:srgbClr val="FFFFFF"/>
                </a:solidFill>
                <a:latin typeface="Arial"/>
                <a:cs typeface="Arial"/>
              </a:rPr>
              <a:t>have  </a:t>
            </a:r>
            <a:r>
              <a:rPr sz="2650" spc="-70">
                <a:solidFill>
                  <a:srgbClr val="FFFFFF"/>
                </a:solidFill>
                <a:latin typeface="Arial"/>
                <a:cs typeface="Arial"/>
              </a:rPr>
              <a:t>unprotected </a:t>
            </a:r>
            <a:r>
              <a:rPr sz="2650" spc="-225">
                <a:solidFill>
                  <a:srgbClr val="FFFFFF"/>
                </a:solidFill>
                <a:latin typeface="Arial"/>
                <a:cs typeface="Arial"/>
              </a:rPr>
              <a:t>sex </a:t>
            </a:r>
            <a:r>
              <a:rPr sz="2650" spc="1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650" spc="-40">
                <a:solidFill>
                  <a:srgbClr val="FFFFFF"/>
                </a:solidFill>
                <a:latin typeface="Arial"/>
                <a:cs typeface="Arial"/>
              </a:rPr>
              <a:t>Artist </a:t>
            </a:r>
            <a:r>
              <a:rPr sz="2650" spc="-21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650" spc="-130">
                <a:solidFill>
                  <a:srgbClr val="FFFFFF"/>
                </a:solidFill>
                <a:latin typeface="Arial"/>
                <a:cs typeface="Arial"/>
              </a:rPr>
              <a:t>week</a:t>
            </a:r>
            <a:r>
              <a:rPr sz="2650" spc="-3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60">
                <a:solidFill>
                  <a:srgbClr val="FFFFFF"/>
                </a:solidFill>
                <a:latin typeface="Arial"/>
                <a:cs typeface="Arial"/>
              </a:rPr>
              <a:t>prior?</a:t>
            </a:r>
            <a:endParaRPr sz="2650">
              <a:latin typeface="Arial"/>
              <a:cs typeface="Arial"/>
            </a:endParaRPr>
          </a:p>
          <a:p>
            <a:pPr marL="12700" marR="111760">
              <a:lnSpc>
                <a:spcPts val="2860"/>
              </a:lnSpc>
              <a:spcBef>
                <a:spcPts val="25"/>
              </a:spcBef>
            </a:pPr>
            <a:r>
              <a:rPr sz="2650" spc="-135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650" spc="-1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5">
                <a:solidFill>
                  <a:srgbClr val="FFFFFF"/>
                </a:solidFill>
                <a:latin typeface="Arial"/>
                <a:cs typeface="Arial"/>
              </a:rPr>
              <a:t>didn’t</a:t>
            </a:r>
            <a:r>
              <a:rPr sz="2650" spc="-1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1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2650" spc="-1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>
                <a:solidFill>
                  <a:srgbClr val="FFFFFF"/>
                </a:solidFill>
                <a:latin typeface="Arial"/>
                <a:cs typeface="Arial"/>
              </a:rPr>
              <a:t>tell</a:t>
            </a:r>
            <a:r>
              <a:rPr sz="2650" spc="-1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35">
                <a:solidFill>
                  <a:srgbClr val="FFFFFF"/>
                </a:solidFill>
                <a:latin typeface="Arial"/>
                <a:cs typeface="Arial"/>
              </a:rPr>
              <a:t>Artist</a:t>
            </a:r>
            <a:r>
              <a:rPr sz="2650" spc="-1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75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2650" spc="-1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90">
                <a:solidFill>
                  <a:srgbClr val="FFFFFF"/>
                </a:solidFill>
                <a:latin typeface="Arial"/>
                <a:cs typeface="Arial"/>
              </a:rPr>
              <a:t>was</a:t>
            </a:r>
            <a:r>
              <a:rPr sz="2650" spc="-1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90">
                <a:solidFill>
                  <a:srgbClr val="FFFFFF"/>
                </a:solidFill>
                <a:latin typeface="Arial"/>
                <a:cs typeface="Arial"/>
              </a:rPr>
              <a:t>‘okay’</a:t>
            </a:r>
            <a:r>
              <a:rPr sz="2650" spc="-1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0">
                <a:solidFill>
                  <a:srgbClr val="FFFFFF"/>
                </a:solidFill>
                <a:latin typeface="Arial"/>
                <a:cs typeface="Arial"/>
              </a:rPr>
              <a:t>that  </a:t>
            </a:r>
            <a:r>
              <a:rPr sz="2650" spc="-3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650">
                <a:solidFill>
                  <a:srgbClr val="FFFFFF"/>
                </a:solidFill>
                <a:latin typeface="Arial"/>
                <a:cs typeface="Arial"/>
              </a:rPr>
              <a:t>two </a:t>
            </a:r>
            <a:r>
              <a:rPr sz="2650" spc="-1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650" spc="-110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sz="2650" spc="-5">
                <a:solidFill>
                  <a:srgbClr val="FFFFFF"/>
                </a:solidFill>
                <a:latin typeface="Arial"/>
                <a:cs typeface="Arial"/>
              </a:rPr>
              <a:t>didn’t</a:t>
            </a:r>
            <a:r>
              <a:rPr sz="2650" spc="-5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80">
                <a:solidFill>
                  <a:srgbClr val="FFFFFF"/>
                </a:solidFill>
                <a:latin typeface="Arial"/>
                <a:cs typeface="Arial"/>
              </a:rPr>
              <a:t>use </a:t>
            </a:r>
            <a:r>
              <a:rPr sz="2650" spc="-35">
                <a:solidFill>
                  <a:srgbClr val="FFFFFF"/>
                </a:solidFill>
                <a:latin typeface="Arial"/>
                <a:cs typeface="Arial"/>
              </a:rPr>
              <a:t>protection?”</a:t>
            </a:r>
            <a:endParaRPr sz="26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26183" y="1502156"/>
            <a:ext cx="6712584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spc="5">
                <a:solidFill>
                  <a:srgbClr val="FFFFFF"/>
                </a:solidFill>
              </a:rPr>
              <a:t>Example #2</a:t>
            </a:r>
            <a:r>
              <a:rPr sz="3950" spc="-75">
                <a:solidFill>
                  <a:srgbClr val="FFFFFF"/>
                </a:solidFill>
              </a:rPr>
              <a:t> </a:t>
            </a:r>
            <a:r>
              <a:rPr sz="3950" spc="5">
                <a:solidFill>
                  <a:srgbClr val="FFFFFF"/>
                </a:solidFill>
              </a:rPr>
              <a:t>(permissible)</a:t>
            </a:r>
            <a:endParaRPr sz="395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9523" y="2619247"/>
            <a:ext cx="6492875" cy="3303270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390525" marR="35560" indent="-378460">
              <a:lnSpc>
                <a:spcPts val="2500"/>
              </a:lnSpc>
              <a:spcBef>
                <a:spcPts val="415"/>
              </a:spcBef>
              <a:buChar char="•"/>
              <a:tabLst>
                <a:tab pos="390525" algn="l"/>
                <a:tab pos="391160" algn="l"/>
              </a:tabLst>
            </a:pPr>
            <a:r>
              <a:rPr sz="2300" spc="-320">
                <a:latin typeface="Arial"/>
                <a:cs typeface="Arial"/>
              </a:rPr>
              <a:t>Yes </a:t>
            </a:r>
            <a:r>
              <a:rPr sz="2300" spc="-130">
                <a:latin typeface="Arial"/>
                <a:cs typeface="Arial"/>
              </a:rPr>
              <a:t>– </a:t>
            </a:r>
            <a:r>
              <a:rPr sz="2300" spc="-110">
                <a:latin typeface="Arial"/>
                <a:cs typeface="Arial"/>
              </a:rPr>
              <a:t>Decision-maker(s) </a:t>
            </a:r>
            <a:r>
              <a:rPr sz="2300" spc="-75">
                <a:latin typeface="Arial"/>
                <a:cs typeface="Arial"/>
              </a:rPr>
              <a:t>must </a:t>
            </a:r>
            <a:r>
              <a:rPr sz="2300" b="1" spc="-180">
                <a:latin typeface="Arial"/>
                <a:cs typeface="Arial"/>
              </a:rPr>
              <a:t>exclude </a:t>
            </a:r>
            <a:r>
              <a:rPr sz="2300" spc="-25">
                <a:latin typeface="Arial"/>
                <a:cs typeface="Arial"/>
              </a:rPr>
              <a:t>the  </a:t>
            </a:r>
            <a:r>
              <a:rPr sz="2300" spc="-80">
                <a:latin typeface="Arial"/>
                <a:cs typeface="Arial"/>
              </a:rPr>
              <a:t>statements </a:t>
            </a:r>
            <a:r>
              <a:rPr sz="2300">
                <a:latin typeface="Arial"/>
                <a:cs typeface="Arial"/>
              </a:rPr>
              <a:t>of </a:t>
            </a:r>
            <a:r>
              <a:rPr sz="2300" spc="-130">
                <a:latin typeface="Arial"/>
                <a:cs typeface="Arial"/>
              </a:rPr>
              <a:t>any </a:t>
            </a:r>
            <a:r>
              <a:rPr sz="2300" spc="-40">
                <a:latin typeface="Arial"/>
                <a:cs typeface="Arial"/>
              </a:rPr>
              <a:t>party </a:t>
            </a:r>
            <a:r>
              <a:rPr sz="2300" spc="-15">
                <a:latin typeface="Arial"/>
                <a:cs typeface="Arial"/>
              </a:rPr>
              <a:t>or </a:t>
            </a:r>
            <a:r>
              <a:rPr sz="2300" spc="-80">
                <a:latin typeface="Arial"/>
                <a:cs typeface="Arial"/>
              </a:rPr>
              <a:t>witness </a:t>
            </a:r>
            <a:r>
              <a:rPr sz="2300" spc="-50">
                <a:latin typeface="Arial"/>
                <a:cs typeface="Arial"/>
              </a:rPr>
              <a:t>who </a:t>
            </a:r>
            <a:r>
              <a:rPr sz="2300" spc="-114">
                <a:latin typeface="Arial"/>
                <a:cs typeface="Arial"/>
              </a:rPr>
              <a:t>refuses </a:t>
            </a:r>
            <a:r>
              <a:rPr sz="2300" spc="30">
                <a:latin typeface="Arial"/>
                <a:cs typeface="Arial"/>
              </a:rPr>
              <a:t>to  </a:t>
            </a:r>
            <a:r>
              <a:rPr sz="2300" spc="-55">
                <a:latin typeface="Arial"/>
                <a:cs typeface="Arial"/>
              </a:rPr>
              <a:t>submit </a:t>
            </a:r>
            <a:r>
              <a:rPr sz="2300" spc="35">
                <a:latin typeface="Arial"/>
                <a:cs typeface="Arial"/>
              </a:rPr>
              <a:t>to</a:t>
            </a:r>
            <a:r>
              <a:rPr sz="2300" spc="-459">
                <a:latin typeface="Arial"/>
                <a:cs typeface="Arial"/>
              </a:rPr>
              <a:t> </a:t>
            </a:r>
            <a:r>
              <a:rPr sz="2300" spc="-100">
                <a:latin typeface="Arial"/>
                <a:cs typeface="Arial"/>
              </a:rPr>
              <a:t>cross-examination </a:t>
            </a:r>
            <a:r>
              <a:rPr sz="2300" spc="-20">
                <a:latin typeface="Arial"/>
                <a:cs typeface="Arial"/>
              </a:rPr>
              <a:t>from </a:t>
            </a:r>
            <a:r>
              <a:rPr sz="2300" spc="-25">
                <a:latin typeface="Arial"/>
                <a:cs typeface="Arial"/>
              </a:rPr>
              <a:t>the </a:t>
            </a:r>
            <a:r>
              <a:rPr sz="2300" spc="-20">
                <a:latin typeface="Arial"/>
                <a:cs typeface="Arial"/>
              </a:rPr>
              <a:t>other </a:t>
            </a:r>
            <a:r>
              <a:rPr sz="2300" spc="-85">
                <a:latin typeface="Arial"/>
                <a:cs typeface="Arial"/>
              </a:rPr>
              <a:t>party’s  </a:t>
            </a:r>
            <a:r>
              <a:rPr sz="2300" spc="-90">
                <a:latin typeface="Arial"/>
                <a:cs typeface="Arial"/>
              </a:rPr>
              <a:t>advisor</a:t>
            </a:r>
            <a:endParaRPr sz="2300">
              <a:latin typeface="Arial"/>
              <a:cs typeface="Arial"/>
            </a:endParaRPr>
          </a:p>
          <a:p>
            <a:pPr marL="390525" marR="5080" indent="-378460">
              <a:lnSpc>
                <a:spcPct val="90500"/>
              </a:lnSpc>
              <a:spcBef>
                <a:spcPts val="500"/>
              </a:spcBef>
              <a:buChar char="•"/>
              <a:tabLst>
                <a:tab pos="390525" algn="l"/>
                <a:tab pos="391160" algn="l"/>
              </a:tabLst>
            </a:pPr>
            <a:r>
              <a:rPr sz="2300" spc="-45">
                <a:latin typeface="Arial"/>
                <a:cs typeface="Arial"/>
              </a:rPr>
              <a:t>“[P]rovided, </a:t>
            </a:r>
            <a:r>
              <a:rPr sz="2300" spc="-100">
                <a:latin typeface="Arial"/>
                <a:cs typeface="Arial"/>
              </a:rPr>
              <a:t>however, </a:t>
            </a:r>
            <a:r>
              <a:rPr sz="2300" spc="-5">
                <a:latin typeface="Arial"/>
                <a:cs typeface="Arial"/>
              </a:rPr>
              <a:t>that </a:t>
            </a:r>
            <a:r>
              <a:rPr sz="2300" spc="-25">
                <a:latin typeface="Arial"/>
                <a:cs typeface="Arial"/>
              </a:rPr>
              <a:t>the </a:t>
            </a:r>
            <a:r>
              <a:rPr sz="2300" spc="-100">
                <a:latin typeface="Arial"/>
                <a:cs typeface="Arial"/>
              </a:rPr>
              <a:t>decision-maker(s)  </a:t>
            </a:r>
            <a:r>
              <a:rPr sz="2300" spc="-70">
                <a:latin typeface="Arial"/>
                <a:cs typeface="Arial"/>
              </a:rPr>
              <a:t>cannot draw </a:t>
            </a:r>
            <a:r>
              <a:rPr sz="2300" spc="-125">
                <a:latin typeface="Arial"/>
                <a:cs typeface="Arial"/>
              </a:rPr>
              <a:t>an </a:t>
            </a:r>
            <a:r>
              <a:rPr sz="2300" spc="-80">
                <a:latin typeface="Arial"/>
                <a:cs typeface="Arial"/>
              </a:rPr>
              <a:t>inference </a:t>
            </a:r>
            <a:r>
              <a:rPr sz="2300" spc="-50">
                <a:latin typeface="Arial"/>
                <a:cs typeface="Arial"/>
              </a:rPr>
              <a:t>about </a:t>
            </a:r>
            <a:r>
              <a:rPr sz="2300" spc="-25">
                <a:latin typeface="Arial"/>
                <a:cs typeface="Arial"/>
              </a:rPr>
              <a:t>the </a:t>
            </a:r>
            <a:r>
              <a:rPr sz="2300" spc="-40">
                <a:latin typeface="Arial"/>
                <a:cs typeface="Arial"/>
              </a:rPr>
              <a:t>determination  </a:t>
            </a:r>
            <a:r>
              <a:rPr sz="2300" spc="-100">
                <a:latin typeface="Arial"/>
                <a:cs typeface="Arial"/>
              </a:rPr>
              <a:t>regarding </a:t>
            </a:r>
            <a:r>
              <a:rPr sz="2300" spc="-60">
                <a:latin typeface="Arial"/>
                <a:cs typeface="Arial"/>
              </a:rPr>
              <a:t>responsibility </a:t>
            </a:r>
            <a:r>
              <a:rPr sz="2300" spc="-140">
                <a:latin typeface="Arial"/>
                <a:cs typeface="Arial"/>
              </a:rPr>
              <a:t>based </a:t>
            </a:r>
            <a:r>
              <a:rPr sz="2300" spc="-90">
                <a:latin typeface="Arial"/>
                <a:cs typeface="Arial"/>
              </a:rPr>
              <a:t>solely </a:t>
            </a:r>
            <a:r>
              <a:rPr sz="2300" spc="-65">
                <a:latin typeface="Arial"/>
                <a:cs typeface="Arial"/>
              </a:rPr>
              <a:t>on </a:t>
            </a:r>
            <a:r>
              <a:rPr sz="2300" spc="-170">
                <a:latin typeface="Arial"/>
                <a:cs typeface="Arial"/>
              </a:rPr>
              <a:t>a </a:t>
            </a:r>
            <a:r>
              <a:rPr sz="2300" spc="-65">
                <a:latin typeface="Arial"/>
                <a:cs typeface="Arial"/>
              </a:rPr>
              <a:t>party’s </a:t>
            </a:r>
            <a:r>
              <a:rPr sz="2300" spc="-10">
                <a:latin typeface="Arial"/>
                <a:cs typeface="Arial"/>
              </a:rPr>
              <a:t>or  </a:t>
            </a:r>
            <a:r>
              <a:rPr sz="2300" spc="-100">
                <a:latin typeface="Arial"/>
                <a:cs typeface="Arial"/>
              </a:rPr>
              <a:t>witness’s </a:t>
            </a:r>
            <a:r>
              <a:rPr sz="2300" spc="-145">
                <a:latin typeface="Arial"/>
                <a:cs typeface="Arial"/>
              </a:rPr>
              <a:t>absence </a:t>
            </a:r>
            <a:r>
              <a:rPr sz="2300" spc="-20">
                <a:latin typeface="Arial"/>
                <a:cs typeface="Arial"/>
              </a:rPr>
              <a:t>from </a:t>
            </a:r>
            <a:r>
              <a:rPr sz="2300" spc="-25">
                <a:latin typeface="Arial"/>
                <a:cs typeface="Arial"/>
              </a:rPr>
              <a:t>the </a:t>
            </a:r>
            <a:r>
              <a:rPr sz="2300" spc="-55">
                <a:latin typeface="Arial"/>
                <a:cs typeface="Arial"/>
              </a:rPr>
              <a:t>live </a:t>
            </a:r>
            <a:r>
              <a:rPr sz="2300" spc="-90">
                <a:latin typeface="Arial"/>
                <a:cs typeface="Arial"/>
              </a:rPr>
              <a:t>hearing </a:t>
            </a:r>
            <a:r>
              <a:rPr sz="2300" spc="-15">
                <a:latin typeface="Arial"/>
                <a:cs typeface="Arial"/>
              </a:rPr>
              <a:t>or </a:t>
            </a:r>
            <a:r>
              <a:rPr sz="2300" spc="-80">
                <a:latin typeface="Arial"/>
                <a:cs typeface="Arial"/>
              </a:rPr>
              <a:t>refusal  </a:t>
            </a:r>
            <a:r>
              <a:rPr sz="2300" spc="30">
                <a:latin typeface="Arial"/>
                <a:cs typeface="Arial"/>
              </a:rPr>
              <a:t>to </a:t>
            </a:r>
            <a:r>
              <a:rPr sz="2300" spc="-105">
                <a:latin typeface="Arial"/>
                <a:cs typeface="Arial"/>
              </a:rPr>
              <a:t>answer </a:t>
            </a:r>
            <a:r>
              <a:rPr sz="2300" spc="-100">
                <a:latin typeface="Arial"/>
                <a:cs typeface="Arial"/>
              </a:rPr>
              <a:t>cross-examination </a:t>
            </a:r>
            <a:r>
              <a:rPr sz="2300" spc="-15">
                <a:latin typeface="Arial"/>
                <a:cs typeface="Arial"/>
              </a:rPr>
              <a:t>or </a:t>
            </a:r>
            <a:r>
              <a:rPr sz="2300" spc="-20">
                <a:latin typeface="Arial"/>
                <a:cs typeface="Arial"/>
              </a:rPr>
              <a:t>other </a:t>
            </a:r>
            <a:r>
              <a:rPr sz="2300" spc="-75">
                <a:latin typeface="Arial"/>
                <a:cs typeface="Arial"/>
              </a:rPr>
              <a:t>questions.”  </a:t>
            </a:r>
            <a:r>
              <a:rPr sz="2300" spc="-95">
                <a:latin typeface="Arial"/>
                <a:cs typeface="Arial"/>
              </a:rPr>
              <a:t>(34 </a:t>
            </a:r>
            <a:r>
              <a:rPr sz="2300" spc="-260">
                <a:latin typeface="Arial"/>
                <a:cs typeface="Arial"/>
              </a:rPr>
              <a:t>C.F.R. </a:t>
            </a:r>
            <a:r>
              <a:rPr sz="2300" spc="5">
                <a:latin typeface="Arial"/>
                <a:cs typeface="Arial"/>
              </a:rPr>
              <a:t>§</a:t>
            </a:r>
            <a:r>
              <a:rPr sz="2300" spc="-375">
                <a:latin typeface="Arial"/>
                <a:cs typeface="Arial"/>
              </a:rPr>
              <a:t> </a:t>
            </a:r>
            <a:r>
              <a:rPr sz="2300" spc="-95">
                <a:latin typeface="Arial"/>
                <a:cs typeface="Arial"/>
              </a:rPr>
              <a:t>106.45)</a:t>
            </a:r>
            <a:endParaRPr sz="23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523" y="1750567"/>
            <a:ext cx="725614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>
                <a:solidFill>
                  <a:srgbClr val="0032A0"/>
                </a:solidFill>
              </a:rPr>
              <a:t>Does </a:t>
            </a:r>
            <a:r>
              <a:rPr>
                <a:solidFill>
                  <a:srgbClr val="0032A0"/>
                </a:solidFill>
              </a:rPr>
              <a:t>any </a:t>
            </a:r>
            <a:r>
              <a:rPr spc="-5">
                <a:solidFill>
                  <a:srgbClr val="0032A0"/>
                </a:solidFill>
              </a:rPr>
              <a:t>testimony </a:t>
            </a:r>
            <a:r>
              <a:rPr>
                <a:solidFill>
                  <a:srgbClr val="0032A0"/>
                </a:solidFill>
              </a:rPr>
              <a:t>get</a:t>
            </a:r>
            <a:r>
              <a:rPr spc="-90">
                <a:solidFill>
                  <a:srgbClr val="0032A0"/>
                </a:solidFill>
              </a:rPr>
              <a:t> </a:t>
            </a:r>
            <a:r>
              <a:rPr>
                <a:solidFill>
                  <a:srgbClr val="0032A0"/>
                </a:solidFill>
              </a:rPr>
              <a:t>excluded?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59711" y="2527808"/>
            <a:ext cx="6241289" cy="3238579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 marR="111760">
              <a:lnSpc>
                <a:spcPts val="2380"/>
              </a:lnSpc>
              <a:spcBef>
                <a:spcPts val="665"/>
              </a:spcBef>
            </a:pPr>
            <a:r>
              <a:rPr sz="2450" spc="-90" dirty="0">
                <a:solidFill>
                  <a:srgbClr val="FFFFFF"/>
                </a:solidFill>
                <a:latin typeface="Arial"/>
                <a:cs typeface="Arial"/>
              </a:rPr>
              <a:t>Complainant </a:t>
            </a:r>
            <a:r>
              <a:rPr sz="2450" spc="-145" dirty="0">
                <a:solidFill>
                  <a:srgbClr val="FFFFFF"/>
                </a:solidFill>
                <a:latin typeface="Arial"/>
                <a:cs typeface="Arial"/>
              </a:rPr>
              <a:t>gives </a:t>
            </a:r>
            <a:r>
              <a:rPr sz="2450" spc="-45" dirty="0">
                <a:solidFill>
                  <a:srgbClr val="FFFFFF"/>
                </a:solidFill>
                <a:latin typeface="Arial"/>
                <a:cs typeface="Arial"/>
              </a:rPr>
              <a:t>emotional</a:t>
            </a:r>
            <a:r>
              <a:rPr sz="245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95" dirty="0">
                <a:solidFill>
                  <a:srgbClr val="FFFFFF"/>
                </a:solidFill>
                <a:latin typeface="Arial"/>
                <a:cs typeface="Arial"/>
              </a:rPr>
              <a:t>account  </a:t>
            </a:r>
            <a:r>
              <a:rPr sz="245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50" spc="-135" dirty="0">
                <a:solidFill>
                  <a:srgbClr val="FFFFFF"/>
                </a:solidFill>
                <a:latin typeface="Arial"/>
                <a:cs typeface="Arial"/>
              </a:rPr>
              <a:t>sexual </a:t>
            </a:r>
            <a:r>
              <a:rPr sz="2450" spc="-114" dirty="0">
                <a:solidFill>
                  <a:srgbClr val="FFFFFF"/>
                </a:solidFill>
                <a:latin typeface="Arial"/>
                <a:cs typeface="Arial"/>
              </a:rPr>
              <a:t>assault </a:t>
            </a:r>
            <a:r>
              <a:rPr sz="2450" spc="-11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50" spc="-135" dirty="0">
                <a:solidFill>
                  <a:srgbClr val="FFFFFF"/>
                </a:solidFill>
                <a:latin typeface="Arial"/>
                <a:cs typeface="Arial"/>
              </a:rPr>
              <a:t>answers  </a:t>
            </a:r>
            <a:r>
              <a:rPr sz="2450" spc="-90" dirty="0">
                <a:solidFill>
                  <a:srgbClr val="FFFFFF"/>
                </a:solidFill>
                <a:latin typeface="Arial"/>
                <a:cs typeface="Arial"/>
              </a:rPr>
              <a:t>questions </a:t>
            </a:r>
            <a:r>
              <a:rPr sz="2450" spc="-10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2450" spc="-90" dirty="0">
                <a:solidFill>
                  <a:srgbClr val="FFFFFF"/>
                </a:solidFill>
                <a:latin typeface="Arial"/>
                <a:cs typeface="Arial"/>
              </a:rPr>
              <a:t>hearing </a:t>
            </a:r>
            <a:r>
              <a:rPr sz="2450" spc="-70" dirty="0">
                <a:solidFill>
                  <a:srgbClr val="FFFFFF"/>
                </a:solidFill>
                <a:latin typeface="Arial"/>
                <a:cs typeface="Arial"/>
              </a:rPr>
              <a:t>board</a:t>
            </a:r>
            <a:r>
              <a:rPr sz="2450" spc="-3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110" dirty="0">
                <a:solidFill>
                  <a:srgbClr val="FFFFFF"/>
                </a:solidFill>
                <a:latin typeface="Arial"/>
                <a:cs typeface="Arial"/>
              </a:rPr>
              <a:t>chair.</a:t>
            </a:r>
            <a:endParaRPr lang="en-US" sz="2450" spc="-11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111760">
              <a:lnSpc>
                <a:spcPts val="2380"/>
              </a:lnSpc>
              <a:spcBef>
                <a:spcPts val="665"/>
              </a:spcBef>
            </a:pPr>
            <a:endParaRPr sz="2450" dirty="0">
              <a:latin typeface="Arial"/>
              <a:cs typeface="Arial"/>
            </a:endParaRPr>
          </a:p>
          <a:p>
            <a:pPr marL="12700" marR="5080">
              <a:lnSpc>
                <a:spcPct val="80800"/>
              </a:lnSpc>
              <a:spcBef>
                <a:spcPts val="10"/>
              </a:spcBef>
              <a:tabLst>
                <a:tab pos="2432685" algn="l"/>
                <a:tab pos="2559050" algn="l"/>
              </a:tabLst>
            </a:pPr>
            <a:r>
              <a:rPr sz="2450" spc="-90" dirty="0">
                <a:solidFill>
                  <a:srgbClr val="FFFFFF"/>
                </a:solidFill>
                <a:latin typeface="Arial"/>
                <a:cs typeface="Arial"/>
              </a:rPr>
              <a:t>Complainant </a:t>
            </a:r>
            <a:r>
              <a:rPr sz="2450" spc="-35" dirty="0">
                <a:solidFill>
                  <a:srgbClr val="FFFFFF"/>
                </a:solidFill>
                <a:latin typeface="Arial"/>
                <a:cs typeface="Arial"/>
              </a:rPr>
              <a:t>then </a:t>
            </a:r>
            <a:r>
              <a:rPr sz="2450" spc="-135" dirty="0">
                <a:solidFill>
                  <a:srgbClr val="FFFFFF"/>
                </a:solidFill>
                <a:latin typeface="Arial"/>
                <a:cs typeface="Arial"/>
              </a:rPr>
              <a:t>answers </a:t>
            </a:r>
            <a:r>
              <a:rPr sz="2450" spc="-55" dirty="0">
                <a:solidFill>
                  <a:srgbClr val="FFFFFF"/>
                </a:solidFill>
                <a:latin typeface="Arial"/>
                <a:cs typeface="Arial"/>
              </a:rPr>
              <a:t>only </a:t>
            </a:r>
            <a:r>
              <a:rPr sz="2450" spc="-90" dirty="0">
                <a:solidFill>
                  <a:srgbClr val="FFFFFF"/>
                </a:solidFill>
                <a:latin typeface="Arial"/>
                <a:cs typeface="Arial"/>
              </a:rPr>
              <a:t>one  </a:t>
            </a:r>
            <a:r>
              <a:rPr sz="2450" spc="-65" dirty="0">
                <a:solidFill>
                  <a:srgbClr val="FFFFFF"/>
                </a:solidFill>
                <a:latin typeface="Arial"/>
                <a:cs typeface="Arial"/>
              </a:rPr>
              <a:t>question </a:t>
            </a:r>
            <a:r>
              <a:rPr sz="2450" spc="-10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2450" spc="-85" dirty="0">
                <a:solidFill>
                  <a:srgbClr val="FFFFFF"/>
                </a:solidFill>
                <a:latin typeface="Arial"/>
                <a:cs typeface="Arial"/>
              </a:rPr>
              <a:t>respondent’s </a:t>
            </a:r>
            <a:r>
              <a:rPr sz="2450" spc="-90" dirty="0">
                <a:solidFill>
                  <a:srgbClr val="FFFFFF"/>
                </a:solidFill>
                <a:latin typeface="Arial"/>
                <a:cs typeface="Arial"/>
              </a:rPr>
              <a:t>advisor  </a:t>
            </a:r>
            <a:r>
              <a:rPr sz="2450" spc="-65" dirty="0">
                <a:solidFill>
                  <a:srgbClr val="FFFFFF"/>
                </a:solidFill>
                <a:latin typeface="Arial"/>
                <a:cs typeface="Arial"/>
              </a:rPr>
              <a:t>before </a:t>
            </a:r>
            <a:r>
              <a:rPr sz="2450" spc="-90" dirty="0">
                <a:solidFill>
                  <a:srgbClr val="FFFFFF"/>
                </a:solidFill>
                <a:latin typeface="Arial"/>
                <a:cs typeface="Arial"/>
              </a:rPr>
              <a:t>breaking </a:t>
            </a:r>
            <a:r>
              <a:rPr sz="2450" spc="-55" dirty="0">
                <a:solidFill>
                  <a:srgbClr val="FFFFFF"/>
                </a:solidFill>
                <a:latin typeface="Arial"/>
                <a:cs typeface="Arial"/>
              </a:rPr>
              <a:t>down </a:t>
            </a:r>
            <a:r>
              <a:rPr sz="2450" spc="-10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50" spc="-85" dirty="0">
                <a:solidFill>
                  <a:srgbClr val="FFFFFF"/>
                </a:solidFill>
                <a:latin typeface="Arial"/>
                <a:cs typeface="Arial"/>
              </a:rPr>
              <a:t>refusing </a:t>
            </a:r>
            <a:r>
              <a:rPr sz="2450" spc="35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2450" spc="-105" dirty="0">
                <a:solidFill>
                  <a:srgbClr val="FFFFFF"/>
                </a:solidFill>
                <a:latin typeface="Arial"/>
                <a:cs typeface="Arial"/>
              </a:rPr>
              <a:t>answer</a:t>
            </a:r>
            <a:r>
              <a:rPr sz="245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135" dirty="0">
                <a:solidFill>
                  <a:srgbClr val="FFFFFF"/>
                </a:solidFill>
                <a:latin typeface="Arial"/>
                <a:cs typeface="Arial"/>
              </a:rPr>
              <a:t>any</a:t>
            </a:r>
            <a:r>
              <a:rPr sz="245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65" dirty="0">
                <a:solidFill>
                  <a:srgbClr val="FFFFFF"/>
                </a:solidFill>
                <a:latin typeface="Arial"/>
                <a:cs typeface="Arial"/>
              </a:rPr>
              <a:t>more.	</a:t>
            </a:r>
            <a:r>
              <a:rPr sz="2450" spc="-20" dirty="0">
                <a:solidFill>
                  <a:srgbClr val="FFFFFF"/>
                </a:solidFill>
                <a:latin typeface="Arial"/>
                <a:cs typeface="Arial"/>
              </a:rPr>
              <a:t>After </a:t>
            </a:r>
            <a:r>
              <a:rPr sz="2450" spc="-18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50" spc="-95" dirty="0">
                <a:solidFill>
                  <a:srgbClr val="FFFFFF"/>
                </a:solidFill>
                <a:latin typeface="Arial"/>
                <a:cs typeface="Arial"/>
              </a:rPr>
              <a:t>break </a:t>
            </a:r>
            <a:r>
              <a:rPr sz="2450" spc="-125" dirty="0">
                <a:solidFill>
                  <a:srgbClr val="FFFFFF"/>
                </a:solidFill>
                <a:latin typeface="Arial"/>
                <a:cs typeface="Arial"/>
              </a:rPr>
              <a:t>is  </a:t>
            </a:r>
            <a:r>
              <a:rPr sz="2450" spc="-90" dirty="0">
                <a:solidFill>
                  <a:srgbClr val="FFFFFF"/>
                </a:solidFill>
                <a:latin typeface="Arial"/>
                <a:cs typeface="Arial"/>
              </a:rPr>
              <a:t>taken, </a:t>
            </a:r>
            <a:r>
              <a:rPr sz="2450" spc="-70" dirty="0">
                <a:solidFill>
                  <a:srgbClr val="FFFFFF"/>
                </a:solidFill>
                <a:latin typeface="Arial"/>
                <a:cs typeface="Arial"/>
              </a:rPr>
              <a:t>complainant </a:t>
            </a:r>
            <a:r>
              <a:rPr sz="2450" spc="-45" dirty="0">
                <a:solidFill>
                  <a:srgbClr val="FFFFFF"/>
                </a:solidFill>
                <a:latin typeface="Arial"/>
                <a:cs typeface="Arial"/>
              </a:rPr>
              <a:t>tells </a:t>
            </a:r>
            <a:r>
              <a:rPr sz="2450" spc="-90" dirty="0">
                <a:solidFill>
                  <a:srgbClr val="FFFFFF"/>
                </a:solidFill>
                <a:latin typeface="Arial"/>
                <a:cs typeface="Arial"/>
              </a:rPr>
              <a:t>hearing</a:t>
            </a:r>
            <a:r>
              <a:rPr sz="2450" spc="-2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75" dirty="0">
                <a:solidFill>
                  <a:srgbClr val="FFFFFF"/>
                </a:solidFill>
                <a:latin typeface="Arial"/>
                <a:cs typeface="Arial"/>
              </a:rPr>
              <a:t>board  chair </a:t>
            </a:r>
            <a:r>
              <a:rPr sz="2450" spc="-70" dirty="0">
                <a:solidFill>
                  <a:srgbClr val="FFFFFF"/>
                </a:solidFill>
                <a:latin typeface="Arial"/>
                <a:cs typeface="Arial"/>
              </a:rPr>
              <a:t>complainant </a:t>
            </a:r>
            <a:r>
              <a:rPr sz="2450" spc="-75" dirty="0">
                <a:solidFill>
                  <a:srgbClr val="FFFFFF"/>
                </a:solidFill>
                <a:latin typeface="Arial"/>
                <a:cs typeface="Arial"/>
              </a:rPr>
              <a:t>cannot </a:t>
            </a:r>
            <a:r>
              <a:rPr sz="2450" spc="-80" dirty="0">
                <a:solidFill>
                  <a:srgbClr val="FFFFFF"/>
                </a:solidFill>
                <a:latin typeface="Arial"/>
                <a:cs typeface="Arial"/>
              </a:rPr>
              <a:t>endure  </a:t>
            </a:r>
            <a:r>
              <a:rPr sz="2450" spc="-95" dirty="0">
                <a:solidFill>
                  <a:srgbClr val="FFFFFF"/>
                </a:solidFill>
                <a:latin typeface="Arial"/>
                <a:cs typeface="Arial"/>
              </a:rPr>
              <a:t>cross-examination.</a:t>
            </a:r>
            <a:r>
              <a:rPr lang="en-US" sz="245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95" dirty="0">
                <a:solidFill>
                  <a:srgbClr val="FFFFFF"/>
                </a:solidFill>
                <a:latin typeface="Arial"/>
                <a:cs typeface="Arial"/>
              </a:rPr>
              <a:t>Complainant  </a:t>
            </a:r>
            <a:r>
              <a:rPr sz="2450" spc="-140" dirty="0">
                <a:solidFill>
                  <a:srgbClr val="FFFFFF"/>
                </a:solidFill>
                <a:latin typeface="Arial"/>
                <a:cs typeface="Arial"/>
              </a:rPr>
              <a:t>leaves </a:t>
            </a:r>
            <a:r>
              <a:rPr sz="2450" spc="-2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5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85" dirty="0">
                <a:solidFill>
                  <a:srgbClr val="FFFFFF"/>
                </a:solidFill>
                <a:latin typeface="Arial"/>
                <a:cs typeface="Arial"/>
              </a:rPr>
              <a:t>hearing.</a:t>
            </a:r>
            <a:endParaRPr sz="24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26183" y="1502156"/>
            <a:ext cx="5911850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>
                <a:solidFill>
                  <a:srgbClr val="FFFFFF"/>
                </a:solidFill>
              </a:rPr>
              <a:t>Example </a:t>
            </a:r>
            <a:r>
              <a:rPr sz="3950" spc="5">
                <a:solidFill>
                  <a:srgbClr val="FFFFFF"/>
                </a:solidFill>
              </a:rPr>
              <a:t>#1</a:t>
            </a:r>
            <a:r>
              <a:rPr sz="3950" spc="-75">
                <a:solidFill>
                  <a:srgbClr val="FFFFFF"/>
                </a:solidFill>
              </a:rPr>
              <a:t> </a:t>
            </a:r>
            <a:r>
              <a:rPr sz="3950" spc="5">
                <a:solidFill>
                  <a:srgbClr val="FFFFFF"/>
                </a:solidFill>
              </a:rPr>
              <a:t>(excluded)</a:t>
            </a:r>
            <a:endParaRPr sz="395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4515103" y="2762504"/>
            <a:ext cx="4233545" cy="243967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3170"/>
              </a:lnSpc>
              <a:spcBef>
                <a:spcPts val="200"/>
              </a:spcBef>
            </a:pPr>
            <a:r>
              <a:rPr sz="2650" spc="-105" dirty="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650" spc="-14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650" spc="-140" dirty="0">
                <a:solidFill>
                  <a:srgbClr val="FFFFFF"/>
                </a:solidFill>
                <a:latin typeface="Arial"/>
                <a:cs typeface="Arial"/>
              </a:rPr>
              <a:t>sexually </a:t>
            </a:r>
            <a:r>
              <a:rPr sz="2650" spc="-135" dirty="0">
                <a:solidFill>
                  <a:srgbClr val="FFFFFF"/>
                </a:solidFill>
                <a:latin typeface="Arial"/>
                <a:cs typeface="Arial"/>
              </a:rPr>
              <a:t>assaulted </a:t>
            </a:r>
            <a:r>
              <a:rPr sz="2650" spc="-40" dirty="0">
                <a:solidFill>
                  <a:srgbClr val="FFFFFF"/>
                </a:solidFill>
                <a:latin typeface="Arial"/>
                <a:cs typeface="Arial"/>
              </a:rPr>
              <a:t>in  </a:t>
            </a:r>
            <a:r>
              <a:rPr sz="2650" spc="-21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650" spc="-130" dirty="0">
                <a:solidFill>
                  <a:srgbClr val="FFFFFF"/>
                </a:solidFill>
                <a:latin typeface="Arial"/>
                <a:cs typeface="Arial"/>
              </a:rPr>
              <a:t>residence </a:t>
            </a:r>
            <a:r>
              <a:rPr sz="2650" spc="-70" dirty="0">
                <a:solidFill>
                  <a:srgbClr val="FFFFFF"/>
                </a:solidFill>
                <a:latin typeface="Arial"/>
                <a:cs typeface="Arial"/>
              </a:rPr>
              <a:t>hall</a:t>
            </a:r>
            <a:r>
              <a:rPr sz="265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35" dirty="0">
                <a:solidFill>
                  <a:srgbClr val="FFFFFF"/>
                </a:solidFill>
                <a:latin typeface="Arial"/>
                <a:cs typeface="Arial"/>
              </a:rPr>
              <a:t>on-campus.</a:t>
            </a:r>
            <a:endParaRPr sz="2650" dirty="0">
              <a:latin typeface="Arial"/>
              <a:cs typeface="Arial"/>
            </a:endParaRPr>
          </a:p>
          <a:p>
            <a:pPr marL="12700">
              <a:lnSpc>
                <a:spcPts val="3055"/>
              </a:lnSpc>
            </a:pPr>
            <a:r>
              <a:rPr sz="2650" spc="-2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650" spc="-170" dirty="0">
                <a:solidFill>
                  <a:srgbClr val="FFFFFF"/>
                </a:solidFill>
                <a:latin typeface="Arial"/>
                <a:cs typeface="Arial"/>
              </a:rPr>
              <a:t>sexual </a:t>
            </a:r>
            <a:r>
              <a:rPr sz="2650" spc="-135" dirty="0">
                <a:solidFill>
                  <a:srgbClr val="FFFFFF"/>
                </a:solidFill>
                <a:latin typeface="Arial"/>
                <a:cs typeface="Arial"/>
              </a:rPr>
              <a:t>assault </a:t>
            </a:r>
            <a:r>
              <a:rPr sz="2650" spc="-150" dirty="0">
                <a:solidFill>
                  <a:srgbClr val="FFFFFF"/>
                </a:solidFill>
                <a:latin typeface="Arial"/>
                <a:cs typeface="Arial"/>
              </a:rPr>
              <a:t>occurs </a:t>
            </a:r>
            <a:r>
              <a:rPr sz="2650" spc="-90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65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2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650" dirty="0">
              <a:latin typeface="Arial"/>
              <a:cs typeface="Arial"/>
            </a:endParaRPr>
          </a:p>
          <a:p>
            <a:pPr marL="12700" marR="5080">
              <a:lnSpc>
                <a:spcPts val="3170"/>
              </a:lnSpc>
              <a:spcBef>
                <a:spcPts val="110"/>
              </a:spcBef>
              <a:tabLst>
                <a:tab pos="2593340" algn="l"/>
              </a:tabLst>
            </a:pPr>
            <a:r>
              <a:rPr sz="2650" spc="-155" dirty="0">
                <a:solidFill>
                  <a:srgbClr val="FFFFFF"/>
                </a:solidFill>
                <a:latin typeface="Arial"/>
                <a:cs typeface="Arial"/>
              </a:rPr>
              <a:t>Saturday</a:t>
            </a:r>
            <a:r>
              <a:rPr sz="265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20" dirty="0">
                <a:solidFill>
                  <a:srgbClr val="FFFFFF"/>
                </a:solidFill>
                <a:latin typeface="Arial"/>
                <a:cs typeface="Arial"/>
              </a:rPr>
              <a:t>evening.	</a:t>
            </a:r>
            <a:r>
              <a:rPr sz="2650" spc="-2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650" spc="-25" dirty="0">
                <a:solidFill>
                  <a:srgbClr val="FFFFFF"/>
                </a:solidFill>
                <a:latin typeface="Arial"/>
                <a:cs typeface="Arial"/>
              </a:rPr>
              <a:t>identity  </a:t>
            </a:r>
            <a:r>
              <a:rPr sz="265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650" spc="-3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650" spc="-50" dirty="0">
                <a:solidFill>
                  <a:srgbClr val="FFFFFF"/>
                </a:solidFill>
                <a:latin typeface="Arial"/>
                <a:cs typeface="Arial"/>
              </a:rPr>
              <a:t>perpetrator </a:t>
            </a:r>
            <a:r>
              <a:rPr sz="2650" spc="-14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650" spc="-15" dirty="0">
                <a:solidFill>
                  <a:srgbClr val="FFFFFF"/>
                </a:solidFill>
                <a:latin typeface="Arial"/>
                <a:cs typeface="Arial"/>
              </a:rPr>
              <a:t>not  </a:t>
            </a:r>
            <a:r>
              <a:rPr sz="2650" spc="-80" dirty="0">
                <a:solidFill>
                  <a:srgbClr val="FFFFFF"/>
                </a:solidFill>
                <a:latin typeface="Arial"/>
                <a:cs typeface="Arial"/>
              </a:rPr>
              <a:t>immediately</a:t>
            </a:r>
            <a:r>
              <a:rPr sz="265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80" dirty="0">
                <a:solidFill>
                  <a:srgbClr val="FFFFFF"/>
                </a:solidFill>
                <a:latin typeface="Arial"/>
                <a:cs typeface="Arial"/>
              </a:rPr>
              <a:t>known.</a:t>
            </a:r>
            <a:endParaRPr sz="26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90192" y="1502156"/>
            <a:ext cx="7407909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dirty="0">
                <a:solidFill>
                  <a:srgbClr val="FFFFFF"/>
                </a:solidFill>
              </a:rPr>
              <a:t>Example </a:t>
            </a:r>
            <a:r>
              <a:rPr sz="3950" spc="5" dirty="0">
                <a:solidFill>
                  <a:srgbClr val="FFFFFF"/>
                </a:solidFill>
              </a:rPr>
              <a:t>(included in</a:t>
            </a:r>
            <a:r>
              <a:rPr sz="3950" spc="-45" dirty="0">
                <a:solidFill>
                  <a:srgbClr val="FFFFFF"/>
                </a:solidFill>
              </a:rPr>
              <a:t> </a:t>
            </a:r>
            <a:r>
              <a:rPr sz="3950" dirty="0">
                <a:solidFill>
                  <a:srgbClr val="FFFFFF"/>
                </a:solidFill>
              </a:rPr>
              <a:t>EP&amp;A)</a:t>
            </a:r>
            <a:endParaRPr sz="3950" dirty="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95291" y="2549651"/>
            <a:ext cx="6534309" cy="304134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>
              <a:lnSpc>
                <a:spcPct val="89600"/>
              </a:lnSpc>
              <a:spcBef>
                <a:spcPts val="420"/>
              </a:spcBef>
              <a:tabLst>
                <a:tab pos="2125345" algn="l"/>
                <a:tab pos="2613025" algn="l"/>
                <a:tab pos="3203575" algn="l"/>
              </a:tabLst>
            </a:pPr>
            <a:r>
              <a:rPr sz="2650" spc="-120" dirty="0">
                <a:solidFill>
                  <a:srgbClr val="FFFFFF"/>
                </a:solidFill>
                <a:latin typeface="Arial"/>
                <a:cs typeface="Arial"/>
              </a:rPr>
              <a:t>Witness </a:t>
            </a:r>
            <a:r>
              <a:rPr sz="2650" spc="-170" dirty="0">
                <a:solidFill>
                  <a:srgbClr val="FFFFFF"/>
                </a:solidFill>
                <a:latin typeface="Arial"/>
                <a:cs typeface="Arial"/>
              </a:rPr>
              <a:t>gives </a:t>
            </a:r>
            <a:r>
              <a:rPr sz="2650" spc="-80" dirty="0">
                <a:solidFill>
                  <a:srgbClr val="FFFFFF"/>
                </a:solidFill>
                <a:latin typeface="Arial"/>
                <a:cs typeface="Arial"/>
              </a:rPr>
              <a:t>statement </a:t>
            </a:r>
            <a:r>
              <a:rPr sz="2650" spc="20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2650" spc="-90" dirty="0">
                <a:solidFill>
                  <a:srgbClr val="FFFFFF"/>
                </a:solidFill>
                <a:latin typeface="Arial"/>
                <a:cs typeface="Arial"/>
              </a:rPr>
              <a:t>investigator </a:t>
            </a:r>
            <a:r>
              <a:rPr sz="2650" spc="-1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650" spc="-100" dirty="0">
                <a:solidFill>
                  <a:srgbClr val="FFFFFF"/>
                </a:solidFill>
                <a:latin typeface="Arial"/>
                <a:cs typeface="Arial"/>
              </a:rPr>
              <a:t>witness </a:t>
            </a:r>
            <a:r>
              <a:rPr sz="2650" spc="-125" dirty="0">
                <a:solidFill>
                  <a:srgbClr val="FFFFFF"/>
                </a:solidFill>
                <a:latin typeface="Arial"/>
                <a:cs typeface="Arial"/>
              </a:rPr>
              <a:t>observed  </a:t>
            </a:r>
            <a:r>
              <a:rPr sz="2650" spc="-90" dirty="0">
                <a:solidFill>
                  <a:srgbClr val="FFFFFF"/>
                </a:solidFill>
                <a:latin typeface="Arial"/>
                <a:cs typeface="Arial"/>
              </a:rPr>
              <a:t>complainant </a:t>
            </a:r>
            <a:r>
              <a:rPr sz="2650" spc="-25" dirty="0">
                <a:solidFill>
                  <a:srgbClr val="FFFFFF"/>
                </a:solidFill>
                <a:latin typeface="Arial"/>
                <a:cs typeface="Arial"/>
              </a:rPr>
              <a:t>right </a:t>
            </a:r>
            <a:r>
              <a:rPr sz="2650" spc="-90" dirty="0">
                <a:solidFill>
                  <a:srgbClr val="FFFFFF"/>
                </a:solidFill>
                <a:latin typeface="Arial"/>
                <a:cs typeface="Arial"/>
              </a:rPr>
              <a:t>before </a:t>
            </a:r>
            <a:r>
              <a:rPr sz="2650" spc="-125" dirty="0">
                <a:solidFill>
                  <a:srgbClr val="FFFFFF"/>
                </a:solidFill>
                <a:latin typeface="Arial"/>
                <a:cs typeface="Arial"/>
              </a:rPr>
              <a:t>alleged  </a:t>
            </a:r>
            <a:r>
              <a:rPr sz="2650" spc="-165" dirty="0">
                <a:solidFill>
                  <a:srgbClr val="FFFFFF"/>
                </a:solidFill>
                <a:latin typeface="Arial"/>
                <a:cs typeface="Arial"/>
              </a:rPr>
              <a:t>sexual</a:t>
            </a:r>
            <a:r>
              <a:rPr sz="265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25" dirty="0">
                <a:solidFill>
                  <a:srgbClr val="FFFFFF"/>
                </a:solidFill>
                <a:latin typeface="Arial"/>
                <a:cs typeface="Arial"/>
              </a:rPr>
              <a:t>assault.	</a:t>
            </a:r>
            <a:r>
              <a:rPr sz="2650" spc="-120" dirty="0">
                <a:solidFill>
                  <a:srgbClr val="FFFFFF"/>
                </a:solidFill>
                <a:latin typeface="Arial"/>
                <a:cs typeface="Arial"/>
              </a:rPr>
              <a:t>Witness </a:t>
            </a:r>
            <a:r>
              <a:rPr sz="2650" spc="-5" dirty="0">
                <a:solidFill>
                  <a:srgbClr val="FFFFFF"/>
                </a:solidFill>
                <a:latin typeface="Arial"/>
                <a:cs typeface="Arial"/>
              </a:rPr>
              <a:t>told </a:t>
            </a:r>
            <a:r>
              <a:rPr sz="2650" spc="-4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650" spc="-90" dirty="0">
                <a:solidFill>
                  <a:srgbClr val="FFFFFF"/>
                </a:solidFill>
                <a:latin typeface="Arial"/>
                <a:cs typeface="Arial"/>
              </a:rPr>
              <a:t>investigator </a:t>
            </a:r>
            <a:r>
              <a:rPr sz="2650" spc="-1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650" spc="-90" dirty="0">
                <a:solidFill>
                  <a:srgbClr val="FFFFFF"/>
                </a:solidFill>
                <a:latin typeface="Arial"/>
                <a:cs typeface="Arial"/>
              </a:rPr>
              <a:t>complainant </a:t>
            </a:r>
            <a:r>
              <a:rPr sz="2650" spc="-190" dirty="0">
                <a:solidFill>
                  <a:srgbClr val="FFFFFF"/>
                </a:solidFill>
                <a:latin typeface="Arial"/>
                <a:cs typeface="Arial"/>
              </a:rPr>
              <a:t>was  </a:t>
            </a:r>
            <a:r>
              <a:rPr sz="2650" spc="-10" dirty="0">
                <a:solidFill>
                  <a:srgbClr val="FFFFFF"/>
                </a:solidFill>
                <a:latin typeface="Arial"/>
                <a:cs typeface="Arial"/>
              </a:rPr>
              <a:t>too </a:t>
            </a:r>
            <a:r>
              <a:rPr sz="2650" spc="-80" dirty="0">
                <a:solidFill>
                  <a:srgbClr val="FFFFFF"/>
                </a:solidFill>
                <a:latin typeface="Arial"/>
                <a:cs typeface="Arial"/>
              </a:rPr>
              <a:t>drunk </a:t>
            </a:r>
            <a:r>
              <a:rPr sz="2650" spc="3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650" spc="-3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14" dirty="0">
                <a:solidFill>
                  <a:srgbClr val="FFFFFF"/>
                </a:solidFill>
                <a:latin typeface="Arial"/>
                <a:cs typeface="Arial"/>
              </a:rPr>
              <a:t>stand</a:t>
            </a:r>
            <a:r>
              <a:rPr sz="265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85" dirty="0">
                <a:solidFill>
                  <a:srgbClr val="FFFFFF"/>
                </a:solidFill>
                <a:latin typeface="Arial"/>
                <a:cs typeface="Arial"/>
              </a:rPr>
              <a:t>up.	</a:t>
            </a:r>
            <a:endParaRPr lang="en-US" sz="2650" spc="-8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5080">
              <a:lnSpc>
                <a:spcPct val="89600"/>
              </a:lnSpc>
              <a:spcBef>
                <a:spcPts val="420"/>
              </a:spcBef>
              <a:tabLst>
                <a:tab pos="2125345" algn="l"/>
                <a:tab pos="2613025" algn="l"/>
                <a:tab pos="3203575" algn="l"/>
              </a:tabLst>
            </a:pPr>
            <a:r>
              <a:rPr sz="2650" spc="-120" dirty="0">
                <a:solidFill>
                  <a:srgbClr val="FFFFFF"/>
                </a:solidFill>
                <a:latin typeface="Arial"/>
                <a:cs typeface="Arial"/>
              </a:rPr>
              <a:t>Witness</a:t>
            </a:r>
            <a:r>
              <a:rPr sz="265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95" dirty="0">
                <a:solidFill>
                  <a:srgbClr val="FFFFFF"/>
                </a:solidFill>
                <a:latin typeface="Arial"/>
                <a:cs typeface="Arial"/>
              </a:rPr>
              <a:t>fails  </a:t>
            </a:r>
            <a:r>
              <a:rPr sz="2650" spc="3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65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50" dirty="0">
                <a:solidFill>
                  <a:srgbClr val="FFFFFF"/>
                </a:solidFill>
                <a:latin typeface="Arial"/>
                <a:cs typeface="Arial"/>
              </a:rPr>
              <a:t>attend</a:t>
            </a:r>
            <a:r>
              <a:rPr sz="265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10" dirty="0">
                <a:solidFill>
                  <a:srgbClr val="FFFFFF"/>
                </a:solidFill>
                <a:latin typeface="Arial"/>
                <a:cs typeface="Arial"/>
              </a:rPr>
              <a:t>hearing.	</a:t>
            </a:r>
            <a:r>
              <a:rPr sz="2650" spc="-95" dirty="0">
                <a:solidFill>
                  <a:srgbClr val="FFFFFF"/>
                </a:solidFill>
                <a:latin typeface="Arial"/>
                <a:cs typeface="Arial"/>
              </a:rPr>
              <a:t>Investigator </a:t>
            </a:r>
            <a:r>
              <a:rPr sz="2650" spc="-140" dirty="0">
                <a:solidFill>
                  <a:srgbClr val="FFFFFF"/>
                </a:solidFill>
                <a:latin typeface="Arial"/>
                <a:cs typeface="Arial"/>
              </a:rPr>
              <a:t>is  </a:t>
            </a:r>
            <a:r>
              <a:rPr sz="2650" spc="-105" dirty="0">
                <a:solidFill>
                  <a:srgbClr val="FFFFFF"/>
                </a:solidFill>
                <a:latin typeface="Arial"/>
                <a:cs typeface="Arial"/>
              </a:rPr>
              <a:t>prepared </a:t>
            </a:r>
            <a:r>
              <a:rPr sz="265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650" spc="-110" dirty="0">
                <a:solidFill>
                  <a:srgbClr val="FFFFFF"/>
                </a:solidFill>
                <a:latin typeface="Arial"/>
                <a:cs typeface="Arial"/>
              </a:rPr>
              <a:t>relay </a:t>
            </a:r>
            <a:r>
              <a:rPr sz="2650" spc="-55" dirty="0">
                <a:solidFill>
                  <a:srgbClr val="FFFFFF"/>
                </a:solidFill>
                <a:latin typeface="Arial"/>
                <a:cs typeface="Arial"/>
              </a:rPr>
              <a:t>what </a:t>
            </a:r>
            <a:r>
              <a:rPr sz="2650" spc="-100" dirty="0">
                <a:solidFill>
                  <a:srgbClr val="FFFFFF"/>
                </a:solidFill>
                <a:latin typeface="Arial"/>
                <a:cs typeface="Arial"/>
              </a:rPr>
              <a:t>witness </a:t>
            </a:r>
            <a:r>
              <a:rPr sz="2650" spc="-5" dirty="0">
                <a:solidFill>
                  <a:srgbClr val="FFFFFF"/>
                </a:solidFill>
                <a:latin typeface="Arial"/>
                <a:cs typeface="Arial"/>
              </a:rPr>
              <a:t>told  </a:t>
            </a:r>
            <a:r>
              <a:rPr sz="2650" spc="-130" dirty="0">
                <a:solidFill>
                  <a:srgbClr val="FFFFFF"/>
                </a:solidFill>
                <a:latin typeface="Arial"/>
                <a:cs typeface="Arial"/>
              </a:rPr>
              <a:t>investigator.</a:t>
            </a:r>
            <a:endParaRPr sz="26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26183" y="1502156"/>
            <a:ext cx="5981700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spc="5">
                <a:solidFill>
                  <a:srgbClr val="FFFFFF"/>
                </a:solidFill>
              </a:rPr>
              <a:t>Example #2</a:t>
            </a:r>
            <a:r>
              <a:rPr sz="3950" spc="-80">
                <a:solidFill>
                  <a:srgbClr val="FFFFFF"/>
                </a:solidFill>
              </a:rPr>
              <a:t> </a:t>
            </a:r>
            <a:r>
              <a:rPr sz="3950" spc="5">
                <a:solidFill>
                  <a:srgbClr val="FFFFFF"/>
                </a:solidFill>
              </a:rPr>
              <a:t>(excluded)</a:t>
            </a:r>
            <a:endParaRPr sz="395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59711" y="2593340"/>
            <a:ext cx="5860289" cy="2462597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3170"/>
              </a:lnSpc>
              <a:spcBef>
                <a:spcPts val="200"/>
              </a:spcBef>
              <a:tabLst>
                <a:tab pos="2202815" algn="l"/>
              </a:tabLst>
            </a:pPr>
            <a:r>
              <a:rPr sz="2650" spc="-120" dirty="0">
                <a:solidFill>
                  <a:srgbClr val="FFFFFF"/>
                </a:solidFill>
                <a:latin typeface="Arial"/>
                <a:cs typeface="Arial"/>
              </a:rPr>
              <a:t>Witness </a:t>
            </a:r>
            <a:r>
              <a:rPr sz="2650" spc="-165" dirty="0">
                <a:solidFill>
                  <a:srgbClr val="FFFFFF"/>
                </a:solidFill>
                <a:latin typeface="Arial"/>
                <a:cs typeface="Arial"/>
              </a:rPr>
              <a:t>answers </a:t>
            </a:r>
            <a:r>
              <a:rPr sz="2650" spc="-110" dirty="0">
                <a:solidFill>
                  <a:srgbClr val="FFFFFF"/>
                </a:solidFill>
                <a:latin typeface="Arial"/>
                <a:cs typeface="Arial"/>
              </a:rPr>
              <a:t>questions </a:t>
            </a:r>
            <a:r>
              <a:rPr sz="2650" spc="-35" dirty="0">
                <a:solidFill>
                  <a:srgbClr val="FFFFFF"/>
                </a:solidFill>
                <a:latin typeface="Arial"/>
                <a:cs typeface="Arial"/>
              </a:rPr>
              <a:t>from  </a:t>
            </a:r>
            <a:r>
              <a:rPr sz="2650" spc="-110" dirty="0">
                <a:solidFill>
                  <a:srgbClr val="FFFFFF"/>
                </a:solidFill>
                <a:latin typeface="Arial"/>
                <a:cs typeface="Arial"/>
              </a:rPr>
              <a:t>hearing</a:t>
            </a:r>
            <a:r>
              <a:rPr sz="265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80" dirty="0">
                <a:solidFill>
                  <a:srgbClr val="FFFFFF"/>
                </a:solidFill>
                <a:latin typeface="Arial"/>
                <a:cs typeface="Arial"/>
              </a:rPr>
              <a:t>officer.</a:t>
            </a:r>
            <a:r>
              <a:rPr lang="en-US" sz="265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30" dirty="0">
                <a:solidFill>
                  <a:srgbClr val="FFFFFF"/>
                </a:solidFill>
                <a:latin typeface="Arial"/>
                <a:cs typeface="Arial"/>
              </a:rPr>
              <a:t>After </a:t>
            </a:r>
            <a:r>
              <a:rPr sz="2650" spc="-95" dirty="0">
                <a:solidFill>
                  <a:srgbClr val="FFFFFF"/>
                </a:solidFill>
                <a:latin typeface="Arial"/>
                <a:cs typeface="Arial"/>
              </a:rPr>
              <a:t>consulting  </a:t>
            </a:r>
            <a:r>
              <a:rPr sz="2650" spc="10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650" spc="-90" dirty="0">
                <a:solidFill>
                  <a:srgbClr val="FFFFFF"/>
                </a:solidFill>
                <a:latin typeface="Arial"/>
                <a:cs typeface="Arial"/>
              </a:rPr>
              <a:t>complainant, </a:t>
            </a:r>
            <a:r>
              <a:rPr sz="2650" spc="-114" dirty="0">
                <a:solidFill>
                  <a:srgbClr val="FFFFFF"/>
                </a:solidFill>
                <a:latin typeface="Arial"/>
                <a:cs typeface="Arial"/>
              </a:rPr>
              <a:t>advisor </a:t>
            </a:r>
            <a:r>
              <a:rPr sz="2650" spc="-15" dirty="0">
                <a:solidFill>
                  <a:srgbClr val="FFFFFF"/>
                </a:solidFill>
                <a:latin typeface="Arial"/>
                <a:cs typeface="Arial"/>
              </a:rPr>
              <a:t>for  </a:t>
            </a:r>
            <a:r>
              <a:rPr sz="2650" spc="-90" dirty="0">
                <a:solidFill>
                  <a:srgbClr val="FFFFFF"/>
                </a:solidFill>
                <a:latin typeface="Arial"/>
                <a:cs typeface="Arial"/>
              </a:rPr>
              <a:t>complainant </a:t>
            </a:r>
            <a:r>
              <a:rPr sz="2650" spc="-250" dirty="0">
                <a:solidFill>
                  <a:srgbClr val="FFFFFF"/>
                </a:solidFill>
                <a:latin typeface="Arial"/>
                <a:cs typeface="Arial"/>
              </a:rPr>
              <a:t>says </a:t>
            </a:r>
            <a:r>
              <a:rPr sz="2650" spc="-15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650" spc="-3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65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10" dirty="0">
                <a:solidFill>
                  <a:srgbClr val="FFFFFF"/>
                </a:solidFill>
                <a:latin typeface="Arial"/>
                <a:cs typeface="Arial"/>
              </a:rPr>
              <a:t>advisor  </a:t>
            </a:r>
            <a:r>
              <a:rPr sz="2650" spc="-200" dirty="0">
                <a:solidFill>
                  <a:srgbClr val="FFFFFF"/>
                </a:solidFill>
                <a:latin typeface="Arial"/>
                <a:cs typeface="Arial"/>
              </a:rPr>
              <a:t>has </a:t>
            </a:r>
            <a:r>
              <a:rPr sz="2650" spc="-90" dirty="0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sz="2650" spc="-105" dirty="0">
                <a:solidFill>
                  <a:srgbClr val="FFFFFF"/>
                </a:solidFill>
                <a:latin typeface="Arial"/>
                <a:cs typeface="Arial"/>
              </a:rPr>
              <a:t>questions </a:t>
            </a:r>
            <a:r>
              <a:rPr sz="2650" spc="-15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2650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25" dirty="0">
                <a:solidFill>
                  <a:srgbClr val="FFFFFF"/>
                </a:solidFill>
                <a:latin typeface="Arial"/>
                <a:cs typeface="Arial"/>
              </a:rPr>
              <a:t>witnesses.</a:t>
            </a:r>
            <a:endParaRPr sz="2650" dirty="0">
              <a:latin typeface="Arial"/>
              <a:cs typeface="Arial"/>
            </a:endParaRPr>
          </a:p>
          <a:p>
            <a:pPr marL="12700">
              <a:lnSpc>
                <a:spcPts val="3050"/>
              </a:lnSpc>
            </a:pPr>
            <a:r>
              <a:rPr sz="2650" spc="-114" dirty="0">
                <a:solidFill>
                  <a:srgbClr val="FFFFFF"/>
                </a:solidFill>
                <a:latin typeface="Arial"/>
                <a:cs typeface="Arial"/>
              </a:rPr>
              <a:t>Advisor </a:t>
            </a:r>
            <a:r>
              <a:rPr sz="2650" spc="-20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650" spc="-90" dirty="0">
                <a:solidFill>
                  <a:srgbClr val="FFFFFF"/>
                </a:solidFill>
                <a:latin typeface="Arial"/>
                <a:cs typeface="Arial"/>
              </a:rPr>
              <a:t>respondent</a:t>
            </a:r>
            <a:r>
              <a:rPr sz="2650" spc="-2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55" dirty="0">
                <a:solidFill>
                  <a:srgbClr val="FFFFFF"/>
                </a:solidFill>
                <a:latin typeface="Arial"/>
                <a:cs typeface="Arial"/>
              </a:rPr>
              <a:t>then</a:t>
            </a:r>
            <a:endParaRPr sz="2650" dirty="0">
              <a:latin typeface="Arial"/>
              <a:cs typeface="Arial"/>
            </a:endParaRPr>
          </a:p>
          <a:p>
            <a:pPr marL="12700" marR="953769">
              <a:lnSpc>
                <a:spcPts val="3170"/>
              </a:lnSpc>
              <a:spcBef>
                <a:spcPts val="110"/>
              </a:spcBef>
            </a:pPr>
            <a:r>
              <a:rPr sz="2650" spc="-140" dirty="0">
                <a:solidFill>
                  <a:srgbClr val="FFFFFF"/>
                </a:solidFill>
                <a:latin typeface="Arial"/>
                <a:cs typeface="Arial"/>
              </a:rPr>
              <a:t>proceeds </a:t>
            </a:r>
            <a:r>
              <a:rPr sz="2650" spc="3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650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55" dirty="0">
                <a:solidFill>
                  <a:srgbClr val="FFFFFF"/>
                </a:solidFill>
                <a:latin typeface="Arial"/>
                <a:cs typeface="Arial"/>
              </a:rPr>
              <a:t>cross-examine  </a:t>
            </a:r>
            <a:r>
              <a:rPr sz="2650" spc="-105" dirty="0">
                <a:solidFill>
                  <a:srgbClr val="FFFFFF"/>
                </a:solidFill>
                <a:latin typeface="Arial"/>
                <a:cs typeface="Arial"/>
              </a:rPr>
              <a:t>witness.</a:t>
            </a:r>
            <a:endParaRPr sz="26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26183" y="1502156"/>
            <a:ext cx="624268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>
                <a:solidFill>
                  <a:srgbClr val="FFFFFF"/>
                </a:solidFill>
              </a:rPr>
              <a:t>Example</a:t>
            </a:r>
            <a:r>
              <a:rPr sz="3950" spc="-70">
                <a:solidFill>
                  <a:srgbClr val="FFFFFF"/>
                </a:solidFill>
              </a:rPr>
              <a:t> </a:t>
            </a:r>
            <a:r>
              <a:rPr sz="3950" spc="5">
                <a:solidFill>
                  <a:srgbClr val="FFFFFF"/>
                </a:solidFill>
              </a:rPr>
              <a:t>(not-excluded)</a:t>
            </a:r>
            <a:endParaRPr sz="395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93239" y="2530856"/>
            <a:ext cx="7146925" cy="276098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90525" indent="-378460">
              <a:lnSpc>
                <a:spcPct val="100000"/>
              </a:lnSpc>
              <a:spcBef>
                <a:spcPts val="72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45">
                <a:latin typeface="Arial"/>
                <a:cs typeface="Arial"/>
              </a:rPr>
              <a:t>Advisors </a:t>
            </a:r>
            <a:r>
              <a:rPr sz="2650" spc="-110">
                <a:latin typeface="Arial"/>
                <a:cs typeface="Arial"/>
              </a:rPr>
              <a:t>questions </a:t>
            </a:r>
            <a:r>
              <a:rPr sz="2650" spc="-105">
                <a:latin typeface="Arial"/>
                <a:cs typeface="Arial"/>
              </a:rPr>
              <a:t>should</a:t>
            </a:r>
            <a:r>
              <a:rPr sz="2650" spc="-165">
                <a:latin typeface="Arial"/>
                <a:cs typeface="Arial"/>
              </a:rPr>
              <a:t> </a:t>
            </a:r>
            <a:r>
              <a:rPr sz="2650" spc="-95">
                <a:latin typeface="Arial"/>
                <a:cs typeface="Arial"/>
              </a:rPr>
              <a:t>be:</a:t>
            </a:r>
            <a:endParaRPr sz="2650">
              <a:latin typeface="Arial"/>
              <a:cs typeface="Arial"/>
            </a:endParaRPr>
          </a:p>
          <a:p>
            <a:pPr marL="829310" lvl="1" indent="-314325">
              <a:lnSpc>
                <a:spcPct val="100000"/>
              </a:lnSpc>
              <a:spcBef>
                <a:spcPts val="625"/>
              </a:spcBef>
              <a:buFont typeface="Wingdings"/>
              <a:buChar char=""/>
              <a:tabLst>
                <a:tab pos="829944" algn="l"/>
              </a:tabLst>
            </a:pPr>
            <a:r>
              <a:rPr sz="2650" spc="-170">
                <a:latin typeface="Arial"/>
                <a:cs typeface="Arial"/>
              </a:rPr>
              <a:t>Clear </a:t>
            </a:r>
            <a:r>
              <a:rPr sz="2650" spc="-130">
                <a:latin typeface="Arial"/>
                <a:cs typeface="Arial"/>
              </a:rPr>
              <a:t>and precise </a:t>
            </a:r>
            <a:r>
              <a:rPr sz="2650" spc="-110">
                <a:latin typeface="Arial"/>
                <a:cs typeface="Arial"/>
              </a:rPr>
              <a:t>(one </a:t>
            </a:r>
            <a:r>
              <a:rPr sz="2650" spc="-85">
                <a:latin typeface="Arial"/>
                <a:cs typeface="Arial"/>
              </a:rPr>
              <a:t>question </a:t>
            </a:r>
            <a:r>
              <a:rPr sz="2650" spc="-50">
                <a:latin typeface="Arial"/>
                <a:cs typeface="Arial"/>
              </a:rPr>
              <a:t>at </a:t>
            </a:r>
            <a:r>
              <a:rPr sz="2650" spc="-210">
                <a:latin typeface="Arial"/>
                <a:cs typeface="Arial"/>
              </a:rPr>
              <a:t>a</a:t>
            </a:r>
            <a:r>
              <a:rPr sz="2650" spc="-275">
                <a:latin typeface="Arial"/>
                <a:cs typeface="Arial"/>
              </a:rPr>
              <a:t> </a:t>
            </a:r>
            <a:r>
              <a:rPr sz="2650" spc="-40">
                <a:latin typeface="Arial"/>
                <a:cs typeface="Arial"/>
              </a:rPr>
              <a:t>time)</a:t>
            </a:r>
            <a:endParaRPr sz="2650">
              <a:latin typeface="Arial"/>
              <a:cs typeface="Arial"/>
            </a:endParaRPr>
          </a:p>
          <a:p>
            <a:pPr marL="829310" marR="5080" lvl="1" indent="-314325">
              <a:lnSpc>
                <a:spcPts val="3170"/>
              </a:lnSpc>
              <a:spcBef>
                <a:spcPts val="735"/>
              </a:spcBef>
              <a:buFont typeface="Wingdings"/>
              <a:buChar char=""/>
              <a:tabLst>
                <a:tab pos="829944" algn="l"/>
              </a:tabLst>
            </a:pPr>
            <a:r>
              <a:rPr sz="2650" spc="-170">
                <a:latin typeface="Arial"/>
                <a:cs typeface="Arial"/>
              </a:rPr>
              <a:t>Advance </a:t>
            </a:r>
            <a:r>
              <a:rPr sz="2650" spc="-210">
                <a:latin typeface="Arial"/>
                <a:cs typeface="Arial"/>
              </a:rPr>
              <a:t>a </a:t>
            </a:r>
            <a:r>
              <a:rPr sz="2650" spc="-80">
                <a:latin typeface="Arial"/>
                <a:cs typeface="Arial"/>
              </a:rPr>
              <a:t>party’s </a:t>
            </a:r>
            <a:r>
              <a:rPr sz="2650" spc="-65">
                <a:latin typeface="Arial"/>
                <a:cs typeface="Arial"/>
              </a:rPr>
              <a:t>position </a:t>
            </a:r>
            <a:r>
              <a:rPr sz="2650" spc="10">
                <a:latin typeface="Arial"/>
                <a:cs typeface="Arial"/>
              </a:rPr>
              <a:t>with </a:t>
            </a:r>
            <a:r>
              <a:rPr sz="2650" spc="-110">
                <a:latin typeface="Arial"/>
                <a:cs typeface="Arial"/>
              </a:rPr>
              <a:t>respect </a:t>
            </a:r>
            <a:r>
              <a:rPr sz="2650" spc="30">
                <a:latin typeface="Arial"/>
                <a:cs typeface="Arial"/>
              </a:rPr>
              <a:t>to</a:t>
            </a:r>
            <a:r>
              <a:rPr sz="2650" spc="-335">
                <a:latin typeface="Arial"/>
                <a:cs typeface="Arial"/>
              </a:rPr>
              <a:t> </a:t>
            </a:r>
            <a:r>
              <a:rPr sz="2650" spc="-114">
                <a:latin typeface="Arial"/>
                <a:cs typeface="Arial"/>
              </a:rPr>
              <a:t>one  </a:t>
            </a:r>
            <a:r>
              <a:rPr sz="2650" spc="-25">
                <a:latin typeface="Arial"/>
                <a:cs typeface="Arial"/>
              </a:rPr>
              <a:t>or </a:t>
            </a:r>
            <a:r>
              <a:rPr sz="2650" spc="-85">
                <a:latin typeface="Arial"/>
                <a:cs typeface="Arial"/>
              </a:rPr>
              <a:t>more </a:t>
            </a:r>
            <a:r>
              <a:rPr sz="2650" spc="-100">
                <a:latin typeface="Arial"/>
                <a:cs typeface="Arial"/>
              </a:rPr>
              <a:t>elements </a:t>
            </a:r>
            <a:r>
              <a:rPr sz="2650" spc="-10">
                <a:latin typeface="Arial"/>
                <a:cs typeface="Arial"/>
              </a:rPr>
              <a:t>of </a:t>
            </a:r>
            <a:r>
              <a:rPr sz="2650" spc="-40">
                <a:latin typeface="Arial"/>
                <a:cs typeface="Arial"/>
              </a:rPr>
              <a:t>the </a:t>
            </a:r>
            <a:r>
              <a:rPr sz="2650" spc="-170">
                <a:latin typeface="Arial"/>
                <a:cs typeface="Arial"/>
              </a:rPr>
              <a:t>sexual </a:t>
            </a:r>
            <a:r>
              <a:rPr sz="2650" spc="-135">
                <a:latin typeface="Arial"/>
                <a:cs typeface="Arial"/>
              </a:rPr>
              <a:t>harassment  </a:t>
            </a:r>
            <a:r>
              <a:rPr sz="2650" spc="-130">
                <a:latin typeface="Arial"/>
                <a:cs typeface="Arial"/>
              </a:rPr>
              <a:t>alleged</a:t>
            </a:r>
            <a:endParaRPr sz="2650">
              <a:latin typeface="Arial"/>
              <a:cs typeface="Arial"/>
            </a:endParaRPr>
          </a:p>
          <a:p>
            <a:pPr marL="829310" lvl="1" indent="-314325">
              <a:lnSpc>
                <a:spcPct val="100000"/>
              </a:lnSpc>
              <a:spcBef>
                <a:spcPts val="505"/>
              </a:spcBef>
              <a:buFont typeface="Wingdings"/>
              <a:buChar char=""/>
              <a:tabLst>
                <a:tab pos="829944" algn="l"/>
              </a:tabLst>
            </a:pPr>
            <a:r>
              <a:rPr sz="2650" spc="-250">
                <a:latin typeface="Arial"/>
                <a:cs typeface="Arial"/>
              </a:rPr>
              <a:t>Be </a:t>
            </a:r>
            <a:r>
              <a:rPr sz="2650" spc="-195">
                <a:latin typeface="Arial"/>
                <a:cs typeface="Arial"/>
              </a:rPr>
              <a:t>asked </a:t>
            </a:r>
            <a:r>
              <a:rPr sz="2650" spc="-35">
                <a:latin typeface="Arial"/>
                <a:cs typeface="Arial"/>
              </a:rPr>
              <a:t>in </a:t>
            </a:r>
            <a:r>
              <a:rPr sz="2650" spc="-210">
                <a:latin typeface="Arial"/>
                <a:cs typeface="Arial"/>
              </a:rPr>
              <a:t>a </a:t>
            </a:r>
            <a:r>
              <a:rPr sz="2650" spc="-80">
                <a:latin typeface="Arial"/>
                <a:cs typeface="Arial"/>
              </a:rPr>
              <a:t>purposeful</a:t>
            </a:r>
            <a:r>
              <a:rPr sz="2650" spc="-25">
                <a:latin typeface="Arial"/>
                <a:cs typeface="Arial"/>
              </a:rPr>
              <a:t> </a:t>
            </a:r>
            <a:r>
              <a:rPr sz="2650" spc="-65">
                <a:latin typeface="Arial"/>
                <a:cs typeface="Arial"/>
              </a:rPr>
              <a:t>order</a:t>
            </a:r>
            <a:endParaRPr sz="265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9335" y="1180591"/>
            <a:ext cx="5650230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>
                <a:solidFill>
                  <a:srgbClr val="0032A0"/>
                </a:solidFill>
              </a:rPr>
              <a:t>What </a:t>
            </a:r>
            <a:r>
              <a:rPr>
                <a:solidFill>
                  <a:srgbClr val="0032A0"/>
                </a:solidFill>
              </a:rPr>
              <a:t>are </a:t>
            </a:r>
            <a:r>
              <a:rPr spc="-5">
                <a:solidFill>
                  <a:srgbClr val="0032A0"/>
                </a:solidFill>
              </a:rPr>
              <a:t>the </a:t>
            </a:r>
            <a:r>
              <a:rPr>
                <a:solidFill>
                  <a:srgbClr val="0032A0"/>
                </a:solidFill>
              </a:rPr>
              <a:t>hallmarks</a:t>
            </a:r>
            <a:r>
              <a:rPr spc="-90">
                <a:solidFill>
                  <a:srgbClr val="0032A0"/>
                </a:solidFill>
              </a:rPr>
              <a:t> </a:t>
            </a:r>
            <a:r>
              <a:rPr>
                <a:solidFill>
                  <a:srgbClr val="0032A0"/>
                </a:solidFill>
              </a:rPr>
              <a:t>of  effective</a:t>
            </a:r>
            <a:r>
              <a:rPr spc="-15">
                <a:solidFill>
                  <a:srgbClr val="0032A0"/>
                </a:solidFill>
              </a:rPr>
              <a:t> </a:t>
            </a:r>
            <a:r>
              <a:rPr spc="-5">
                <a:solidFill>
                  <a:srgbClr val="0032A0"/>
                </a:solidFill>
              </a:rPr>
              <a:t>questioning?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59710" y="2553716"/>
            <a:ext cx="6393689" cy="3092641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>
              <a:lnSpc>
                <a:spcPct val="89600"/>
              </a:lnSpc>
              <a:spcBef>
                <a:spcPts val="420"/>
              </a:spcBef>
              <a:tabLst>
                <a:tab pos="2192655" algn="l"/>
              </a:tabLst>
            </a:pPr>
            <a:r>
              <a:rPr lang="en-US" sz="2650" spc="-150" dirty="0">
                <a:solidFill>
                  <a:srgbClr val="FFFFFF"/>
                </a:solidFill>
                <a:latin typeface="Arial"/>
                <a:cs typeface="Arial"/>
              </a:rPr>
              <a:t>Respondent </a:t>
            </a:r>
            <a:r>
              <a:rPr lang="en-US" sz="2650" spc="-14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lang="en-US" sz="2650" spc="-180" dirty="0">
                <a:solidFill>
                  <a:srgbClr val="FFFFFF"/>
                </a:solidFill>
                <a:latin typeface="Arial"/>
                <a:cs typeface="Arial"/>
              </a:rPr>
              <a:t>accused </a:t>
            </a:r>
            <a:r>
              <a:rPr lang="en-US" sz="2650" spc="-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lang="en-US" sz="265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650" spc="-130" dirty="0">
                <a:solidFill>
                  <a:srgbClr val="FFFFFF"/>
                </a:solidFill>
                <a:latin typeface="Arial"/>
                <a:cs typeface="Arial"/>
              </a:rPr>
              <a:t>having  </a:t>
            </a:r>
            <a:r>
              <a:rPr lang="en-US" sz="2650" spc="-229" dirty="0">
                <a:solidFill>
                  <a:srgbClr val="FFFFFF"/>
                </a:solidFill>
                <a:latin typeface="Arial"/>
                <a:cs typeface="Arial"/>
              </a:rPr>
              <a:t>sex </a:t>
            </a:r>
            <a:r>
              <a:rPr lang="en-US" sz="2650" spc="10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lang="en-US" sz="2650" spc="-3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lang="en-US" sz="2650" spc="-90" dirty="0">
                <a:solidFill>
                  <a:srgbClr val="FFFFFF"/>
                </a:solidFill>
                <a:latin typeface="Arial"/>
                <a:cs typeface="Arial"/>
              </a:rPr>
              <a:t>complainant </a:t>
            </a:r>
            <a:r>
              <a:rPr lang="en-US" sz="2650" spc="-95" dirty="0">
                <a:solidFill>
                  <a:srgbClr val="FFFFFF"/>
                </a:solidFill>
                <a:latin typeface="Arial"/>
                <a:cs typeface="Arial"/>
              </a:rPr>
              <a:t>when  </a:t>
            </a:r>
            <a:r>
              <a:rPr lang="en-US" sz="2650" spc="-90" dirty="0">
                <a:solidFill>
                  <a:srgbClr val="FFFFFF"/>
                </a:solidFill>
                <a:latin typeface="Arial"/>
                <a:cs typeface="Arial"/>
              </a:rPr>
              <a:t>complainant </a:t>
            </a:r>
            <a:r>
              <a:rPr lang="en-US" sz="2650" spc="-180" dirty="0">
                <a:solidFill>
                  <a:srgbClr val="FFFFFF"/>
                </a:solidFill>
                <a:latin typeface="Arial"/>
                <a:cs typeface="Arial"/>
              </a:rPr>
              <a:t>was </a:t>
            </a:r>
            <a:r>
              <a:rPr lang="en-US" sz="2650" spc="-100" dirty="0">
                <a:solidFill>
                  <a:srgbClr val="FFFFFF"/>
                </a:solidFill>
                <a:latin typeface="Arial"/>
                <a:cs typeface="Arial"/>
              </a:rPr>
              <a:t>incapacitated  </a:t>
            </a:r>
            <a:r>
              <a:rPr lang="en-US" sz="2650" spc="-114" dirty="0">
                <a:solidFill>
                  <a:srgbClr val="FFFFFF"/>
                </a:solidFill>
                <a:latin typeface="Arial"/>
                <a:cs typeface="Arial"/>
              </a:rPr>
              <a:t>due</a:t>
            </a:r>
            <a:r>
              <a:rPr lang="en-US" sz="265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650" spc="3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lang="en-US" sz="265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650" spc="-95" dirty="0">
                <a:solidFill>
                  <a:srgbClr val="FFFFFF"/>
                </a:solidFill>
                <a:latin typeface="Arial"/>
                <a:cs typeface="Arial"/>
              </a:rPr>
              <a:t>alcohol.	</a:t>
            </a:r>
          </a:p>
          <a:p>
            <a:pPr marL="12700" marR="5080">
              <a:lnSpc>
                <a:spcPct val="89600"/>
              </a:lnSpc>
              <a:spcBef>
                <a:spcPts val="420"/>
              </a:spcBef>
              <a:tabLst>
                <a:tab pos="2192655" algn="l"/>
              </a:tabLst>
            </a:pPr>
            <a:endParaRPr lang="en-US" sz="2650" spc="-9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5080">
              <a:lnSpc>
                <a:spcPct val="89600"/>
              </a:lnSpc>
              <a:spcBef>
                <a:spcPts val="420"/>
              </a:spcBef>
              <a:tabLst>
                <a:tab pos="2192655" algn="l"/>
              </a:tabLst>
            </a:pPr>
            <a:r>
              <a:rPr lang="en-US" sz="2650" spc="-114" dirty="0">
                <a:solidFill>
                  <a:srgbClr val="FFFFFF"/>
                </a:solidFill>
                <a:latin typeface="Arial"/>
                <a:cs typeface="Arial"/>
              </a:rPr>
              <a:t>Advisor </a:t>
            </a:r>
            <a:r>
              <a:rPr lang="en-US" sz="2650" spc="-20" dirty="0">
                <a:solidFill>
                  <a:srgbClr val="FFFFFF"/>
                </a:solidFill>
                <a:latin typeface="Arial"/>
                <a:cs typeface="Arial"/>
              </a:rPr>
              <a:t>for  </a:t>
            </a:r>
            <a:r>
              <a:rPr lang="en-US" sz="2650" spc="-95" dirty="0">
                <a:solidFill>
                  <a:srgbClr val="FFFFFF"/>
                </a:solidFill>
                <a:latin typeface="Arial"/>
                <a:cs typeface="Arial"/>
              </a:rPr>
              <a:t>respondent </a:t>
            </a:r>
            <a:r>
              <a:rPr lang="en-US" sz="2650" spc="-235" dirty="0">
                <a:solidFill>
                  <a:srgbClr val="FFFFFF"/>
                </a:solidFill>
                <a:latin typeface="Arial"/>
                <a:cs typeface="Arial"/>
              </a:rPr>
              <a:t>asks </a:t>
            </a:r>
            <a:r>
              <a:rPr lang="en-US" sz="2650" spc="-110" dirty="0">
                <a:solidFill>
                  <a:srgbClr val="FFFFFF"/>
                </a:solidFill>
                <a:latin typeface="Arial"/>
                <a:cs typeface="Arial"/>
              </a:rPr>
              <a:t>questions </a:t>
            </a:r>
            <a:r>
              <a:rPr lang="en-US" sz="2650" spc="-5" dirty="0">
                <a:solidFill>
                  <a:srgbClr val="FFFFFF"/>
                </a:solidFill>
                <a:latin typeface="Arial"/>
                <a:cs typeface="Arial"/>
              </a:rPr>
              <a:t>that  </a:t>
            </a:r>
            <a:r>
              <a:rPr lang="en-US" sz="2650" spc="-165" dirty="0">
                <a:solidFill>
                  <a:srgbClr val="FFFFFF"/>
                </a:solidFill>
                <a:latin typeface="Arial"/>
                <a:cs typeface="Arial"/>
              </a:rPr>
              <a:t>may </a:t>
            </a:r>
            <a:r>
              <a:rPr lang="en-US" sz="2650" spc="-90" dirty="0">
                <a:solidFill>
                  <a:srgbClr val="FFFFFF"/>
                </a:solidFill>
                <a:latin typeface="Arial"/>
                <a:cs typeface="Arial"/>
              </a:rPr>
              <a:t>demonstrate </a:t>
            </a:r>
            <a:r>
              <a:rPr lang="en-US" sz="2650" spc="-95" dirty="0">
                <a:solidFill>
                  <a:srgbClr val="FFFFFF"/>
                </a:solidFill>
                <a:latin typeface="Arial"/>
                <a:cs typeface="Arial"/>
              </a:rPr>
              <a:t>complainant  </a:t>
            </a:r>
            <a:r>
              <a:rPr lang="en-US" sz="2650" spc="-180" dirty="0">
                <a:solidFill>
                  <a:srgbClr val="FFFFFF"/>
                </a:solidFill>
                <a:latin typeface="Arial"/>
                <a:cs typeface="Arial"/>
              </a:rPr>
              <a:t>was </a:t>
            </a:r>
            <a:r>
              <a:rPr lang="en-US" sz="2650" spc="-114" dirty="0">
                <a:solidFill>
                  <a:srgbClr val="FFFFFF"/>
                </a:solidFill>
                <a:latin typeface="Arial"/>
                <a:cs typeface="Arial"/>
              </a:rPr>
              <a:t>able </a:t>
            </a:r>
            <a:r>
              <a:rPr lang="en-US" sz="265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lang="en-US" sz="2650" spc="-45" dirty="0">
                <a:solidFill>
                  <a:srgbClr val="FFFFFF"/>
                </a:solidFill>
                <a:latin typeface="Arial"/>
                <a:cs typeface="Arial"/>
              </a:rPr>
              <a:t>function </a:t>
            </a:r>
            <a:r>
              <a:rPr lang="en-US" sz="2650" spc="-13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lang="en-US" sz="2650" spc="-30" dirty="0">
                <a:solidFill>
                  <a:srgbClr val="FFFFFF"/>
                </a:solidFill>
                <a:latin typeface="Arial"/>
                <a:cs typeface="Arial"/>
              </a:rPr>
              <a:t>fully  </a:t>
            </a:r>
            <a:r>
              <a:rPr lang="en-US" sz="2650" spc="-105" dirty="0">
                <a:solidFill>
                  <a:srgbClr val="FFFFFF"/>
                </a:solidFill>
                <a:latin typeface="Arial"/>
                <a:cs typeface="Arial"/>
              </a:rPr>
              <a:t>understand </a:t>
            </a:r>
            <a:r>
              <a:rPr lang="en-US" sz="2650" spc="-3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lang="en-US" sz="2650" spc="-75" dirty="0">
                <a:solidFill>
                  <a:srgbClr val="FFFFFF"/>
                </a:solidFill>
                <a:latin typeface="Arial"/>
                <a:cs typeface="Arial"/>
              </a:rPr>
              <a:t>nature </a:t>
            </a:r>
            <a:r>
              <a:rPr lang="en-US" sz="265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lang="en-US" sz="2650" spc="-170" dirty="0">
                <a:solidFill>
                  <a:srgbClr val="FFFFFF"/>
                </a:solidFill>
                <a:latin typeface="Arial"/>
                <a:cs typeface="Arial"/>
              </a:rPr>
              <a:t>sexual  </a:t>
            </a:r>
            <a:r>
              <a:rPr lang="en-US" sz="2650" spc="-75" dirty="0">
                <a:solidFill>
                  <a:srgbClr val="FFFFFF"/>
                </a:solidFill>
                <a:latin typeface="Arial"/>
                <a:cs typeface="Arial"/>
              </a:rPr>
              <a:t>activity.</a:t>
            </a:r>
            <a:endParaRPr lang="en-US" sz="26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26183" y="1502156"/>
            <a:ext cx="2286000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spc="5">
                <a:solidFill>
                  <a:srgbClr val="FFFFFF"/>
                </a:solidFill>
              </a:rPr>
              <a:t>Example</a:t>
            </a:r>
            <a:endParaRPr sz="395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59711" y="2593340"/>
            <a:ext cx="7413625" cy="260096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90525" marR="1006475" indent="-378460">
              <a:lnSpc>
                <a:spcPts val="3170"/>
              </a:lnSpc>
              <a:spcBef>
                <a:spcPts val="20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285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sz="2650" spc="-125">
                <a:solidFill>
                  <a:srgbClr val="FFFFFF"/>
                </a:solidFill>
                <a:latin typeface="Arial"/>
                <a:cs typeface="Arial"/>
              </a:rPr>
              <a:t>walked </a:t>
            </a:r>
            <a:r>
              <a:rPr sz="2650" spc="-90">
                <a:solidFill>
                  <a:srgbClr val="FFFFFF"/>
                </a:solidFill>
                <a:latin typeface="Arial"/>
                <a:cs typeface="Arial"/>
              </a:rPr>
              <a:t>up </a:t>
            </a:r>
            <a:r>
              <a:rPr sz="2650" spc="-3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650" spc="-120">
                <a:solidFill>
                  <a:srgbClr val="FFFFFF"/>
                </a:solidFill>
                <a:latin typeface="Arial"/>
                <a:cs typeface="Arial"/>
              </a:rPr>
              <a:t>stairs </a:t>
            </a:r>
            <a:r>
              <a:rPr sz="2650" spc="2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650" spc="-35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650" spc="-3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14">
                <a:solidFill>
                  <a:srgbClr val="FFFFFF"/>
                </a:solidFill>
                <a:latin typeface="Arial"/>
                <a:cs typeface="Arial"/>
              </a:rPr>
              <a:t>respondent’s  </a:t>
            </a:r>
            <a:r>
              <a:rPr sz="2650" spc="-60">
                <a:solidFill>
                  <a:srgbClr val="FFFFFF"/>
                </a:solidFill>
                <a:latin typeface="Arial"/>
                <a:cs typeface="Arial"/>
              </a:rPr>
              <a:t>apartment</a:t>
            </a:r>
            <a:r>
              <a:rPr sz="2650" spc="-1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25">
                <a:solidFill>
                  <a:srgbClr val="FFFFFF"/>
                </a:solidFill>
                <a:latin typeface="Arial"/>
                <a:cs typeface="Arial"/>
              </a:rPr>
              <a:t>unaided?</a:t>
            </a:r>
            <a:endParaRPr sz="2650">
              <a:latin typeface="Arial"/>
              <a:cs typeface="Arial"/>
            </a:endParaRPr>
          </a:p>
          <a:p>
            <a:pPr marL="390525" marR="5080" indent="-378460">
              <a:lnSpc>
                <a:spcPts val="3170"/>
              </a:lnSpc>
              <a:spcBef>
                <a:spcPts val="63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30">
                <a:solidFill>
                  <a:srgbClr val="FFFFFF"/>
                </a:solidFill>
                <a:latin typeface="Arial"/>
                <a:cs typeface="Arial"/>
              </a:rPr>
              <a:t>Before </a:t>
            </a:r>
            <a:r>
              <a:rPr sz="2650" spc="-3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650" spc="-229">
                <a:solidFill>
                  <a:srgbClr val="FFFFFF"/>
                </a:solidFill>
                <a:latin typeface="Arial"/>
                <a:cs typeface="Arial"/>
              </a:rPr>
              <a:t>sex </a:t>
            </a:r>
            <a:r>
              <a:rPr sz="2650" spc="-75">
                <a:solidFill>
                  <a:srgbClr val="FFFFFF"/>
                </a:solidFill>
                <a:latin typeface="Arial"/>
                <a:cs typeface="Arial"/>
              </a:rPr>
              <a:t>started, </a:t>
            </a:r>
            <a:r>
              <a:rPr sz="2650" spc="-114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sz="2650" spc="-100">
                <a:solidFill>
                  <a:srgbClr val="FFFFFF"/>
                </a:solidFill>
                <a:latin typeface="Arial"/>
                <a:cs typeface="Arial"/>
              </a:rPr>
              <a:t>stopped </a:t>
            </a:r>
            <a:r>
              <a:rPr sz="2650" spc="-4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650" spc="-3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90">
                <a:solidFill>
                  <a:srgbClr val="FFFFFF"/>
                </a:solidFill>
                <a:latin typeface="Arial"/>
                <a:cs typeface="Arial"/>
              </a:rPr>
              <a:t>respondent  </a:t>
            </a:r>
            <a:r>
              <a:rPr sz="2650" spc="3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650">
                <a:solidFill>
                  <a:srgbClr val="FFFFFF"/>
                </a:solidFill>
                <a:latin typeface="Arial"/>
                <a:cs typeface="Arial"/>
              </a:rPr>
              <a:t>tell </a:t>
            </a:r>
            <a:r>
              <a:rPr sz="2650" spc="-4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650" spc="-90">
                <a:solidFill>
                  <a:srgbClr val="FFFFFF"/>
                </a:solidFill>
                <a:latin typeface="Arial"/>
                <a:cs typeface="Arial"/>
              </a:rPr>
              <a:t>respondent </a:t>
            </a:r>
            <a:r>
              <a:rPr sz="2650" spc="3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650" spc="-5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85">
                <a:solidFill>
                  <a:srgbClr val="FFFFFF"/>
                </a:solidFill>
                <a:latin typeface="Arial"/>
                <a:cs typeface="Arial"/>
              </a:rPr>
              <a:t>use </a:t>
            </a:r>
            <a:r>
              <a:rPr sz="2650" spc="-21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650" spc="-135">
                <a:solidFill>
                  <a:srgbClr val="FFFFFF"/>
                </a:solidFill>
                <a:latin typeface="Arial"/>
                <a:cs typeface="Arial"/>
              </a:rPr>
              <a:t>condom?</a:t>
            </a:r>
            <a:endParaRPr sz="2650">
              <a:latin typeface="Arial"/>
              <a:cs typeface="Arial"/>
            </a:endParaRPr>
          </a:p>
          <a:p>
            <a:pPr marL="390525" marR="217170" indent="-378460">
              <a:lnSpc>
                <a:spcPts val="3170"/>
              </a:lnSpc>
              <a:spcBef>
                <a:spcPts val="63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285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sz="2650" spc="-105">
                <a:solidFill>
                  <a:srgbClr val="FFFFFF"/>
                </a:solidFill>
                <a:latin typeface="Arial"/>
                <a:cs typeface="Arial"/>
              </a:rPr>
              <a:t>sent </a:t>
            </a:r>
            <a:r>
              <a:rPr sz="2650" spc="-21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650" spc="-25">
                <a:solidFill>
                  <a:srgbClr val="FFFFFF"/>
                </a:solidFill>
                <a:latin typeface="Arial"/>
                <a:cs typeface="Arial"/>
              </a:rPr>
              <a:t>text </a:t>
            </a:r>
            <a:r>
              <a:rPr sz="2650" spc="-215">
                <a:solidFill>
                  <a:srgbClr val="FFFFFF"/>
                </a:solidFill>
                <a:latin typeface="Arial"/>
                <a:cs typeface="Arial"/>
              </a:rPr>
              <a:t>message </a:t>
            </a:r>
            <a:r>
              <a:rPr sz="2650" spc="-80">
                <a:solidFill>
                  <a:srgbClr val="FFFFFF"/>
                </a:solidFill>
                <a:latin typeface="Arial"/>
                <a:cs typeface="Arial"/>
              </a:rPr>
              <a:t>immediately </a:t>
            </a:r>
            <a:r>
              <a:rPr sz="2650" spc="-30">
                <a:solidFill>
                  <a:srgbClr val="FFFFFF"/>
                </a:solidFill>
                <a:latin typeface="Arial"/>
                <a:cs typeface="Arial"/>
              </a:rPr>
              <a:t>after </a:t>
            </a:r>
            <a:r>
              <a:rPr sz="2650" spc="-4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650" spc="-1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229">
                <a:solidFill>
                  <a:srgbClr val="FFFFFF"/>
                </a:solidFill>
                <a:latin typeface="Arial"/>
                <a:cs typeface="Arial"/>
              </a:rPr>
              <a:t>sex  </a:t>
            </a:r>
            <a:r>
              <a:rPr sz="2650" spc="-130">
                <a:solidFill>
                  <a:srgbClr val="FFFFFF"/>
                </a:solidFill>
                <a:latin typeface="Arial"/>
                <a:cs typeface="Arial"/>
              </a:rPr>
              <a:t>concluded?</a:t>
            </a:r>
            <a:endParaRPr sz="26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26183" y="1502156"/>
            <a:ext cx="492696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>
                <a:solidFill>
                  <a:srgbClr val="FFFFFF"/>
                </a:solidFill>
              </a:rPr>
              <a:t>Example</a:t>
            </a:r>
            <a:r>
              <a:rPr sz="3950" spc="-70">
                <a:solidFill>
                  <a:srgbClr val="FFFFFF"/>
                </a:solidFill>
              </a:rPr>
              <a:t> </a:t>
            </a:r>
            <a:r>
              <a:rPr sz="3950">
                <a:solidFill>
                  <a:srgbClr val="FFFFFF"/>
                </a:solidFill>
              </a:rPr>
              <a:t>questions</a:t>
            </a:r>
            <a:endParaRPr sz="395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59711" y="2593340"/>
            <a:ext cx="4763770" cy="324421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3170"/>
              </a:lnSpc>
              <a:spcBef>
                <a:spcPts val="200"/>
              </a:spcBef>
              <a:tabLst>
                <a:tab pos="2766695" algn="l"/>
              </a:tabLst>
            </a:pPr>
            <a:r>
              <a:rPr sz="2650" spc="-114">
                <a:solidFill>
                  <a:srgbClr val="FFFFFF"/>
                </a:solidFill>
                <a:latin typeface="Arial"/>
                <a:cs typeface="Arial"/>
              </a:rPr>
              <a:t>Complainant </a:t>
            </a:r>
            <a:r>
              <a:rPr sz="2650" spc="-200">
                <a:solidFill>
                  <a:srgbClr val="FFFFFF"/>
                </a:solidFill>
                <a:latin typeface="Arial"/>
                <a:cs typeface="Arial"/>
              </a:rPr>
              <a:t>has </a:t>
            </a:r>
            <a:r>
              <a:rPr sz="2650" spc="-180">
                <a:solidFill>
                  <a:srgbClr val="FFFFFF"/>
                </a:solidFill>
                <a:latin typeface="Arial"/>
                <a:cs typeface="Arial"/>
              </a:rPr>
              <a:t>accused  </a:t>
            </a:r>
            <a:r>
              <a:rPr sz="2650" spc="-95">
                <a:solidFill>
                  <a:srgbClr val="FFFFFF"/>
                </a:solidFill>
                <a:latin typeface="Arial"/>
                <a:cs typeface="Arial"/>
              </a:rPr>
              <a:t>respondent </a:t>
            </a:r>
            <a:r>
              <a:rPr sz="2650" spc="-1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650" spc="-70">
                <a:solidFill>
                  <a:srgbClr val="FFFFFF"/>
                </a:solidFill>
                <a:latin typeface="Arial"/>
                <a:cs typeface="Arial"/>
              </a:rPr>
              <a:t>hostile</a:t>
            </a:r>
            <a:r>
              <a:rPr sz="2650" spc="-3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80">
                <a:solidFill>
                  <a:srgbClr val="FFFFFF"/>
                </a:solidFill>
                <a:latin typeface="Arial"/>
                <a:cs typeface="Arial"/>
              </a:rPr>
              <a:t>environment  </a:t>
            </a:r>
            <a:r>
              <a:rPr sz="2650" spc="-165">
                <a:solidFill>
                  <a:srgbClr val="FFFFFF"/>
                </a:solidFill>
                <a:latin typeface="Arial"/>
                <a:cs typeface="Arial"/>
              </a:rPr>
              <a:t>sexual</a:t>
            </a:r>
            <a:r>
              <a:rPr sz="2650" spc="-1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25">
                <a:solidFill>
                  <a:srgbClr val="FFFFFF"/>
                </a:solidFill>
                <a:latin typeface="Arial"/>
                <a:cs typeface="Arial"/>
              </a:rPr>
              <a:t>harassment.	</a:t>
            </a:r>
            <a:r>
              <a:rPr sz="2650" spc="-114">
                <a:solidFill>
                  <a:srgbClr val="FFFFFF"/>
                </a:solidFill>
                <a:latin typeface="Arial"/>
                <a:cs typeface="Arial"/>
              </a:rPr>
              <a:t>Advisor </a:t>
            </a:r>
            <a:r>
              <a:rPr sz="2650" spc="-20">
                <a:solidFill>
                  <a:srgbClr val="FFFFFF"/>
                </a:solidFill>
                <a:latin typeface="Arial"/>
                <a:cs typeface="Arial"/>
              </a:rPr>
              <a:t>for  </a:t>
            </a:r>
            <a:r>
              <a:rPr sz="2650" spc="-90">
                <a:solidFill>
                  <a:srgbClr val="FFFFFF"/>
                </a:solidFill>
                <a:latin typeface="Arial"/>
                <a:cs typeface="Arial"/>
              </a:rPr>
              <a:t>complainant </a:t>
            </a:r>
            <a:r>
              <a:rPr sz="2650" spc="-235">
                <a:solidFill>
                  <a:srgbClr val="FFFFFF"/>
                </a:solidFill>
                <a:latin typeface="Arial"/>
                <a:cs typeface="Arial"/>
              </a:rPr>
              <a:t>asks </a:t>
            </a:r>
            <a:r>
              <a:rPr sz="2650" spc="-110">
                <a:solidFill>
                  <a:srgbClr val="FFFFFF"/>
                </a:solidFill>
                <a:latin typeface="Arial"/>
                <a:cs typeface="Arial"/>
              </a:rPr>
              <a:t>questions </a:t>
            </a:r>
            <a:r>
              <a:rPr sz="2650" spc="-1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650" spc="-21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sz="2650" spc="-80">
                <a:solidFill>
                  <a:srgbClr val="FFFFFF"/>
                </a:solidFill>
                <a:latin typeface="Arial"/>
                <a:cs typeface="Arial"/>
              </a:rPr>
              <a:t>roommate </a:t>
            </a:r>
            <a:r>
              <a:rPr sz="2650" spc="-1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650" spc="-165">
                <a:solidFill>
                  <a:srgbClr val="FFFFFF"/>
                </a:solidFill>
                <a:latin typeface="Arial"/>
                <a:cs typeface="Arial"/>
              </a:rPr>
              <a:t>may </a:t>
            </a:r>
            <a:r>
              <a:rPr sz="2650" spc="-130">
                <a:solidFill>
                  <a:srgbClr val="FFFFFF"/>
                </a:solidFill>
                <a:latin typeface="Arial"/>
                <a:cs typeface="Arial"/>
              </a:rPr>
              <a:t>show  </a:t>
            </a:r>
            <a:r>
              <a:rPr sz="2650" spc="-90">
                <a:solidFill>
                  <a:srgbClr val="FFFFFF"/>
                </a:solidFill>
                <a:latin typeface="Arial"/>
                <a:cs typeface="Arial"/>
              </a:rPr>
              <a:t>complainant </a:t>
            </a:r>
            <a:r>
              <a:rPr sz="2650" spc="-185">
                <a:solidFill>
                  <a:srgbClr val="FFFFFF"/>
                </a:solidFill>
                <a:latin typeface="Arial"/>
                <a:cs typeface="Arial"/>
              </a:rPr>
              <a:t>was </a:t>
            </a:r>
            <a:r>
              <a:rPr sz="2650" spc="-195">
                <a:solidFill>
                  <a:srgbClr val="FFFFFF"/>
                </a:solidFill>
                <a:latin typeface="Arial"/>
                <a:cs typeface="Arial"/>
              </a:rPr>
              <a:t>so </a:t>
            </a:r>
            <a:r>
              <a:rPr sz="2650" spc="-85">
                <a:solidFill>
                  <a:srgbClr val="FFFFFF"/>
                </a:solidFill>
                <a:latin typeface="Arial"/>
                <a:cs typeface="Arial"/>
              </a:rPr>
              <a:t>affected </a:t>
            </a:r>
            <a:r>
              <a:rPr sz="2650" spc="-120">
                <a:solidFill>
                  <a:srgbClr val="FFFFFF"/>
                </a:solidFill>
                <a:latin typeface="Arial"/>
                <a:cs typeface="Arial"/>
              </a:rPr>
              <a:t>by  </a:t>
            </a:r>
            <a:r>
              <a:rPr sz="2650" spc="-3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650" spc="-95">
                <a:solidFill>
                  <a:srgbClr val="FFFFFF"/>
                </a:solidFill>
                <a:latin typeface="Arial"/>
                <a:cs typeface="Arial"/>
              </a:rPr>
              <a:t>conduct </a:t>
            </a:r>
            <a:r>
              <a:rPr sz="2650" spc="-5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650" spc="-90">
                <a:solidFill>
                  <a:srgbClr val="FFFFFF"/>
                </a:solidFill>
                <a:latin typeface="Arial"/>
                <a:cs typeface="Arial"/>
              </a:rPr>
              <a:t>complainant  </a:t>
            </a:r>
            <a:r>
              <a:rPr sz="2650" spc="-100">
                <a:solidFill>
                  <a:srgbClr val="FFFFFF"/>
                </a:solidFill>
                <a:latin typeface="Arial"/>
                <a:cs typeface="Arial"/>
              </a:rPr>
              <a:t>stopped </a:t>
            </a:r>
            <a:r>
              <a:rPr sz="2650" spc="-130">
                <a:solidFill>
                  <a:srgbClr val="FFFFFF"/>
                </a:solidFill>
                <a:latin typeface="Arial"/>
                <a:cs typeface="Arial"/>
              </a:rPr>
              <a:t>going </a:t>
            </a:r>
            <a:r>
              <a:rPr sz="2650" spc="3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650" spc="-2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85">
                <a:solidFill>
                  <a:srgbClr val="FFFFFF"/>
                </a:solidFill>
                <a:latin typeface="Arial"/>
                <a:cs typeface="Arial"/>
              </a:rPr>
              <a:t>class.</a:t>
            </a:r>
            <a:endParaRPr sz="26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26183" y="1502156"/>
            <a:ext cx="447992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>
                <a:solidFill>
                  <a:srgbClr val="FFFFFF"/>
                </a:solidFill>
              </a:rPr>
              <a:t>Another</a:t>
            </a:r>
            <a:r>
              <a:rPr sz="3950" spc="-70">
                <a:solidFill>
                  <a:srgbClr val="FFFFFF"/>
                </a:solidFill>
              </a:rPr>
              <a:t> </a:t>
            </a:r>
            <a:r>
              <a:rPr sz="3950" spc="5">
                <a:solidFill>
                  <a:srgbClr val="FFFFFF"/>
                </a:solidFill>
              </a:rPr>
              <a:t>example</a:t>
            </a:r>
            <a:endParaRPr sz="395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59711" y="2512567"/>
            <a:ext cx="7653655" cy="316357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90525" indent="-378460">
              <a:lnSpc>
                <a:spcPct val="100000"/>
              </a:lnSpc>
              <a:spcBef>
                <a:spcPts val="72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285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sz="2650" spc="-95">
                <a:solidFill>
                  <a:srgbClr val="FFFFFF"/>
                </a:solidFill>
                <a:latin typeface="Arial"/>
                <a:cs typeface="Arial"/>
              </a:rPr>
              <a:t>were </a:t>
            </a:r>
            <a:r>
              <a:rPr sz="2650" spc="-3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650" spc="-95">
                <a:solidFill>
                  <a:srgbClr val="FFFFFF"/>
                </a:solidFill>
                <a:latin typeface="Arial"/>
                <a:cs typeface="Arial"/>
              </a:rPr>
              <a:t>complainant’s</a:t>
            </a:r>
            <a:r>
              <a:rPr sz="2650" spc="-1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05">
                <a:solidFill>
                  <a:srgbClr val="FFFFFF"/>
                </a:solidFill>
                <a:latin typeface="Arial"/>
                <a:cs typeface="Arial"/>
              </a:rPr>
              <a:t>roommate?</a:t>
            </a:r>
            <a:endParaRPr sz="2650">
              <a:latin typeface="Arial"/>
              <a:cs typeface="Arial"/>
            </a:endParaRPr>
          </a:p>
          <a:p>
            <a:pPr marL="390525" marR="5080" indent="-378460">
              <a:lnSpc>
                <a:spcPts val="3170"/>
              </a:lnSpc>
              <a:spcBef>
                <a:spcPts val="74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30">
                <a:solidFill>
                  <a:srgbClr val="FFFFFF"/>
                </a:solidFill>
                <a:latin typeface="Arial"/>
                <a:cs typeface="Arial"/>
              </a:rPr>
              <a:t>Before </a:t>
            </a:r>
            <a:r>
              <a:rPr sz="2650" spc="-3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650" spc="-105">
                <a:solidFill>
                  <a:srgbClr val="FFFFFF"/>
                </a:solidFill>
                <a:latin typeface="Arial"/>
                <a:cs typeface="Arial"/>
              </a:rPr>
              <a:t>respondent’s </a:t>
            </a:r>
            <a:r>
              <a:rPr sz="2650" spc="-90">
                <a:solidFill>
                  <a:srgbClr val="FFFFFF"/>
                </a:solidFill>
                <a:latin typeface="Arial"/>
                <a:cs typeface="Arial"/>
              </a:rPr>
              <a:t>conduct, </a:t>
            </a:r>
            <a:r>
              <a:rPr sz="2650" spc="-60">
                <a:solidFill>
                  <a:srgbClr val="FFFFFF"/>
                </a:solidFill>
                <a:latin typeface="Arial"/>
                <a:cs typeface="Arial"/>
              </a:rPr>
              <a:t>did </a:t>
            </a:r>
            <a:r>
              <a:rPr sz="2650" spc="-80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sz="2650" spc="-409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80">
                <a:solidFill>
                  <a:srgbClr val="FFFFFF"/>
                </a:solidFill>
                <a:latin typeface="Arial"/>
                <a:cs typeface="Arial"/>
              </a:rPr>
              <a:t>roommate  </a:t>
            </a:r>
            <a:r>
              <a:rPr sz="2650" spc="-160">
                <a:solidFill>
                  <a:srgbClr val="FFFFFF"/>
                </a:solidFill>
                <a:latin typeface="Arial"/>
                <a:cs typeface="Arial"/>
              </a:rPr>
              <a:t>go </a:t>
            </a:r>
            <a:r>
              <a:rPr sz="2650" spc="3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650" spc="-1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215">
                <a:solidFill>
                  <a:srgbClr val="FFFFFF"/>
                </a:solidFill>
                <a:latin typeface="Arial"/>
                <a:cs typeface="Arial"/>
              </a:rPr>
              <a:t>class?</a:t>
            </a:r>
            <a:endParaRPr sz="2650">
              <a:latin typeface="Arial"/>
              <a:cs typeface="Arial"/>
            </a:endParaRPr>
          </a:p>
          <a:p>
            <a:pPr marL="390525" marR="212090" indent="-378460">
              <a:lnSpc>
                <a:spcPts val="3170"/>
              </a:lnSpc>
              <a:spcBef>
                <a:spcPts val="63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35">
                <a:solidFill>
                  <a:srgbClr val="FFFFFF"/>
                </a:solidFill>
                <a:latin typeface="Arial"/>
                <a:cs typeface="Arial"/>
              </a:rPr>
              <a:t>After </a:t>
            </a:r>
            <a:r>
              <a:rPr sz="2650" spc="-4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650" spc="-105">
                <a:solidFill>
                  <a:srgbClr val="FFFFFF"/>
                </a:solidFill>
                <a:latin typeface="Arial"/>
                <a:cs typeface="Arial"/>
              </a:rPr>
              <a:t>respondent’s </a:t>
            </a:r>
            <a:r>
              <a:rPr sz="2650" spc="-90">
                <a:solidFill>
                  <a:srgbClr val="FFFFFF"/>
                </a:solidFill>
                <a:latin typeface="Arial"/>
                <a:cs typeface="Arial"/>
              </a:rPr>
              <a:t>conduct, </a:t>
            </a:r>
            <a:r>
              <a:rPr sz="2650" spc="-60">
                <a:solidFill>
                  <a:srgbClr val="FFFFFF"/>
                </a:solidFill>
                <a:latin typeface="Arial"/>
                <a:cs typeface="Arial"/>
              </a:rPr>
              <a:t>did </a:t>
            </a:r>
            <a:r>
              <a:rPr sz="2650" spc="-75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sz="2650" spc="-5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80">
                <a:solidFill>
                  <a:srgbClr val="FFFFFF"/>
                </a:solidFill>
                <a:latin typeface="Arial"/>
                <a:cs typeface="Arial"/>
              </a:rPr>
              <a:t>roommate  </a:t>
            </a:r>
            <a:r>
              <a:rPr sz="2650" spc="-30">
                <a:solidFill>
                  <a:srgbClr val="FFFFFF"/>
                </a:solidFill>
                <a:latin typeface="Arial"/>
                <a:cs typeface="Arial"/>
              </a:rPr>
              <a:t>still </a:t>
            </a:r>
            <a:r>
              <a:rPr sz="2650" spc="-160">
                <a:solidFill>
                  <a:srgbClr val="FFFFFF"/>
                </a:solidFill>
                <a:latin typeface="Arial"/>
                <a:cs typeface="Arial"/>
              </a:rPr>
              <a:t>go </a:t>
            </a:r>
            <a:r>
              <a:rPr sz="2650" spc="3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650" spc="-2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215">
                <a:solidFill>
                  <a:srgbClr val="FFFFFF"/>
                </a:solidFill>
                <a:latin typeface="Arial"/>
                <a:cs typeface="Arial"/>
              </a:rPr>
              <a:t>class?</a:t>
            </a:r>
            <a:endParaRPr sz="2650">
              <a:latin typeface="Arial"/>
              <a:cs typeface="Arial"/>
            </a:endParaRPr>
          </a:p>
          <a:p>
            <a:pPr marL="390525" marR="814069" indent="-378460">
              <a:lnSpc>
                <a:spcPts val="3170"/>
              </a:lnSpc>
              <a:spcBef>
                <a:spcPts val="62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20">
                <a:solidFill>
                  <a:srgbClr val="FFFFFF"/>
                </a:solidFill>
                <a:latin typeface="Arial"/>
                <a:cs typeface="Arial"/>
              </a:rPr>
              <a:t>Did </a:t>
            </a:r>
            <a:r>
              <a:rPr sz="2650" spc="-114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sz="2650" spc="-70">
                <a:solidFill>
                  <a:srgbClr val="FFFFFF"/>
                </a:solidFill>
                <a:latin typeface="Arial"/>
                <a:cs typeface="Arial"/>
              </a:rPr>
              <a:t>notice </a:t>
            </a:r>
            <a:r>
              <a:rPr sz="2650" spc="-155">
                <a:solidFill>
                  <a:srgbClr val="FFFFFF"/>
                </a:solidFill>
                <a:latin typeface="Arial"/>
                <a:cs typeface="Arial"/>
              </a:rPr>
              <a:t>any </a:t>
            </a:r>
            <a:r>
              <a:rPr sz="2650" spc="-185">
                <a:solidFill>
                  <a:srgbClr val="FFFFFF"/>
                </a:solidFill>
                <a:latin typeface="Arial"/>
                <a:cs typeface="Arial"/>
              </a:rPr>
              <a:t>changes </a:t>
            </a:r>
            <a:r>
              <a:rPr sz="2650" spc="-4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650" spc="-75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sz="2650" spc="-2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05">
                <a:solidFill>
                  <a:srgbClr val="FFFFFF"/>
                </a:solidFill>
                <a:latin typeface="Arial"/>
                <a:cs typeface="Arial"/>
              </a:rPr>
              <a:t>roommate’s  </a:t>
            </a:r>
            <a:r>
              <a:rPr sz="2650" spc="-95">
                <a:solidFill>
                  <a:srgbClr val="FFFFFF"/>
                </a:solidFill>
                <a:latin typeface="Arial"/>
                <a:cs typeface="Arial"/>
              </a:rPr>
              <a:t>behavior </a:t>
            </a:r>
            <a:r>
              <a:rPr sz="2650" spc="-30">
                <a:solidFill>
                  <a:srgbClr val="FFFFFF"/>
                </a:solidFill>
                <a:latin typeface="Arial"/>
                <a:cs typeface="Arial"/>
              </a:rPr>
              <a:t>after </a:t>
            </a:r>
            <a:r>
              <a:rPr sz="2650" spc="-4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650" spc="-105">
                <a:solidFill>
                  <a:srgbClr val="FFFFFF"/>
                </a:solidFill>
                <a:latin typeface="Arial"/>
                <a:cs typeface="Arial"/>
              </a:rPr>
              <a:t>respondent’s</a:t>
            </a:r>
            <a:r>
              <a:rPr sz="2650" spc="-4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14">
                <a:solidFill>
                  <a:srgbClr val="FFFFFF"/>
                </a:solidFill>
                <a:latin typeface="Arial"/>
                <a:cs typeface="Arial"/>
              </a:rPr>
              <a:t>conduct?</a:t>
            </a:r>
            <a:endParaRPr sz="26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26183" y="1502156"/>
            <a:ext cx="636714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>
                <a:solidFill>
                  <a:srgbClr val="FFFFFF"/>
                </a:solidFill>
              </a:rPr>
              <a:t>More </a:t>
            </a:r>
            <a:r>
              <a:rPr sz="3950" spc="5">
                <a:solidFill>
                  <a:srgbClr val="FFFFFF"/>
                </a:solidFill>
              </a:rPr>
              <a:t>example</a:t>
            </a:r>
            <a:r>
              <a:rPr sz="3950" spc="-65">
                <a:solidFill>
                  <a:srgbClr val="FFFFFF"/>
                </a:solidFill>
              </a:rPr>
              <a:t> </a:t>
            </a:r>
            <a:r>
              <a:rPr sz="3950" spc="5">
                <a:solidFill>
                  <a:srgbClr val="FFFFFF"/>
                </a:solidFill>
              </a:rPr>
              <a:t>questions</a:t>
            </a:r>
            <a:endParaRPr sz="395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523" y="3233419"/>
            <a:ext cx="4170045" cy="817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200" spc="-5" dirty="0">
                <a:solidFill>
                  <a:srgbClr val="0032A0"/>
                </a:solidFill>
              </a:rPr>
              <a:t>Questioning</a:t>
            </a:r>
            <a:endParaRPr sz="5200"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99335" y="2608579"/>
            <a:ext cx="4886325" cy="2632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0525" marR="5080" indent="-378460">
              <a:lnSpc>
                <a:spcPct val="100400"/>
              </a:lnSpc>
              <a:spcBef>
                <a:spcPts val="105"/>
              </a:spcBef>
              <a:buChar char="•"/>
              <a:tabLst>
                <a:tab pos="390525" algn="l"/>
                <a:tab pos="391160" algn="l"/>
              </a:tabLst>
            </a:pPr>
            <a:r>
              <a:rPr sz="2300" spc="-55">
                <a:latin typeface="Arial"/>
                <a:cs typeface="Arial"/>
              </a:rPr>
              <a:t>Often</a:t>
            </a:r>
            <a:r>
              <a:rPr sz="2300" spc="-130">
                <a:latin typeface="Arial"/>
                <a:cs typeface="Arial"/>
              </a:rPr>
              <a:t> </a:t>
            </a:r>
            <a:r>
              <a:rPr sz="2300" spc="-90">
                <a:latin typeface="Arial"/>
                <a:cs typeface="Arial"/>
              </a:rPr>
              <a:t>one</a:t>
            </a:r>
            <a:r>
              <a:rPr sz="2300" spc="-130">
                <a:latin typeface="Arial"/>
                <a:cs typeface="Arial"/>
              </a:rPr>
              <a:t> </a:t>
            </a:r>
            <a:r>
              <a:rPr sz="2300">
                <a:latin typeface="Arial"/>
                <a:cs typeface="Arial"/>
              </a:rPr>
              <a:t>of</a:t>
            </a:r>
            <a:r>
              <a:rPr sz="2300" spc="-130">
                <a:latin typeface="Arial"/>
                <a:cs typeface="Arial"/>
              </a:rPr>
              <a:t> </a:t>
            </a:r>
            <a:r>
              <a:rPr sz="2300" spc="-25">
                <a:latin typeface="Arial"/>
                <a:cs typeface="Arial"/>
              </a:rPr>
              <a:t>the</a:t>
            </a:r>
            <a:r>
              <a:rPr sz="2300" spc="-130">
                <a:latin typeface="Arial"/>
                <a:cs typeface="Arial"/>
              </a:rPr>
              <a:t> </a:t>
            </a:r>
            <a:r>
              <a:rPr sz="2300" spc="-70">
                <a:latin typeface="Arial"/>
                <a:cs typeface="Arial"/>
              </a:rPr>
              <a:t>most</a:t>
            </a:r>
            <a:r>
              <a:rPr sz="2300" spc="-130">
                <a:latin typeface="Arial"/>
                <a:cs typeface="Arial"/>
              </a:rPr>
              <a:t> </a:t>
            </a:r>
            <a:r>
              <a:rPr sz="2300" spc="-40">
                <a:latin typeface="Arial"/>
                <a:cs typeface="Arial"/>
              </a:rPr>
              <a:t>critical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65">
                <a:latin typeface="Arial"/>
                <a:cs typeface="Arial"/>
              </a:rPr>
              <a:t>parts</a:t>
            </a:r>
            <a:r>
              <a:rPr sz="2300" spc="-130">
                <a:latin typeface="Arial"/>
                <a:cs typeface="Arial"/>
              </a:rPr>
              <a:t> </a:t>
            </a:r>
            <a:r>
              <a:rPr sz="2300">
                <a:latin typeface="Arial"/>
                <a:cs typeface="Arial"/>
              </a:rPr>
              <a:t>of  </a:t>
            </a:r>
            <a:r>
              <a:rPr sz="2300" spc="-135">
                <a:latin typeface="Arial"/>
                <a:cs typeface="Arial"/>
              </a:rPr>
              <a:t>any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85">
                <a:latin typeface="Arial"/>
                <a:cs typeface="Arial"/>
              </a:rPr>
              <a:t>hearing</a:t>
            </a:r>
            <a:endParaRPr sz="2300">
              <a:latin typeface="Arial"/>
              <a:cs typeface="Arial"/>
            </a:endParaRPr>
          </a:p>
          <a:p>
            <a:pPr marL="390525" marR="222250" indent="-378460">
              <a:lnSpc>
                <a:spcPct val="100400"/>
              </a:lnSpc>
              <a:spcBef>
                <a:spcPts val="550"/>
              </a:spcBef>
              <a:buChar char="•"/>
              <a:tabLst>
                <a:tab pos="390525" algn="l"/>
                <a:tab pos="391160" algn="l"/>
              </a:tabLst>
            </a:pPr>
            <a:r>
              <a:rPr sz="2300" spc="-120">
                <a:latin typeface="Arial"/>
                <a:cs typeface="Arial"/>
              </a:rPr>
              <a:t>Provides an </a:t>
            </a:r>
            <a:r>
              <a:rPr sz="2300" spc="-20">
                <a:latin typeface="Arial"/>
                <a:cs typeface="Arial"/>
              </a:rPr>
              <a:t>opportunity </a:t>
            </a:r>
            <a:r>
              <a:rPr sz="2300" spc="35">
                <a:latin typeface="Arial"/>
                <a:cs typeface="Arial"/>
              </a:rPr>
              <a:t>to </a:t>
            </a:r>
            <a:r>
              <a:rPr sz="2300">
                <a:latin typeface="Arial"/>
                <a:cs typeface="Arial"/>
              </a:rPr>
              <a:t>further  </a:t>
            </a:r>
            <a:r>
              <a:rPr sz="2300" spc="-50">
                <a:latin typeface="Arial"/>
                <a:cs typeface="Arial"/>
              </a:rPr>
              <a:t>clarify </a:t>
            </a:r>
            <a:r>
              <a:rPr sz="2300" spc="-90">
                <a:latin typeface="Arial"/>
                <a:cs typeface="Arial"/>
              </a:rPr>
              <a:t>facts </a:t>
            </a:r>
            <a:r>
              <a:rPr sz="2300" spc="-105">
                <a:latin typeface="Arial"/>
                <a:cs typeface="Arial"/>
              </a:rPr>
              <a:t>and </a:t>
            </a:r>
            <a:r>
              <a:rPr sz="2300" spc="-100">
                <a:latin typeface="Arial"/>
                <a:cs typeface="Arial"/>
              </a:rPr>
              <a:t>evidence, </a:t>
            </a:r>
            <a:r>
              <a:rPr sz="2300" spc="40">
                <a:latin typeface="Arial"/>
                <a:cs typeface="Arial"/>
              </a:rPr>
              <a:t>if</a:t>
            </a:r>
            <a:r>
              <a:rPr sz="2300" spc="-295">
                <a:latin typeface="Arial"/>
                <a:cs typeface="Arial"/>
              </a:rPr>
              <a:t> </a:t>
            </a:r>
            <a:r>
              <a:rPr sz="2300" spc="-100">
                <a:latin typeface="Arial"/>
                <a:cs typeface="Arial"/>
              </a:rPr>
              <a:t>needed</a:t>
            </a:r>
            <a:endParaRPr sz="2300">
              <a:latin typeface="Arial"/>
              <a:cs typeface="Arial"/>
            </a:endParaRPr>
          </a:p>
          <a:p>
            <a:pPr marL="390525" marR="191135" indent="-378460">
              <a:lnSpc>
                <a:spcPct val="100400"/>
              </a:lnSpc>
              <a:spcBef>
                <a:spcPts val="565"/>
              </a:spcBef>
              <a:buChar char="•"/>
              <a:tabLst>
                <a:tab pos="390525" algn="l"/>
                <a:tab pos="391160" algn="l"/>
              </a:tabLst>
            </a:pPr>
            <a:r>
              <a:rPr sz="2300" spc="-160">
                <a:latin typeface="Arial"/>
                <a:cs typeface="Arial"/>
              </a:rPr>
              <a:t>The </a:t>
            </a:r>
            <a:r>
              <a:rPr sz="2300" spc="-70">
                <a:latin typeface="Arial"/>
                <a:cs typeface="Arial"/>
              </a:rPr>
              <a:t>wrong question—or </a:t>
            </a:r>
            <a:r>
              <a:rPr sz="2300" spc="-25">
                <a:latin typeface="Arial"/>
                <a:cs typeface="Arial"/>
              </a:rPr>
              <a:t>the </a:t>
            </a:r>
            <a:r>
              <a:rPr sz="2300" spc="-20">
                <a:latin typeface="Arial"/>
                <a:cs typeface="Arial"/>
              </a:rPr>
              <a:t>right  </a:t>
            </a:r>
            <a:r>
              <a:rPr sz="2300" spc="-65">
                <a:latin typeface="Arial"/>
                <a:cs typeface="Arial"/>
              </a:rPr>
              <a:t>question </a:t>
            </a:r>
            <a:r>
              <a:rPr sz="2300" spc="-160">
                <a:latin typeface="Arial"/>
                <a:cs typeface="Arial"/>
              </a:rPr>
              <a:t>asked </a:t>
            </a:r>
            <a:r>
              <a:rPr sz="2300" spc="-25">
                <a:latin typeface="Arial"/>
                <a:cs typeface="Arial"/>
              </a:rPr>
              <a:t>the </a:t>
            </a:r>
            <a:r>
              <a:rPr sz="2300" spc="-70">
                <a:latin typeface="Arial"/>
                <a:cs typeface="Arial"/>
              </a:rPr>
              <a:t>wrong</a:t>
            </a:r>
            <a:r>
              <a:rPr sz="2300" spc="-310">
                <a:latin typeface="Arial"/>
                <a:cs typeface="Arial"/>
              </a:rPr>
              <a:t> </a:t>
            </a:r>
            <a:r>
              <a:rPr sz="2300" spc="-140">
                <a:latin typeface="Arial"/>
                <a:cs typeface="Arial"/>
              </a:rPr>
              <a:t>way—can  </a:t>
            </a:r>
            <a:r>
              <a:rPr sz="2300" spc="-85">
                <a:latin typeface="Arial"/>
                <a:cs typeface="Arial"/>
              </a:rPr>
              <a:t>open </a:t>
            </a:r>
            <a:r>
              <a:rPr sz="2300" spc="-25">
                <a:latin typeface="Arial"/>
                <a:cs typeface="Arial"/>
              </a:rPr>
              <a:t>the </a:t>
            </a:r>
            <a:r>
              <a:rPr sz="2300" spc="-40">
                <a:latin typeface="Arial"/>
                <a:cs typeface="Arial"/>
              </a:rPr>
              <a:t>door </a:t>
            </a:r>
            <a:r>
              <a:rPr sz="2300">
                <a:latin typeface="Arial"/>
                <a:cs typeface="Arial"/>
              </a:rPr>
              <a:t>for</a:t>
            </a:r>
            <a:r>
              <a:rPr sz="2300" spc="-355">
                <a:latin typeface="Arial"/>
                <a:cs typeface="Arial"/>
              </a:rPr>
              <a:t> </a:t>
            </a:r>
            <a:r>
              <a:rPr sz="2300" spc="-120">
                <a:latin typeface="Arial"/>
                <a:cs typeface="Arial"/>
              </a:rPr>
              <a:t>challenges</a:t>
            </a:r>
            <a:endParaRPr sz="23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5055" y="1604264"/>
            <a:ext cx="305181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Questioning…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83511" y="2602483"/>
            <a:ext cx="5828665" cy="35731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35560" indent="-283845">
              <a:lnSpc>
                <a:spcPct val="100400"/>
              </a:lnSpc>
              <a:spcBef>
                <a:spcPts val="105"/>
              </a:spcBef>
              <a:buChar char="•"/>
              <a:tabLst>
                <a:tab pos="295910" algn="l"/>
                <a:tab pos="296545" algn="l"/>
              </a:tabLst>
            </a:pPr>
            <a:r>
              <a:rPr sz="2300" spc="-105">
                <a:latin typeface="Arial"/>
                <a:cs typeface="Arial"/>
              </a:rPr>
              <a:t>Open-ended </a:t>
            </a:r>
            <a:r>
              <a:rPr sz="2300" spc="-90">
                <a:latin typeface="Arial"/>
                <a:cs typeface="Arial"/>
              </a:rPr>
              <a:t>questions </a:t>
            </a:r>
            <a:r>
              <a:rPr sz="2300" spc="-95">
                <a:latin typeface="Arial"/>
                <a:cs typeface="Arial"/>
              </a:rPr>
              <a:t>generate </a:t>
            </a:r>
            <a:r>
              <a:rPr sz="2300" spc="-65">
                <a:latin typeface="Arial"/>
                <a:cs typeface="Arial"/>
              </a:rPr>
              <a:t>more  </a:t>
            </a:r>
            <a:r>
              <a:rPr sz="2300" spc="-30">
                <a:latin typeface="Arial"/>
                <a:cs typeface="Arial"/>
              </a:rPr>
              <a:t>information </a:t>
            </a:r>
            <a:r>
              <a:rPr sz="2300" spc="-35">
                <a:latin typeface="Arial"/>
                <a:cs typeface="Arial"/>
              </a:rPr>
              <a:t>while </a:t>
            </a:r>
            <a:r>
              <a:rPr sz="2300" spc="-105">
                <a:latin typeface="Arial"/>
                <a:cs typeface="Arial"/>
              </a:rPr>
              <a:t>closed-ended </a:t>
            </a:r>
            <a:r>
              <a:rPr sz="2300" spc="-90">
                <a:latin typeface="Arial"/>
                <a:cs typeface="Arial"/>
              </a:rPr>
              <a:t>questions</a:t>
            </a:r>
            <a:r>
              <a:rPr sz="2300" spc="-315">
                <a:latin typeface="Arial"/>
                <a:cs typeface="Arial"/>
              </a:rPr>
              <a:t> </a:t>
            </a:r>
            <a:r>
              <a:rPr sz="2300" spc="5">
                <a:latin typeface="Arial"/>
                <a:cs typeface="Arial"/>
              </a:rPr>
              <a:t>will  </a:t>
            </a:r>
            <a:r>
              <a:rPr sz="2300" spc="-50">
                <a:latin typeface="Arial"/>
                <a:cs typeface="Arial"/>
              </a:rPr>
              <a:t>clarify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105">
                <a:latin typeface="Arial"/>
                <a:cs typeface="Arial"/>
              </a:rPr>
              <a:t>specifics.</a:t>
            </a:r>
            <a:endParaRPr sz="2300">
              <a:latin typeface="Arial"/>
              <a:cs typeface="Arial"/>
            </a:endParaRPr>
          </a:p>
          <a:p>
            <a:pPr marL="295910" marR="743585" indent="-283845">
              <a:lnSpc>
                <a:spcPct val="100400"/>
              </a:lnSpc>
              <a:spcBef>
                <a:spcPts val="1485"/>
              </a:spcBef>
              <a:buChar char="•"/>
              <a:tabLst>
                <a:tab pos="295910" algn="l"/>
                <a:tab pos="296545" algn="l"/>
              </a:tabLst>
            </a:pPr>
            <a:r>
              <a:rPr sz="2300" spc="-130">
                <a:latin typeface="Arial"/>
                <a:cs typeface="Arial"/>
              </a:rPr>
              <a:t>Close-ended </a:t>
            </a:r>
            <a:r>
              <a:rPr sz="2300" spc="-90">
                <a:latin typeface="Arial"/>
                <a:cs typeface="Arial"/>
              </a:rPr>
              <a:t>questions </a:t>
            </a:r>
            <a:r>
              <a:rPr sz="2300" spc="-50">
                <a:latin typeface="Arial"/>
                <a:cs typeface="Arial"/>
              </a:rPr>
              <a:t>result </a:t>
            </a:r>
            <a:r>
              <a:rPr sz="2300" spc="-25">
                <a:latin typeface="Arial"/>
                <a:cs typeface="Arial"/>
              </a:rPr>
              <a:t>in </a:t>
            </a:r>
            <a:r>
              <a:rPr sz="2300" spc="-65">
                <a:latin typeface="Arial"/>
                <a:cs typeface="Arial"/>
              </a:rPr>
              <a:t>yes/no  </a:t>
            </a:r>
            <a:r>
              <a:rPr sz="2300" spc="-135">
                <a:latin typeface="Arial"/>
                <a:cs typeface="Arial"/>
              </a:rPr>
              <a:t>responses </a:t>
            </a:r>
            <a:r>
              <a:rPr sz="2300">
                <a:latin typeface="Arial"/>
                <a:cs typeface="Arial"/>
              </a:rPr>
              <a:t>that </a:t>
            </a:r>
            <a:r>
              <a:rPr sz="2300" spc="-20">
                <a:latin typeface="Arial"/>
                <a:cs typeface="Arial"/>
              </a:rPr>
              <a:t>often </a:t>
            </a:r>
            <a:r>
              <a:rPr sz="2300" spc="-5">
                <a:latin typeface="Arial"/>
                <a:cs typeface="Arial"/>
              </a:rPr>
              <a:t>don’t </a:t>
            </a:r>
            <a:r>
              <a:rPr sz="2300" spc="-15">
                <a:latin typeface="Arial"/>
                <a:cs typeface="Arial"/>
              </a:rPr>
              <a:t>offer </a:t>
            </a:r>
            <a:r>
              <a:rPr sz="2300" spc="-100">
                <a:latin typeface="Arial"/>
                <a:cs typeface="Arial"/>
              </a:rPr>
              <a:t>much  </a:t>
            </a:r>
            <a:r>
              <a:rPr sz="2300" spc="-45">
                <a:latin typeface="Arial"/>
                <a:cs typeface="Arial"/>
              </a:rPr>
              <a:t>additional </a:t>
            </a:r>
            <a:r>
              <a:rPr sz="2300" spc="-35">
                <a:latin typeface="Arial"/>
                <a:cs typeface="Arial"/>
              </a:rPr>
              <a:t>information. </a:t>
            </a:r>
            <a:r>
              <a:rPr sz="2300" spc="-185">
                <a:latin typeface="Arial"/>
                <a:cs typeface="Arial"/>
              </a:rPr>
              <a:t>Use</a:t>
            </a:r>
            <a:r>
              <a:rPr sz="2300" spc="-295">
                <a:latin typeface="Arial"/>
                <a:cs typeface="Arial"/>
              </a:rPr>
              <a:t> </a:t>
            </a:r>
            <a:r>
              <a:rPr sz="2300" spc="-105">
                <a:latin typeface="Arial"/>
                <a:cs typeface="Arial"/>
              </a:rPr>
              <a:t>close-ended  </a:t>
            </a:r>
            <a:r>
              <a:rPr sz="2300" spc="-90">
                <a:latin typeface="Arial"/>
                <a:cs typeface="Arial"/>
              </a:rPr>
              <a:t>questions </a:t>
            </a:r>
            <a:r>
              <a:rPr sz="2300" spc="35">
                <a:latin typeface="Arial"/>
                <a:cs typeface="Arial"/>
              </a:rPr>
              <a:t>to </a:t>
            </a:r>
            <a:r>
              <a:rPr sz="2300" spc="-40">
                <a:latin typeface="Arial"/>
                <a:cs typeface="Arial"/>
              </a:rPr>
              <a:t>obtain </a:t>
            </a:r>
            <a:r>
              <a:rPr sz="2300" spc="-110">
                <a:latin typeface="Arial"/>
                <a:cs typeface="Arial"/>
              </a:rPr>
              <a:t>specifics </a:t>
            </a:r>
            <a:r>
              <a:rPr sz="2300" spc="-105">
                <a:latin typeface="Arial"/>
                <a:cs typeface="Arial"/>
              </a:rPr>
              <a:t>and </a:t>
            </a:r>
            <a:r>
              <a:rPr sz="2300" spc="-50">
                <a:latin typeface="Arial"/>
                <a:cs typeface="Arial"/>
              </a:rPr>
              <a:t>clarify  </a:t>
            </a:r>
            <a:r>
              <a:rPr sz="2300" spc="-30">
                <a:latin typeface="Arial"/>
                <a:cs typeface="Arial"/>
              </a:rPr>
              <a:t>information </a:t>
            </a:r>
            <a:r>
              <a:rPr sz="2300" spc="-90">
                <a:latin typeface="Arial"/>
                <a:cs typeface="Arial"/>
              </a:rPr>
              <a:t>you </a:t>
            </a:r>
            <a:r>
              <a:rPr sz="2300" spc="-135">
                <a:latin typeface="Arial"/>
                <a:cs typeface="Arial"/>
              </a:rPr>
              <a:t>have </a:t>
            </a:r>
            <a:r>
              <a:rPr sz="2300" spc="-90">
                <a:latin typeface="Arial"/>
                <a:cs typeface="Arial"/>
              </a:rPr>
              <a:t>already</a:t>
            </a:r>
            <a:r>
              <a:rPr sz="2300" spc="-295">
                <a:latin typeface="Arial"/>
                <a:cs typeface="Arial"/>
              </a:rPr>
              <a:t> </a:t>
            </a:r>
            <a:r>
              <a:rPr sz="2300" spc="-90">
                <a:latin typeface="Arial"/>
                <a:cs typeface="Arial"/>
              </a:rPr>
              <a:t>received.</a:t>
            </a:r>
            <a:endParaRPr sz="23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1500"/>
              </a:spcBef>
              <a:buChar char="•"/>
              <a:tabLst>
                <a:tab pos="295910" algn="l"/>
                <a:tab pos="296545" algn="l"/>
                <a:tab pos="1948180" algn="l"/>
              </a:tabLst>
            </a:pPr>
            <a:r>
              <a:rPr sz="2300" spc="-140">
                <a:latin typeface="Arial"/>
                <a:cs typeface="Arial"/>
              </a:rPr>
              <a:t>Silence</a:t>
            </a:r>
            <a:r>
              <a:rPr sz="2300" spc="-110">
                <a:latin typeface="Arial"/>
                <a:cs typeface="Arial"/>
              </a:rPr>
              <a:t> </a:t>
            </a:r>
            <a:r>
              <a:rPr sz="2300" spc="-114">
                <a:latin typeface="Arial"/>
                <a:cs typeface="Arial"/>
              </a:rPr>
              <a:t>is</a:t>
            </a:r>
            <a:r>
              <a:rPr sz="2300" spc="-105">
                <a:latin typeface="Arial"/>
                <a:cs typeface="Arial"/>
              </a:rPr>
              <a:t> </a:t>
            </a:r>
            <a:r>
              <a:rPr sz="2300" spc="-65">
                <a:latin typeface="Arial"/>
                <a:cs typeface="Arial"/>
              </a:rPr>
              <a:t>ok:	</a:t>
            </a:r>
            <a:r>
              <a:rPr sz="2300" spc="-140">
                <a:latin typeface="Arial"/>
                <a:cs typeface="Arial"/>
              </a:rPr>
              <a:t>Give </a:t>
            </a:r>
            <a:r>
              <a:rPr sz="2300" spc="-25">
                <a:latin typeface="Arial"/>
                <a:cs typeface="Arial"/>
              </a:rPr>
              <a:t>the </a:t>
            </a:r>
            <a:r>
              <a:rPr sz="2300" spc="-80">
                <a:latin typeface="Arial"/>
                <a:cs typeface="Arial"/>
              </a:rPr>
              <a:t>witness </a:t>
            </a:r>
            <a:r>
              <a:rPr sz="2300" spc="-20">
                <a:latin typeface="Arial"/>
                <a:cs typeface="Arial"/>
              </a:rPr>
              <a:t>time </a:t>
            </a:r>
            <a:r>
              <a:rPr sz="2300" spc="30">
                <a:latin typeface="Arial"/>
                <a:cs typeface="Arial"/>
              </a:rPr>
              <a:t>to</a:t>
            </a:r>
            <a:r>
              <a:rPr sz="2300" spc="-409">
                <a:latin typeface="Arial"/>
                <a:cs typeface="Arial"/>
              </a:rPr>
              <a:t> </a:t>
            </a:r>
            <a:r>
              <a:rPr sz="2300" spc="-135">
                <a:latin typeface="Arial"/>
                <a:cs typeface="Arial"/>
              </a:rPr>
              <a:t>answer.</a:t>
            </a:r>
            <a:endParaRPr sz="23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74367" y="1678940"/>
            <a:ext cx="691007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>
                <a:solidFill>
                  <a:srgbClr val="0032A0"/>
                </a:solidFill>
              </a:rPr>
              <a:t>General </a:t>
            </a:r>
            <a:r>
              <a:rPr>
                <a:solidFill>
                  <a:srgbClr val="0032A0"/>
                </a:solidFill>
              </a:rPr>
              <a:t>Questioning</a:t>
            </a:r>
            <a:r>
              <a:rPr spc="-90">
                <a:solidFill>
                  <a:srgbClr val="0032A0"/>
                </a:solidFill>
              </a:rPr>
              <a:t> </a:t>
            </a:r>
            <a:r>
              <a:rPr spc="-5">
                <a:solidFill>
                  <a:srgbClr val="0032A0"/>
                </a:solidFill>
              </a:rPr>
              <a:t>Guidelines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4096003" y="2596388"/>
            <a:ext cx="4827270" cy="324421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3170"/>
              </a:lnSpc>
              <a:spcBef>
                <a:spcPts val="200"/>
              </a:spcBef>
              <a:tabLst>
                <a:tab pos="3278504" algn="l"/>
                <a:tab pos="3612515" algn="l"/>
              </a:tabLst>
            </a:pPr>
            <a:r>
              <a:rPr sz="2650" spc="-110" dirty="0">
                <a:solidFill>
                  <a:srgbClr val="FFFFFF"/>
                </a:solidFill>
                <a:latin typeface="Arial"/>
                <a:cs typeface="Arial"/>
              </a:rPr>
              <a:t>During spring break, </a:t>
            </a:r>
            <a:r>
              <a:rPr sz="2650" spc="-5" dirty="0">
                <a:solidFill>
                  <a:srgbClr val="FFFFFF"/>
                </a:solidFill>
                <a:latin typeface="Arial"/>
                <a:cs typeface="Arial"/>
              </a:rPr>
              <a:t>two </a:t>
            </a:r>
            <a:r>
              <a:rPr sz="2650" spc="-100" dirty="0">
                <a:solidFill>
                  <a:srgbClr val="FFFFFF"/>
                </a:solidFill>
                <a:latin typeface="Arial"/>
                <a:cs typeface="Arial"/>
              </a:rPr>
              <a:t>students  </a:t>
            </a:r>
            <a:r>
              <a:rPr sz="2650" spc="-75" dirty="0">
                <a:solidFill>
                  <a:srgbClr val="FFFFFF"/>
                </a:solidFill>
                <a:latin typeface="Arial"/>
                <a:cs typeface="Arial"/>
              </a:rPr>
              <a:t>travel </a:t>
            </a:r>
            <a:r>
              <a:rPr sz="265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650" spc="-70" dirty="0">
                <a:solidFill>
                  <a:srgbClr val="FFFFFF"/>
                </a:solidFill>
                <a:latin typeface="Arial"/>
                <a:cs typeface="Arial"/>
              </a:rPr>
              <a:t>another </a:t>
            </a:r>
            <a:r>
              <a:rPr sz="2650" spc="-90" dirty="0">
                <a:solidFill>
                  <a:srgbClr val="FFFFFF"/>
                </a:solidFill>
                <a:latin typeface="Arial"/>
                <a:cs typeface="Arial"/>
              </a:rPr>
              <a:t>state </a:t>
            </a:r>
            <a:r>
              <a:rPr sz="2650" spc="-13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650" spc="-150" dirty="0">
                <a:solidFill>
                  <a:srgbClr val="FFFFFF"/>
                </a:solidFill>
                <a:latin typeface="Arial"/>
                <a:cs typeface="Arial"/>
              </a:rPr>
              <a:t>stay </a:t>
            </a:r>
            <a:r>
              <a:rPr sz="2650" spc="-50" dirty="0">
                <a:solidFill>
                  <a:srgbClr val="FFFFFF"/>
                </a:solidFill>
                <a:latin typeface="Arial"/>
                <a:cs typeface="Arial"/>
              </a:rPr>
              <a:t>at  </a:t>
            </a:r>
            <a:r>
              <a:rPr sz="2650" spc="-150" dirty="0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sz="2650" spc="-95" dirty="0">
                <a:solidFill>
                  <a:srgbClr val="FFFFFF"/>
                </a:solidFill>
                <a:latin typeface="Arial"/>
                <a:cs typeface="Arial"/>
              </a:rPr>
              <a:t>all-inclusive </a:t>
            </a:r>
            <a:r>
              <a:rPr sz="2650" spc="-65" dirty="0">
                <a:solidFill>
                  <a:srgbClr val="FFFFFF"/>
                </a:solidFill>
                <a:latin typeface="Arial"/>
                <a:cs typeface="Arial"/>
              </a:rPr>
              <a:t>resort </a:t>
            </a:r>
            <a:r>
              <a:rPr sz="2650" spc="-95" dirty="0">
                <a:solidFill>
                  <a:srgbClr val="FFFFFF"/>
                </a:solidFill>
                <a:latin typeface="Arial"/>
                <a:cs typeface="Arial"/>
              </a:rPr>
              <a:t>owned </a:t>
            </a:r>
            <a:r>
              <a:rPr sz="2650" spc="-114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650" spc="-210" dirty="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sz="2650" spc="-55" dirty="0">
                <a:solidFill>
                  <a:srgbClr val="FFFFFF"/>
                </a:solidFill>
                <a:latin typeface="Arial"/>
                <a:cs typeface="Arial"/>
              </a:rPr>
              <a:t>prominent</a:t>
            </a:r>
            <a:r>
              <a:rPr sz="265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40" dirty="0">
                <a:solidFill>
                  <a:srgbClr val="FFFFFF"/>
                </a:solidFill>
                <a:latin typeface="Arial"/>
                <a:cs typeface="Arial"/>
              </a:rPr>
              <a:t>hotel</a:t>
            </a:r>
            <a:r>
              <a:rPr sz="265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10" dirty="0">
                <a:solidFill>
                  <a:srgbClr val="FFFFFF"/>
                </a:solidFill>
                <a:latin typeface="Arial"/>
                <a:cs typeface="Arial"/>
              </a:rPr>
              <a:t>chain.	</a:t>
            </a:r>
            <a:r>
              <a:rPr sz="2650" spc="-20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650" spc="-95" dirty="0">
                <a:solidFill>
                  <a:srgbClr val="FFFFFF"/>
                </a:solidFill>
                <a:latin typeface="Arial"/>
                <a:cs typeface="Arial"/>
              </a:rPr>
              <a:t>students </a:t>
            </a:r>
            <a:r>
              <a:rPr sz="2650" spc="-120" dirty="0">
                <a:solidFill>
                  <a:srgbClr val="FFFFFF"/>
                </a:solidFill>
                <a:latin typeface="Arial"/>
                <a:cs typeface="Arial"/>
              </a:rPr>
              <a:t>booked </a:t>
            </a:r>
            <a:r>
              <a:rPr sz="2650" spc="-3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650" spc="25" dirty="0">
                <a:solidFill>
                  <a:srgbClr val="FFFFFF"/>
                </a:solidFill>
                <a:latin typeface="Arial"/>
                <a:cs typeface="Arial"/>
              </a:rPr>
              <a:t>trip </a:t>
            </a:r>
            <a:r>
              <a:rPr sz="2650" spc="-90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2650" spc="-10" dirty="0">
                <a:solidFill>
                  <a:srgbClr val="FFFFFF"/>
                </a:solidFill>
                <a:latin typeface="Arial"/>
                <a:cs typeface="Arial"/>
              </a:rPr>
              <a:t>their  </a:t>
            </a:r>
            <a:r>
              <a:rPr sz="2650" spc="-70" dirty="0">
                <a:solidFill>
                  <a:srgbClr val="FFFFFF"/>
                </a:solidFill>
                <a:latin typeface="Arial"/>
                <a:cs typeface="Arial"/>
              </a:rPr>
              <a:t>own </a:t>
            </a:r>
            <a:r>
              <a:rPr sz="2650" spc="-15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2650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00" dirty="0">
                <a:solidFill>
                  <a:srgbClr val="FFFFFF"/>
                </a:solidFill>
                <a:latin typeface="Arial"/>
                <a:cs typeface="Arial"/>
              </a:rPr>
              <a:t>leisure</a:t>
            </a:r>
            <a:r>
              <a:rPr sz="265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30" dirty="0">
                <a:solidFill>
                  <a:srgbClr val="FFFFFF"/>
                </a:solidFill>
                <a:latin typeface="Arial"/>
                <a:cs typeface="Arial"/>
              </a:rPr>
              <a:t>purposes.	</a:t>
            </a:r>
            <a:r>
              <a:rPr sz="2650" spc="-75" dirty="0">
                <a:solidFill>
                  <a:srgbClr val="FFFFFF"/>
                </a:solidFill>
                <a:latin typeface="Arial"/>
                <a:cs typeface="Arial"/>
              </a:rPr>
              <a:t>While  </a:t>
            </a:r>
            <a:r>
              <a:rPr sz="2650" spc="-130" dirty="0">
                <a:solidFill>
                  <a:srgbClr val="FFFFFF"/>
                </a:solidFill>
                <a:latin typeface="Arial"/>
                <a:cs typeface="Arial"/>
              </a:rPr>
              <a:t>staying </a:t>
            </a:r>
            <a:r>
              <a:rPr sz="2650" spc="-55" dirty="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2650" spc="-3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650" spc="-65" dirty="0">
                <a:solidFill>
                  <a:srgbClr val="FFFFFF"/>
                </a:solidFill>
                <a:latin typeface="Arial"/>
                <a:cs typeface="Arial"/>
              </a:rPr>
              <a:t>resort, </a:t>
            </a:r>
            <a:r>
              <a:rPr sz="2650" spc="-114" dirty="0">
                <a:solidFill>
                  <a:srgbClr val="FFFFFF"/>
                </a:solidFill>
                <a:latin typeface="Arial"/>
                <a:cs typeface="Arial"/>
              </a:rPr>
              <a:t>one </a:t>
            </a:r>
            <a:r>
              <a:rPr sz="2650" spc="-70" dirty="0">
                <a:solidFill>
                  <a:srgbClr val="FFFFFF"/>
                </a:solidFill>
                <a:latin typeface="Arial"/>
                <a:cs typeface="Arial"/>
              </a:rPr>
              <a:t>student  </a:t>
            </a:r>
            <a:r>
              <a:rPr sz="2650" spc="-140" dirty="0">
                <a:solidFill>
                  <a:srgbClr val="FFFFFF"/>
                </a:solidFill>
                <a:latin typeface="Arial"/>
                <a:cs typeface="Arial"/>
              </a:rPr>
              <a:t>sexually </a:t>
            </a:r>
            <a:r>
              <a:rPr sz="2650" spc="-155" dirty="0">
                <a:solidFill>
                  <a:srgbClr val="FFFFFF"/>
                </a:solidFill>
                <a:latin typeface="Arial"/>
                <a:cs typeface="Arial"/>
              </a:rPr>
              <a:t>assaults </a:t>
            </a:r>
            <a:r>
              <a:rPr sz="2650" spc="-35" dirty="0">
                <a:solidFill>
                  <a:srgbClr val="FFFFFF"/>
                </a:solidFill>
                <a:latin typeface="Arial"/>
                <a:cs typeface="Arial"/>
              </a:rPr>
              <a:t>the other</a:t>
            </a:r>
            <a:r>
              <a:rPr sz="2650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70" dirty="0">
                <a:solidFill>
                  <a:srgbClr val="FFFFFF"/>
                </a:solidFill>
                <a:latin typeface="Arial"/>
                <a:cs typeface="Arial"/>
              </a:rPr>
              <a:t>student.</a:t>
            </a:r>
            <a:endParaRPr sz="26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90192" y="1502156"/>
            <a:ext cx="8230870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dirty="0">
                <a:solidFill>
                  <a:srgbClr val="FFFFFF"/>
                </a:solidFill>
              </a:rPr>
              <a:t>Example </a:t>
            </a:r>
            <a:r>
              <a:rPr sz="3950" spc="5" dirty="0">
                <a:solidFill>
                  <a:srgbClr val="FFFFFF"/>
                </a:solidFill>
              </a:rPr>
              <a:t>(excluded from</a:t>
            </a:r>
            <a:r>
              <a:rPr sz="3950" spc="-45" dirty="0">
                <a:solidFill>
                  <a:srgbClr val="FFFFFF"/>
                </a:solidFill>
              </a:rPr>
              <a:t> </a:t>
            </a:r>
            <a:r>
              <a:rPr sz="3950" dirty="0">
                <a:solidFill>
                  <a:srgbClr val="FFFFFF"/>
                </a:solidFill>
              </a:rPr>
              <a:t>EP&amp;A)</a:t>
            </a:r>
            <a:endParaRPr sz="3950" dirty="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58188" y="2626868"/>
            <a:ext cx="6911340" cy="3421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marR="5080" indent="-283845">
              <a:lnSpc>
                <a:spcPct val="101499"/>
              </a:lnSpc>
              <a:spcBef>
                <a:spcPts val="95"/>
              </a:spcBef>
              <a:buFont typeface="Arial"/>
              <a:buChar char="•"/>
              <a:tabLst>
                <a:tab pos="295910" algn="l"/>
                <a:tab pos="296545" algn="l"/>
              </a:tabLst>
            </a:pPr>
            <a:r>
              <a:rPr sz="1950" b="1" spc="-105">
                <a:latin typeface="Arial"/>
                <a:cs typeface="Arial"/>
              </a:rPr>
              <a:t>Credibility: </a:t>
            </a:r>
            <a:r>
              <a:rPr sz="1950" spc="5">
                <a:latin typeface="Arial"/>
                <a:cs typeface="Arial"/>
              </a:rPr>
              <a:t>If </a:t>
            </a:r>
            <a:r>
              <a:rPr sz="1950" spc="-60">
                <a:latin typeface="Arial"/>
                <a:cs typeface="Arial"/>
              </a:rPr>
              <a:t>you </a:t>
            </a:r>
            <a:r>
              <a:rPr sz="1950" spc="-105">
                <a:latin typeface="Arial"/>
                <a:cs typeface="Arial"/>
              </a:rPr>
              <a:t>have </a:t>
            </a:r>
            <a:r>
              <a:rPr sz="1950" spc="-90">
                <a:latin typeface="Arial"/>
                <a:cs typeface="Arial"/>
              </a:rPr>
              <a:t>concerns </a:t>
            </a:r>
            <a:r>
              <a:rPr sz="1950" spc="5">
                <a:latin typeface="Arial"/>
                <a:cs typeface="Arial"/>
              </a:rPr>
              <a:t>that </a:t>
            </a:r>
            <a:r>
              <a:rPr sz="1950" spc="-140">
                <a:latin typeface="Arial"/>
                <a:cs typeface="Arial"/>
              </a:rPr>
              <a:t>a </a:t>
            </a:r>
            <a:r>
              <a:rPr sz="1950" spc="-65">
                <a:latin typeface="Arial"/>
                <a:cs typeface="Arial"/>
              </a:rPr>
              <a:t>witness </a:t>
            </a:r>
            <a:r>
              <a:rPr sz="1950" spc="-95">
                <a:latin typeface="Arial"/>
                <a:cs typeface="Arial"/>
              </a:rPr>
              <a:t>is </a:t>
            </a:r>
            <a:r>
              <a:rPr sz="1950" spc="5">
                <a:latin typeface="Arial"/>
                <a:cs typeface="Arial"/>
              </a:rPr>
              <a:t>not </a:t>
            </a:r>
            <a:r>
              <a:rPr sz="1950" spc="-45">
                <a:latin typeface="Arial"/>
                <a:cs typeface="Arial"/>
              </a:rPr>
              <a:t>providing  </a:t>
            </a:r>
            <a:r>
              <a:rPr sz="1950" spc="-50">
                <a:latin typeface="Arial"/>
                <a:cs typeface="Arial"/>
              </a:rPr>
              <a:t>complete </a:t>
            </a:r>
            <a:r>
              <a:rPr sz="1950" spc="-80">
                <a:latin typeface="Arial"/>
                <a:cs typeface="Arial"/>
              </a:rPr>
              <a:t>and </a:t>
            </a:r>
            <a:r>
              <a:rPr sz="1950" spc="-85">
                <a:latin typeface="Arial"/>
                <a:cs typeface="Arial"/>
              </a:rPr>
              <a:t>accurate </a:t>
            </a:r>
            <a:r>
              <a:rPr sz="1950" spc="-55">
                <a:latin typeface="Arial"/>
                <a:cs typeface="Arial"/>
              </a:rPr>
              <a:t>testimony, </a:t>
            </a:r>
            <a:r>
              <a:rPr sz="1950" spc="-45">
                <a:latin typeface="Arial"/>
                <a:cs typeface="Arial"/>
              </a:rPr>
              <a:t>respectfully </a:t>
            </a:r>
            <a:r>
              <a:rPr sz="1950" spc="-70">
                <a:latin typeface="Arial"/>
                <a:cs typeface="Arial"/>
              </a:rPr>
              <a:t>explain </a:t>
            </a:r>
            <a:r>
              <a:rPr sz="1950" spc="-10">
                <a:latin typeface="Arial"/>
                <a:cs typeface="Arial"/>
              </a:rPr>
              <a:t>the  </a:t>
            </a:r>
            <a:r>
              <a:rPr sz="1950" spc="-85">
                <a:latin typeface="Arial"/>
                <a:cs typeface="Arial"/>
              </a:rPr>
              <a:t>reason </a:t>
            </a:r>
            <a:r>
              <a:rPr sz="1950">
                <a:latin typeface="Arial"/>
                <a:cs typeface="Arial"/>
              </a:rPr>
              <a:t>for </a:t>
            </a:r>
            <a:r>
              <a:rPr sz="1950" spc="-35">
                <a:latin typeface="Arial"/>
                <a:cs typeface="Arial"/>
              </a:rPr>
              <a:t>your </a:t>
            </a:r>
            <a:r>
              <a:rPr sz="1950" spc="-75">
                <a:latin typeface="Arial"/>
                <a:cs typeface="Arial"/>
              </a:rPr>
              <a:t>concern </a:t>
            </a:r>
            <a:r>
              <a:rPr sz="1950" spc="-80">
                <a:latin typeface="Arial"/>
                <a:cs typeface="Arial"/>
              </a:rPr>
              <a:t>and </a:t>
            </a:r>
            <a:r>
              <a:rPr sz="1950" spc="-45">
                <a:latin typeface="Arial"/>
                <a:cs typeface="Arial"/>
              </a:rPr>
              <a:t>indicate </a:t>
            </a:r>
            <a:r>
              <a:rPr sz="1950" spc="5">
                <a:latin typeface="Arial"/>
                <a:cs typeface="Arial"/>
              </a:rPr>
              <a:t>that </a:t>
            </a:r>
            <a:r>
              <a:rPr sz="1950" spc="-65">
                <a:latin typeface="Arial"/>
                <a:cs typeface="Arial"/>
              </a:rPr>
              <a:t>you </a:t>
            </a:r>
            <a:r>
              <a:rPr sz="1950" spc="-75">
                <a:latin typeface="Arial"/>
                <a:cs typeface="Arial"/>
              </a:rPr>
              <a:t>are </a:t>
            </a:r>
            <a:r>
              <a:rPr sz="1950" spc="-40">
                <a:latin typeface="Arial"/>
                <a:cs typeface="Arial"/>
              </a:rPr>
              <a:t>interested </a:t>
            </a:r>
            <a:r>
              <a:rPr sz="1950" spc="-25">
                <a:latin typeface="Arial"/>
                <a:cs typeface="Arial"/>
              </a:rPr>
              <a:t>in  </a:t>
            </a:r>
            <a:r>
              <a:rPr sz="1950" spc="-65">
                <a:latin typeface="Arial"/>
                <a:cs typeface="Arial"/>
              </a:rPr>
              <a:t>hearing</a:t>
            </a:r>
            <a:r>
              <a:rPr sz="1950" spc="-90">
                <a:latin typeface="Arial"/>
                <a:cs typeface="Arial"/>
              </a:rPr>
              <a:t> </a:t>
            </a:r>
            <a:r>
              <a:rPr sz="1950" spc="-10">
                <a:latin typeface="Arial"/>
                <a:cs typeface="Arial"/>
              </a:rPr>
              <a:t>the</a:t>
            </a:r>
            <a:r>
              <a:rPr sz="1950" spc="-90">
                <a:latin typeface="Arial"/>
                <a:cs typeface="Arial"/>
              </a:rPr>
              <a:t> </a:t>
            </a:r>
            <a:r>
              <a:rPr sz="1950" spc="-50">
                <a:latin typeface="Arial"/>
                <a:cs typeface="Arial"/>
              </a:rPr>
              <a:t>individual’s</a:t>
            </a:r>
            <a:r>
              <a:rPr sz="1950" spc="-110">
                <a:latin typeface="Arial"/>
                <a:cs typeface="Arial"/>
              </a:rPr>
              <a:t> </a:t>
            </a:r>
            <a:r>
              <a:rPr sz="1950" spc="-95">
                <a:latin typeface="Arial"/>
                <a:cs typeface="Arial"/>
              </a:rPr>
              <a:t>response </a:t>
            </a:r>
            <a:r>
              <a:rPr sz="1950" spc="20">
                <a:latin typeface="Arial"/>
                <a:cs typeface="Arial"/>
              </a:rPr>
              <a:t>to</a:t>
            </a:r>
            <a:r>
              <a:rPr sz="1950" spc="-90">
                <a:latin typeface="Arial"/>
                <a:cs typeface="Arial"/>
              </a:rPr>
              <a:t> </a:t>
            </a:r>
            <a:r>
              <a:rPr sz="1950" spc="-35">
                <a:latin typeface="Arial"/>
                <a:cs typeface="Arial"/>
              </a:rPr>
              <a:t>your</a:t>
            </a:r>
            <a:r>
              <a:rPr sz="1950" spc="-95">
                <a:latin typeface="Arial"/>
                <a:cs typeface="Arial"/>
              </a:rPr>
              <a:t> </a:t>
            </a:r>
            <a:r>
              <a:rPr sz="1950" spc="-75">
                <a:latin typeface="Arial"/>
                <a:cs typeface="Arial"/>
              </a:rPr>
              <a:t>concern</a:t>
            </a:r>
            <a:r>
              <a:rPr sz="1950" spc="-130">
                <a:latin typeface="Arial"/>
                <a:cs typeface="Arial"/>
              </a:rPr>
              <a:t> </a:t>
            </a:r>
            <a:r>
              <a:rPr sz="1950" spc="-70">
                <a:latin typeface="Arial"/>
                <a:cs typeface="Arial"/>
              </a:rPr>
              <a:t>(e.g.,</a:t>
            </a:r>
            <a:r>
              <a:rPr sz="1950" spc="-114">
                <a:latin typeface="Arial"/>
                <a:cs typeface="Arial"/>
              </a:rPr>
              <a:t> </a:t>
            </a:r>
            <a:r>
              <a:rPr sz="1950" spc="-30">
                <a:latin typeface="Arial"/>
                <a:cs typeface="Arial"/>
              </a:rPr>
              <a:t>“Help</a:t>
            </a:r>
            <a:r>
              <a:rPr sz="1950" spc="-95">
                <a:latin typeface="Arial"/>
                <a:cs typeface="Arial"/>
              </a:rPr>
              <a:t> </a:t>
            </a:r>
            <a:r>
              <a:rPr sz="1950" spc="-75">
                <a:latin typeface="Arial"/>
                <a:cs typeface="Arial"/>
              </a:rPr>
              <a:t>me  </a:t>
            </a:r>
            <a:r>
              <a:rPr sz="1950" spc="-80">
                <a:latin typeface="Arial"/>
                <a:cs typeface="Arial"/>
              </a:rPr>
              <a:t>understand…”) and </a:t>
            </a:r>
            <a:r>
              <a:rPr sz="1950" spc="-105">
                <a:latin typeface="Arial"/>
                <a:cs typeface="Arial"/>
              </a:rPr>
              <a:t>address</a:t>
            </a:r>
            <a:r>
              <a:rPr sz="1950" spc="-160">
                <a:latin typeface="Arial"/>
                <a:cs typeface="Arial"/>
              </a:rPr>
              <a:t> </a:t>
            </a:r>
            <a:r>
              <a:rPr sz="1950" spc="-75">
                <a:latin typeface="Arial"/>
                <a:cs typeface="Arial"/>
              </a:rPr>
              <a:t>inconsistencies.</a:t>
            </a:r>
            <a:endParaRPr sz="1950">
              <a:latin typeface="Arial"/>
              <a:cs typeface="Arial"/>
            </a:endParaRPr>
          </a:p>
          <a:p>
            <a:pPr marL="295910" marR="139065" indent="-283845">
              <a:lnSpc>
                <a:spcPct val="101499"/>
              </a:lnSpc>
              <a:spcBef>
                <a:spcPts val="1485"/>
              </a:spcBef>
              <a:buFont typeface="Arial"/>
              <a:buChar char="•"/>
              <a:tabLst>
                <a:tab pos="295910" algn="l"/>
                <a:tab pos="296545" algn="l"/>
              </a:tabLst>
            </a:pPr>
            <a:r>
              <a:rPr sz="1950" b="1" spc="-195">
                <a:latin typeface="Arial"/>
                <a:cs typeface="Arial"/>
              </a:rPr>
              <a:t>Be </a:t>
            </a:r>
            <a:r>
              <a:rPr sz="1950" b="1" spc="-130">
                <a:latin typeface="Arial"/>
                <a:cs typeface="Arial"/>
              </a:rPr>
              <a:t>professional </a:t>
            </a:r>
            <a:r>
              <a:rPr sz="1950" b="1" spc="-125">
                <a:latin typeface="Arial"/>
                <a:cs typeface="Arial"/>
              </a:rPr>
              <a:t>and </a:t>
            </a:r>
            <a:r>
              <a:rPr sz="1950" b="1" spc="-105">
                <a:latin typeface="Arial"/>
                <a:cs typeface="Arial"/>
              </a:rPr>
              <a:t>respectful</a:t>
            </a:r>
            <a:r>
              <a:rPr sz="1950" spc="-105">
                <a:latin typeface="Arial"/>
                <a:cs typeface="Arial"/>
              </a:rPr>
              <a:t>: </a:t>
            </a:r>
            <a:r>
              <a:rPr sz="1950" spc="-140">
                <a:latin typeface="Arial"/>
                <a:cs typeface="Arial"/>
              </a:rPr>
              <a:t>Keep </a:t>
            </a:r>
            <a:r>
              <a:rPr sz="1950" spc="-15">
                <a:latin typeface="Arial"/>
                <a:cs typeface="Arial"/>
              </a:rPr>
              <a:t>in </a:t>
            </a:r>
            <a:r>
              <a:rPr sz="1950" spc="-30">
                <a:latin typeface="Arial"/>
                <a:cs typeface="Arial"/>
              </a:rPr>
              <a:t>mind </a:t>
            </a:r>
            <a:r>
              <a:rPr sz="1950" spc="5">
                <a:latin typeface="Arial"/>
                <a:cs typeface="Arial"/>
              </a:rPr>
              <a:t>that </a:t>
            </a:r>
            <a:r>
              <a:rPr sz="1950" spc="-50">
                <a:latin typeface="Arial"/>
                <a:cs typeface="Arial"/>
              </a:rPr>
              <a:t>questioning,  </a:t>
            </a:r>
            <a:r>
              <a:rPr sz="1950" spc="-20">
                <a:latin typeface="Arial"/>
                <a:cs typeface="Arial"/>
              </a:rPr>
              <a:t>while </a:t>
            </a:r>
            <a:r>
              <a:rPr sz="1950" spc="-70">
                <a:latin typeface="Arial"/>
                <a:cs typeface="Arial"/>
              </a:rPr>
              <a:t>sometimes </a:t>
            </a:r>
            <a:r>
              <a:rPr sz="1950" spc="-114">
                <a:latin typeface="Arial"/>
                <a:cs typeface="Arial"/>
              </a:rPr>
              <a:t>necessary, </a:t>
            </a:r>
            <a:r>
              <a:rPr sz="1950" spc="-105">
                <a:latin typeface="Arial"/>
                <a:cs typeface="Arial"/>
              </a:rPr>
              <a:t>may </a:t>
            </a:r>
            <a:r>
              <a:rPr sz="1950" spc="5">
                <a:latin typeface="Arial"/>
                <a:cs typeface="Arial"/>
              </a:rPr>
              <a:t>put </a:t>
            </a:r>
            <a:r>
              <a:rPr sz="1950" spc="-140">
                <a:latin typeface="Arial"/>
                <a:cs typeface="Arial"/>
              </a:rPr>
              <a:t>a </a:t>
            </a:r>
            <a:r>
              <a:rPr sz="1950" spc="-25">
                <a:latin typeface="Arial"/>
                <a:cs typeface="Arial"/>
              </a:rPr>
              <a:t>party </a:t>
            </a:r>
            <a:r>
              <a:rPr sz="1950" spc="-5">
                <a:latin typeface="Arial"/>
                <a:cs typeface="Arial"/>
              </a:rPr>
              <a:t>or </a:t>
            </a:r>
            <a:r>
              <a:rPr sz="1950" spc="-65">
                <a:latin typeface="Arial"/>
                <a:cs typeface="Arial"/>
              </a:rPr>
              <a:t>witness </a:t>
            </a:r>
            <a:r>
              <a:rPr sz="1950" spc="-45">
                <a:latin typeface="Arial"/>
                <a:cs typeface="Arial"/>
              </a:rPr>
              <a:t>on </a:t>
            </a:r>
            <a:r>
              <a:rPr sz="1950" spc="-15">
                <a:latin typeface="Arial"/>
                <a:cs typeface="Arial"/>
              </a:rPr>
              <a:t>the  </a:t>
            </a:r>
            <a:r>
              <a:rPr sz="1950" spc="-75">
                <a:latin typeface="Arial"/>
                <a:cs typeface="Arial"/>
              </a:rPr>
              <a:t>defensive.</a:t>
            </a:r>
            <a:endParaRPr sz="1950">
              <a:latin typeface="Arial"/>
              <a:cs typeface="Arial"/>
            </a:endParaRPr>
          </a:p>
          <a:p>
            <a:pPr marL="295910" marR="379095" indent="-283845">
              <a:lnSpc>
                <a:spcPct val="101499"/>
              </a:lnSpc>
              <a:spcBef>
                <a:spcPts val="1490"/>
              </a:spcBef>
              <a:buFont typeface="Arial"/>
              <a:buChar char="•"/>
              <a:tabLst>
                <a:tab pos="295910" algn="l"/>
                <a:tab pos="296545" algn="l"/>
              </a:tabLst>
            </a:pPr>
            <a:r>
              <a:rPr sz="1950" b="1" spc="-220">
                <a:latin typeface="Arial"/>
                <a:cs typeface="Arial"/>
              </a:rPr>
              <a:t>Ask </a:t>
            </a:r>
            <a:r>
              <a:rPr sz="1950" b="1" spc="-65">
                <a:latin typeface="Arial"/>
                <a:cs typeface="Arial"/>
              </a:rPr>
              <a:t>the </a:t>
            </a:r>
            <a:r>
              <a:rPr sz="1950" b="1" spc="-85">
                <a:latin typeface="Arial"/>
                <a:cs typeface="Arial"/>
              </a:rPr>
              <a:t>difficult </a:t>
            </a:r>
            <a:r>
              <a:rPr sz="1950" b="1" spc="-80">
                <a:latin typeface="Arial"/>
                <a:cs typeface="Arial"/>
              </a:rPr>
              <a:t>but </a:t>
            </a:r>
            <a:r>
              <a:rPr sz="1950" b="1" spc="-85">
                <a:latin typeface="Arial"/>
                <a:cs typeface="Arial"/>
              </a:rPr>
              <a:t>relevant </a:t>
            </a:r>
            <a:r>
              <a:rPr sz="1950" b="1" spc="-130">
                <a:latin typeface="Arial"/>
                <a:cs typeface="Arial"/>
              </a:rPr>
              <a:t>questions</a:t>
            </a:r>
            <a:r>
              <a:rPr sz="1950" spc="-130">
                <a:latin typeface="Arial"/>
                <a:cs typeface="Arial"/>
              </a:rPr>
              <a:t>: </a:t>
            </a:r>
            <a:r>
              <a:rPr sz="1950" spc="-114">
                <a:latin typeface="Arial"/>
                <a:cs typeface="Arial"/>
              </a:rPr>
              <a:t>Give </a:t>
            </a:r>
            <a:r>
              <a:rPr sz="1950" spc="-10">
                <a:latin typeface="Arial"/>
                <a:cs typeface="Arial"/>
              </a:rPr>
              <a:t>both </a:t>
            </a:r>
            <a:r>
              <a:rPr sz="1950" spc="-50">
                <a:latin typeface="Arial"/>
                <a:cs typeface="Arial"/>
              </a:rPr>
              <a:t>parties </a:t>
            </a:r>
            <a:r>
              <a:rPr sz="1950" spc="-100">
                <a:latin typeface="Arial"/>
                <a:cs typeface="Arial"/>
              </a:rPr>
              <a:t>an  </a:t>
            </a:r>
            <a:r>
              <a:rPr sz="1950" spc="-5">
                <a:latin typeface="Arial"/>
                <a:cs typeface="Arial"/>
              </a:rPr>
              <a:t>opportunity </a:t>
            </a:r>
            <a:r>
              <a:rPr sz="1950" spc="25">
                <a:latin typeface="Arial"/>
                <a:cs typeface="Arial"/>
              </a:rPr>
              <a:t>to </a:t>
            </a:r>
            <a:r>
              <a:rPr sz="1950" spc="-105">
                <a:latin typeface="Arial"/>
                <a:cs typeface="Arial"/>
              </a:rPr>
              <a:t>address </a:t>
            </a:r>
            <a:r>
              <a:rPr sz="1950" spc="-35">
                <a:latin typeface="Arial"/>
                <a:cs typeface="Arial"/>
              </a:rPr>
              <a:t>your</a:t>
            </a:r>
            <a:r>
              <a:rPr sz="1950" spc="-355">
                <a:latin typeface="Arial"/>
                <a:cs typeface="Arial"/>
              </a:rPr>
              <a:t> </a:t>
            </a:r>
            <a:r>
              <a:rPr sz="1950" spc="-85">
                <a:latin typeface="Arial"/>
                <a:cs typeface="Arial"/>
              </a:rPr>
              <a:t>concerns.</a:t>
            </a:r>
            <a:endParaRPr sz="195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3427" y="1788667"/>
            <a:ext cx="730504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>
                <a:solidFill>
                  <a:srgbClr val="0032A0"/>
                </a:solidFill>
              </a:rPr>
              <a:t>General </a:t>
            </a:r>
            <a:r>
              <a:rPr>
                <a:solidFill>
                  <a:srgbClr val="0032A0"/>
                </a:solidFill>
              </a:rPr>
              <a:t>Questioning</a:t>
            </a:r>
            <a:r>
              <a:rPr spc="-90">
                <a:solidFill>
                  <a:srgbClr val="0032A0"/>
                </a:solidFill>
              </a:rPr>
              <a:t> </a:t>
            </a:r>
            <a:r>
              <a:rPr spc="-5">
                <a:solidFill>
                  <a:srgbClr val="0032A0"/>
                </a:solidFill>
              </a:rPr>
              <a:t>Guidelines…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50567" y="2503424"/>
            <a:ext cx="6854190" cy="3529329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610"/>
              </a:spcBef>
              <a:buFont typeface="Arial"/>
              <a:buChar char="•"/>
              <a:tabLst>
                <a:tab pos="295910" algn="l"/>
                <a:tab pos="296545" algn="l"/>
              </a:tabLst>
            </a:pPr>
            <a:r>
              <a:rPr sz="1950" b="1" spc="-105">
                <a:latin typeface="Arial"/>
                <a:cs typeface="Arial"/>
              </a:rPr>
              <a:t>Non-verbal</a:t>
            </a:r>
            <a:r>
              <a:rPr sz="1950" b="1" spc="-120">
                <a:latin typeface="Arial"/>
                <a:cs typeface="Arial"/>
              </a:rPr>
              <a:t> </a:t>
            </a:r>
            <a:r>
              <a:rPr sz="1950" b="1" spc="-130">
                <a:latin typeface="Arial"/>
                <a:cs typeface="Arial"/>
              </a:rPr>
              <a:t>communication</a:t>
            </a:r>
            <a:endParaRPr sz="1950">
              <a:latin typeface="Arial"/>
              <a:cs typeface="Arial"/>
            </a:endParaRPr>
          </a:p>
          <a:p>
            <a:pPr marL="818515" lvl="1" indent="-282575">
              <a:lnSpc>
                <a:spcPct val="100000"/>
              </a:lnSpc>
              <a:spcBef>
                <a:spcPts val="515"/>
              </a:spcBef>
              <a:buFont typeface="Courier New"/>
              <a:buChar char="o"/>
              <a:tabLst>
                <a:tab pos="819150" algn="l"/>
              </a:tabLst>
            </a:pPr>
            <a:r>
              <a:rPr sz="1950" spc="-130">
                <a:latin typeface="Arial"/>
                <a:cs typeface="Arial"/>
              </a:rPr>
              <a:t>Convey </a:t>
            </a:r>
            <a:r>
              <a:rPr sz="1950" spc="-80">
                <a:latin typeface="Arial"/>
                <a:cs typeface="Arial"/>
              </a:rPr>
              <a:t>care, </a:t>
            </a:r>
            <a:r>
              <a:rPr sz="1950" spc="-70">
                <a:latin typeface="Arial"/>
                <a:cs typeface="Arial"/>
              </a:rPr>
              <a:t>concern, </a:t>
            </a:r>
            <a:r>
              <a:rPr sz="1950" spc="-80">
                <a:latin typeface="Arial"/>
                <a:cs typeface="Arial"/>
              </a:rPr>
              <a:t>and </a:t>
            </a:r>
            <a:r>
              <a:rPr sz="1950" spc="-30">
                <a:latin typeface="Arial"/>
                <a:cs typeface="Arial"/>
              </a:rPr>
              <a:t>interest </a:t>
            </a:r>
            <a:r>
              <a:rPr sz="1950" spc="35">
                <a:latin typeface="Arial"/>
                <a:cs typeface="Arial"/>
              </a:rPr>
              <a:t>to </a:t>
            </a:r>
            <a:r>
              <a:rPr sz="1950" spc="-10">
                <a:latin typeface="Arial"/>
                <a:cs typeface="Arial"/>
              </a:rPr>
              <a:t>both</a:t>
            </a:r>
            <a:r>
              <a:rPr sz="1950" spc="-395">
                <a:latin typeface="Arial"/>
                <a:cs typeface="Arial"/>
              </a:rPr>
              <a:t> </a:t>
            </a:r>
            <a:r>
              <a:rPr sz="1950" spc="-110">
                <a:latin typeface="Arial"/>
                <a:cs typeface="Arial"/>
              </a:rPr>
              <a:t>sides</a:t>
            </a:r>
            <a:endParaRPr sz="1950">
              <a:latin typeface="Arial"/>
              <a:cs typeface="Arial"/>
            </a:endParaRPr>
          </a:p>
          <a:p>
            <a:pPr marL="818515" lvl="1" indent="-282575">
              <a:lnSpc>
                <a:spcPct val="100000"/>
              </a:lnSpc>
              <a:spcBef>
                <a:spcPts val="515"/>
              </a:spcBef>
              <a:buFont typeface="Courier New"/>
              <a:buChar char="o"/>
              <a:tabLst>
                <a:tab pos="819150" algn="l"/>
              </a:tabLst>
            </a:pPr>
            <a:r>
              <a:rPr sz="1950" spc="-80">
                <a:latin typeface="Arial"/>
                <a:cs typeface="Arial"/>
              </a:rPr>
              <a:t>Make</a:t>
            </a:r>
            <a:r>
              <a:rPr sz="1950" spc="-120">
                <a:latin typeface="Arial"/>
                <a:cs typeface="Arial"/>
              </a:rPr>
              <a:t> </a:t>
            </a:r>
            <a:r>
              <a:rPr sz="1950" spc="-65">
                <a:latin typeface="Arial"/>
                <a:cs typeface="Arial"/>
              </a:rPr>
              <a:t>eye-contact</a:t>
            </a:r>
            <a:endParaRPr sz="195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295910" algn="l"/>
                <a:tab pos="296545" algn="l"/>
              </a:tabLst>
            </a:pPr>
            <a:r>
              <a:rPr sz="1950" b="1" spc="-114">
                <a:latin typeface="Arial"/>
                <a:cs typeface="Arial"/>
              </a:rPr>
              <a:t>Verbal</a:t>
            </a:r>
            <a:r>
              <a:rPr sz="1950" b="1" spc="-105">
                <a:latin typeface="Arial"/>
                <a:cs typeface="Arial"/>
              </a:rPr>
              <a:t> </a:t>
            </a:r>
            <a:r>
              <a:rPr sz="1950" b="1" spc="-130">
                <a:latin typeface="Arial"/>
                <a:cs typeface="Arial"/>
              </a:rPr>
              <a:t>communication</a:t>
            </a:r>
            <a:endParaRPr sz="1950">
              <a:latin typeface="Arial"/>
              <a:cs typeface="Arial"/>
            </a:endParaRPr>
          </a:p>
          <a:p>
            <a:pPr marL="818515" marR="5080" lvl="1" indent="-281940">
              <a:lnSpc>
                <a:spcPct val="101499"/>
              </a:lnSpc>
              <a:spcBef>
                <a:spcPts val="480"/>
              </a:spcBef>
              <a:buFont typeface="Courier New"/>
              <a:buChar char="o"/>
              <a:tabLst>
                <a:tab pos="819150" algn="l"/>
              </a:tabLst>
            </a:pPr>
            <a:r>
              <a:rPr sz="1950" spc="-75">
                <a:latin typeface="Arial"/>
                <a:cs typeface="Arial"/>
              </a:rPr>
              <a:t>Avoid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65">
                <a:latin typeface="Arial"/>
                <a:cs typeface="Arial"/>
              </a:rPr>
              <a:t>questions</a:t>
            </a:r>
            <a:r>
              <a:rPr sz="1950" spc="-110">
                <a:latin typeface="Arial"/>
                <a:cs typeface="Arial"/>
              </a:rPr>
              <a:t> </a:t>
            </a:r>
            <a:r>
              <a:rPr sz="1950" spc="5">
                <a:latin typeface="Arial"/>
                <a:cs typeface="Arial"/>
              </a:rPr>
              <a:t>that</a:t>
            </a:r>
            <a:r>
              <a:rPr sz="1950" spc="-90">
                <a:latin typeface="Arial"/>
                <a:cs typeface="Arial"/>
              </a:rPr>
              <a:t> </a:t>
            </a:r>
            <a:r>
              <a:rPr sz="1950" spc="-25">
                <a:latin typeface="Arial"/>
                <a:cs typeface="Arial"/>
              </a:rPr>
              <a:t>imply</a:t>
            </a:r>
            <a:r>
              <a:rPr sz="1950" spc="-114">
                <a:latin typeface="Arial"/>
                <a:cs typeface="Arial"/>
              </a:rPr>
              <a:t> </a:t>
            </a:r>
            <a:r>
              <a:rPr sz="1950" spc="-15">
                <a:latin typeface="Arial"/>
                <a:cs typeface="Arial"/>
              </a:rPr>
              <a:t>the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75">
                <a:latin typeface="Arial"/>
                <a:cs typeface="Arial"/>
              </a:rPr>
              <a:t>alleged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50">
                <a:latin typeface="Arial"/>
                <a:cs typeface="Arial"/>
              </a:rPr>
              <a:t>conduct</a:t>
            </a:r>
            <a:r>
              <a:rPr sz="1950" spc="-130">
                <a:latin typeface="Arial"/>
                <a:cs typeface="Arial"/>
              </a:rPr>
              <a:t> </a:t>
            </a:r>
            <a:r>
              <a:rPr sz="1950" spc="-60">
                <a:latin typeface="Arial"/>
                <a:cs typeface="Arial"/>
              </a:rPr>
              <a:t>occurred</a:t>
            </a:r>
            <a:r>
              <a:rPr sz="1950" spc="-114">
                <a:latin typeface="Arial"/>
                <a:cs typeface="Arial"/>
              </a:rPr>
              <a:t> </a:t>
            </a:r>
            <a:r>
              <a:rPr sz="1950">
                <a:latin typeface="Arial"/>
                <a:cs typeface="Arial"/>
              </a:rPr>
              <a:t>or  </a:t>
            </a:r>
            <a:r>
              <a:rPr sz="1950" spc="-30">
                <a:latin typeface="Arial"/>
                <a:cs typeface="Arial"/>
              </a:rPr>
              <a:t>did </a:t>
            </a:r>
            <a:r>
              <a:rPr sz="1950" spc="5">
                <a:latin typeface="Arial"/>
                <a:cs typeface="Arial"/>
              </a:rPr>
              <a:t>not</a:t>
            </a:r>
            <a:r>
              <a:rPr sz="1950" spc="-175">
                <a:latin typeface="Arial"/>
                <a:cs typeface="Arial"/>
              </a:rPr>
              <a:t> </a:t>
            </a:r>
            <a:r>
              <a:rPr sz="1950" spc="-70">
                <a:latin typeface="Arial"/>
                <a:cs typeface="Arial"/>
              </a:rPr>
              <a:t>occur</a:t>
            </a:r>
            <a:endParaRPr sz="1950">
              <a:latin typeface="Arial"/>
              <a:cs typeface="Arial"/>
            </a:endParaRPr>
          </a:p>
          <a:p>
            <a:pPr marL="818515" lvl="1" indent="-282575">
              <a:lnSpc>
                <a:spcPct val="100000"/>
              </a:lnSpc>
              <a:spcBef>
                <a:spcPts val="505"/>
              </a:spcBef>
              <a:buFont typeface="Courier New"/>
              <a:buChar char="o"/>
              <a:tabLst>
                <a:tab pos="819150" algn="l"/>
              </a:tabLst>
            </a:pPr>
            <a:r>
              <a:rPr sz="1950" spc="-75">
                <a:latin typeface="Arial"/>
                <a:cs typeface="Arial"/>
              </a:rPr>
              <a:t>Avoid</a:t>
            </a:r>
            <a:r>
              <a:rPr sz="1950" spc="-105">
                <a:latin typeface="Arial"/>
                <a:cs typeface="Arial"/>
              </a:rPr>
              <a:t> </a:t>
            </a:r>
            <a:r>
              <a:rPr sz="1950" spc="-65">
                <a:latin typeface="Arial"/>
                <a:cs typeface="Arial"/>
              </a:rPr>
              <a:t>questions</a:t>
            </a:r>
            <a:r>
              <a:rPr sz="1950" spc="-110">
                <a:latin typeface="Arial"/>
                <a:cs typeface="Arial"/>
              </a:rPr>
              <a:t> </a:t>
            </a:r>
            <a:r>
              <a:rPr sz="1950" spc="5">
                <a:latin typeface="Arial"/>
                <a:cs typeface="Arial"/>
              </a:rPr>
              <a:t>that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65">
                <a:latin typeface="Arial"/>
                <a:cs typeface="Arial"/>
              </a:rPr>
              <a:t>blame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5">
                <a:latin typeface="Arial"/>
                <a:cs typeface="Arial"/>
              </a:rPr>
              <a:t>or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65">
                <a:latin typeface="Arial"/>
                <a:cs typeface="Arial"/>
              </a:rPr>
              <a:t>judge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15">
                <a:latin typeface="Arial"/>
                <a:cs typeface="Arial"/>
              </a:rPr>
              <a:t>the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50">
                <a:latin typeface="Arial"/>
                <a:cs typeface="Arial"/>
              </a:rPr>
              <a:t>complainant</a:t>
            </a:r>
            <a:endParaRPr sz="1950">
              <a:latin typeface="Arial"/>
              <a:cs typeface="Arial"/>
            </a:endParaRPr>
          </a:p>
          <a:p>
            <a:pPr marL="818515" marR="865505" lvl="1" indent="-281940">
              <a:lnSpc>
                <a:spcPct val="101499"/>
              </a:lnSpc>
              <a:spcBef>
                <a:spcPts val="480"/>
              </a:spcBef>
              <a:buFont typeface="Courier New"/>
              <a:buChar char="o"/>
              <a:tabLst>
                <a:tab pos="819150" algn="l"/>
              </a:tabLst>
            </a:pPr>
            <a:r>
              <a:rPr sz="1950" spc="-75">
                <a:latin typeface="Arial"/>
                <a:cs typeface="Arial"/>
              </a:rPr>
              <a:t>Avoid</a:t>
            </a:r>
            <a:r>
              <a:rPr sz="1950" spc="-110">
                <a:latin typeface="Arial"/>
                <a:cs typeface="Arial"/>
              </a:rPr>
              <a:t> </a:t>
            </a:r>
            <a:r>
              <a:rPr sz="1950" spc="-50">
                <a:latin typeface="Arial"/>
                <a:cs typeface="Arial"/>
              </a:rPr>
              <a:t>question</a:t>
            </a:r>
            <a:r>
              <a:rPr sz="1950" spc="-105">
                <a:latin typeface="Arial"/>
                <a:cs typeface="Arial"/>
              </a:rPr>
              <a:t> </a:t>
            </a:r>
            <a:r>
              <a:rPr sz="1950" spc="10">
                <a:latin typeface="Arial"/>
                <a:cs typeface="Arial"/>
              </a:rPr>
              <a:t>that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65">
                <a:latin typeface="Arial"/>
                <a:cs typeface="Arial"/>
              </a:rPr>
              <a:t>blame</a:t>
            </a:r>
            <a:r>
              <a:rPr sz="1950" spc="-105">
                <a:latin typeface="Arial"/>
                <a:cs typeface="Arial"/>
              </a:rPr>
              <a:t> </a:t>
            </a:r>
            <a:r>
              <a:rPr sz="1950" spc="-5">
                <a:latin typeface="Arial"/>
                <a:cs typeface="Arial"/>
              </a:rPr>
              <a:t>or</a:t>
            </a:r>
            <a:r>
              <a:rPr sz="1950" spc="-105">
                <a:latin typeface="Arial"/>
                <a:cs typeface="Arial"/>
              </a:rPr>
              <a:t> </a:t>
            </a:r>
            <a:r>
              <a:rPr sz="1950" spc="-75">
                <a:latin typeface="Arial"/>
                <a:cs typeface="Arial"/>
              </a:rPr>
              <a:t>presume</a:t>
            </a:r>
            <a:r>
              <a:rPr sz="1950" spc="-105">
                <a:latin typeface="Arial"/>
                <a:cs typeface="Arial"/>
              </a:rPr>
              <a:t> </a:t>
            </a:r>
            <a:r>
              <a:rPr sz="1950" spc="-25">
                <a:latin typeface="Arial"/>
                <a:cs typeface="Arial"/>
              </a:rPr>
              <a:t>violation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70">
                <a:latin typeface="Arial"/>
                <a:cs typeface="Arial"/>
              </a:rPr>
              <a:t>by  </a:t>
            </a:r>
            <a:r>
              <a:rPr sz="1950" spc="-55">
                <a:latin typeface="Arial"/>
                <a:cs typeface="Arial"/>
              </a:rPr>
              <a:t>respondent</a:t>
            </a:r>
            <a:endParaRPr sz="1950">
              <a:latin typeface="Arial"/>
              <a:cs typeface="Arial"/>
            </a:endParaRPr>
          </a:p>
          <a:p>
            <a:pPr marL="818515" lvl="1" indent="-282575">
              <a:lnSpc>
                <a:spcPct val="100000"/>
              </a:lnSpc>
              <a:spcBef>
                <a:spcPts val="530"/>
              </a:spcBef>
              <a:buFont typeface="Courier New"/>
              <a:buChar char="o"/>
              <a:tabLst>
                <a:tab pos="819150" algn="l"/>
              </a:tabLst>
            </a:pPr>
            <a:r>
              <a:rPr sz="1950" spc="-150">
                <a:latin typeface="Arial"/>
                <a:cs typeface="Arial"/>
              </a:rPr>
              <a:t>Use </a:t>
            </a:r>
            <a:r>
              <a:rPr sz="1950" spc="-60">
                <a:latin typeface="Arial"/>
                <a:cs typeface="Arial"/>
              </a:rPr>
              <a:t>medical </a:t>
            </a:r>
            <a:r>
              <a:rPr sz="1950" spc="-45">
                <a:latin typeface="Arial"/>
                <a:cs typeface="Arial"/>
              </a:rPr>
              <a:t>terms </a:t>
            </a:r>
            <a:r>
              <a:rPr sz="1950">
                <a:latin typeface="Arial"/>
                <a:cs typeface="Arial"/>
              </a:rPr>
              <a:t>for</a:t>
            </a:r>
            <a:r>
              <a:rPr sz="1950" spc="-170">
                <a:latin typeface="Arial"/>
                <a:cs typeface="Arial"/>
              </a:rPr>
              <a:t> </a:t>
            </a:r>
            <a:r>
              <a:rPr sz="1950" spc="-30">
                <a:latin typeface="Arial"/>
                <a:cs typeface="Arial"/>
              </a:rPr>
              <a:t>clarification</a:t>
            </a:r>
            <a:endParaRPr sz="195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0567" y="1585976"/>
            <a:ext cx="589661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>
                <a:solidFill>
                  <a:srgbClr val="0032A0"/>
                </a:solidFill>
              </a:rPr>
              <a:t>When Asking </a:t>
            </a:r>
            <a:r>
              <a:rPr>
                <a:solidFill>
                  <a:srgbClr val="0032A0"/>
                </a:solidFill>
              </a:rPr>
              <a:t>Questions . .</a:t>
            </a:r>
            <a:r>
              <a:rPr spc="-100">
                <a:solidFill>
                  <a:srgbClr val="0032A0"/>
                </a:solidFill>
              </a:rPr>
              <a:t> </a:t>
            </a:r>
            <a:r>
              <a:rPr>
                <a:solidFill>
                  <a:srgbClr val="0032A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99335" y="2539390"/>
            <a:ext cx="7717790" cy="312420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90525" indent="-378460">
              <a:lnSpc>
                <a:spcPct val="100000"/>
              </a:lnSpc>
              <a:spcBef>
                <a:spcPts val="660"/>
              </a:spcBef>
              <a:buChar char="•"/>
              <a:tabLst>
                <a:tab pos="390525" algn="l"/>
                <a:tab pos="391160" algn="l"/>
              </a:tabLst>
            </a:pPr>
            <a:r>
              <a:rPr sz="2300" spc="-65">
                <a:latin typeface="Arial"/>
                <a:cs typeface="Arial"/>
              </a:rPr>
              <a:t>What do </a:t>
            </a:r>
            <a:r>
              <a:rPr sz="2300" spc="-90">
                <a:latin typeface="Arial"/>
                <a:cs typeface="Arial"/>
              </a:rPr>
              <a:t>you </a:t>
            </a:r>
            <a:r>
              <a:rPr sz="2300" spc="-35">
                <a:latin typeface="Arial"/>
                <a:cs typeface="Arial"/>
              </a:rPr>
              <a:t>want </a:t>
            </a:r>
            <a:r>
              <a:rPr sz="2300" spc="30">
                <a:latin typeface="Arial"/>
                <a:cs typeface="Arial"/>
              </a:rPr>
              <a:t>to</a:t>
            </a:r>
            <a:r>
              <a:rPr sz="2300" spc="-380">
                <a:latin typeface="Arial"/>
                <a:cs typeface="Arial"/>
              </a:rPr>
              <a:t> </a:t>
            </a:r>
            <a:r>
              <a:rPr sz="2300" spc="-140">
                <a:latin typeface="Arial"/>
                <a:cs typeface="Arial"/>
              </a:rPr>
              <a:t>have </a:t>
            </a:r>
            <a:r>
              <a:rPr sz="2300" spc="-120">
                <a:latin typeface="Arial"/>
                <a:cs typeface="Arial"/>
              </a:rPr>
              <a:t>happen?</a:t>
            </a:r>
            <a:endParaRPr sz="2300">
              <a:latin typeface="Arial"/>
              <a:cs typeface="Arial"/>
            </a:endParaRPr>
          </a:p>
          <a:p>
            <a:pPr marL="390525" marR="5080" indent="-378460">
              <a:lnSpc>
                <a:spcPct val="100400"/>
              </a:lnSpc>
              <a:spcBef>
                <a:spcPts val="550"/>
              </a:spcBef>
              <a:buChar char="•"/>
              <a:tabLst>
                <a:tab pos="390525" algn="l"/>
                <a:tab pos="391160" algn="l"/>
              </a:tabLst>
            </a:pPr>
            <a:r>
              <a:rPr sz="2300" spc="-150">
                <a:latin typeface="Arial"/>
                <a:cs typeface="Arial"/>
              </a:rPr>
              <a:t>Is </a:t>
            </a:r>
            <a:r>
              <a:rPr sz="2300" spc="-40">
                <a:latin typeface="Arial"/>
                <a:cs typeface="Arial"/>
              </a:rPr>
              <a:t>there </a:t>
            </a:r>
            <a:r>
              <a:rPr sz="2300" spc="-85">
                <a:latin typeface="Arial"/>
                <a:cs typeface="Arial"/>
              </a:rPr>
              <a:t>something </a:t>
            </a:r>
            <a:r>
              <a:rPr sz="2300" spc="-80">
                <a:latin typeface="Arial"/>
                <a:cs typeface="Arial"/>
              </a:rPr>
              <a:t>you </a:t>
            </a:r>
            <a:r>
              <a:rPr sz="2300" spc="-65">
                <a:latin typeface="Arial"/>
                <a:cs typeface="Arial"/>
              </a:rPr>
              <a:t>feel </a:t>
            </a:r>
            <a:r>
              <a:rPr sz="2300" spc="-70">
                <a:latin typeface="Arial"/>
                <a:cs typeface="Arial"/>
              </a:rPr>
              <a:t>we </a:t>
            </a:r>
            <a:r>
              <a:rPr sz="2300" spc="-90">
                <a:latin typeface="Arial"/>
                <a:cs typeface="Arial"/>
              </a:rPr>
              <a:t>should take </a:t>
            </a:r>
            <a:r>
              <a:rPr sz="2300" spc="-5">
                <a:latin typeface="Arial"/>
                <a:cs typeface="Arial"/>
              </a:rPr>
              <a:t>into</a:t>
            </a:r>
            <a:r>
              <a:rPr sz="2300" spc="-440">
                <a:latin typeface="Arial"/>
                <a:cs typeface="Arial"/>
              </a:rPr>
              <a:t> </a:t>
            </a:r>
            <a:r>
              <a:rPr sz="2300" spc="-75">
                <a:latin typeface="Arial"/>
                <a:cs typeface="Arial"/>
              </a:rPr>
              <a:t>consideration  </a:t>
            </a:r>
            <a:r>
              <a:rPr sz="2300">
                <a:latin typeface="Arial"/>
                <a:cs typeface="Arial"/>
              </a:rPr>
              <a:t>that </a:t>
            </a:r>
            <a:r>
              <a:rPr sz="2300" spc="-114">
                <a:latin typeface="Arial"/>
                <a:cs typeface="Arial"/>
              </a:rPr>
              <a:t>is </a:t>
            </a:r>
            <a:r>
              <a:rPr sz="2300">
                <a:latin typeface="Arial"/>
                <a:cs typeface="Arial"/>
              </a:rPr>
              <a:t>not </a:t>
            </a:r>
            <a:r>
              <a:rPr sz="2300" spc="-95">
                <a:latin typeface="Arial"/>
                <a:cs typeface="Arial"/>
              </a:rPr>
              <a:t>already </a:t>
            </a:r>
            <a:r>
              <a:rPr sz="2300" spc="-65">
                <a:latin typeface="Arial"/>
                <a:cs typeface="Arial"/>
              </a:rPr>
              <a:t>before</a:t>
            </a:r>
            <a:r>
              <a:rPr sz="2300" spc="-409">
                <a:latin typeface="Arial"/>
                <a:cs typeface="Arial"/>
              </a:rPr>
              <a:t> </a:t>
            </a:r>
            <a:r>
              <a:rPr sz="2300" spc="-185">
                <a:latin typeface="Arial"/>
                <a:cs typeface="Arial"/>
              </a:rPr>
              <a:t>us?</a:t>
            </a:r>
            <a:endParaRPr sz="2300">
              <a:latin typeface="Arial"/>
              <a:cs typeface="Arial"/>
            </a:endParaRPr>
          </a:p>
          <a:p>
            <a:pPr marL="390525" marR="734060" indent="-378460">
              <a:lnSpc>
                <a:spcPct val="100400"/>
              </a:lnSpc>
              <a:spcBef>
                <a:spcPts val="565"/>
              </a:spcBef>
              <a:buChar char="•"/>
              <a:tabLst>
                <a:tab pos="390525" algn="l"/>
                <a:tab pos="391160" algn="l"/>
              </a:tabLst>
            </a:pPr>
            <a:r>
              <a:rPr sz="2300" spc="-150">
                <a:latin typeface="Arial"/>
                <a:cs typeface="Arial"/>
              </a:rPr>
              <a:t>Is</a:t>
            </a:r>
            <a:r>
              <a:rPr sz="2300" spc="-114">
                <a:latin typeface="Arial"/>
                <a:cs typeface="Arial"/>
              </a:rPr>
              <a:t> </a:t>
            </a:r>
            <a:r>
              <a:rPr sz="2300" spc="-40">
                <a:latin typeface="Arial"/>
                <a:cs typeface="Arial"/>
              </a:rPr>
              <a:t>there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135">
                <a:latin typeface="Arial"/>
                <a:cs typeface="Arial"/>
              </a:rPr>
              <a:t>any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100">
                <a:latin typeface="Arial"/>
                <a:cs typeface="Arial"/>
              </a:rPr>
              <a:t>evidence</a:t>
            </a:r>
            <a:r>
              <a:rPr sz="2300" spc="-120">
                <a:latin typeface="Arial"/>
                <a:cs typeface="Arial"/>
              </a:rPr>
              <a:t> </a:t>
            </a:r>
            <a:r>
              <a:rPr sz="2300" spc="-5">
                <a:latin typeface="Arial"/>
                <a:cs typeface="Arial"/>
              </a:rPr>
              <a:t>that</a:t>
            </a:r>
            <a:r>
              <a:rPr sz="2300" spc="-120">
                <a:latin typeface="Arial"/>
                <a:cs typeface="Arial"/>
              </a:rPr>
              <a:t> </a:t>
            </a:r>
            <a:r>
              <a:rPr sz="2300" spc="-25">
                <a:latin typeface="Arial"/>
                <a:cs typeface="Arial"/>
              </a:rPr>
              <a:t>the</a:t>
            </a:r>
            <a:r>
              <a:rPr sz="2300" spc="-120">
                <a:latin typeface="Arial"/>
                <a:cs typeface="Arial"/>
              </a:rPr>
              <a:t> </a:t>
            </a:r>
            <a:r>
              <a:rPr sz="2300" spc="-5">
                <a:latin typeface="Arial"/>
                <a:cs typeface="Arial"/>
              </a:rPr>
              <a:t>[other</a:t>
            </a:r>
            <a:r>
              <a:rPr sz="2300" spc="-120">
                <a:latin typeface="Arial"/>
                <a:cs typeface="Arial"/>
              </a:rPr>
              <a:t> </a:t>
            </a:r>
            <a:r>
              <a:rPr sz="2300" spc="-20">
                <a:latin typeface="Arial"/>
                <a:cs typeface="Arial"/>
              </a:rPr>
              <a:t>party]</a:t>
            </a:r>
            <a:r>
              <a:rPr sz="2300" spc="-120">
                <a:latin typeface="Arial"/>
                <a:cs typeface="Arial"/>
              </a:rPr>
              <a:t> </a:t>
            </a:r>
            <a:r>
              <a:rPr sz="2300" spc="-65">
                <a:latin typeface="Arial"/>
                <a:cs typeface="Arial"/>
              </a:rPr>
              <a:t>provided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15">
                <a:latin typeface="Arial"/>
                <a:cs typeface="Arial"/>
              </a:rPr>
              <a:t>or  </a:t>
            </a:r>
            <a:r>
              <a:rPr sz="2300" spc="-75">
                <a:latin typeface="Arial"/>
                <a:cs typeface="Arial"/>
              </a:rPr>
              <a:t>anything </a:t>
            </a:r>
            <a:r>
              <a:rPr sz="2300" spc="-45">
                <a:latin typeface="Arial"/>
                <a:cs typeface="Arial"/>
              </a:rPr>
              <a:t>they </a:t>
            </a:r>
            <a:r>
              <a:rPr sz="2300" spc="-120">
                <a:latin typeface="Arial"/>
                <a:cs typeface="Arial"/>
              </a:rPr>
              <a:t>said </a:t>
            </a:r>
            <a:r>
              <a:rPr sz="2300" spc="-5">
                <a:latin typeface="Arial"/>
                <a:cs typeface="Arial"/>
              </a:rPr>
              <a:t>that </a:t>
            </a:r>
            <a:r>
              <a:rPr sz="2300" spc="-90">
                <a:latin typeface="Arial"/>
                <a:cs typeface="Arial"/>
              </a:rPr>
              <a:t>you </a:t>
            </a:r>
            <a:r>
              <a:rPr sz="2300" spc="-60">
                <a:latin typeface="Arial"/>
                <a:cs typeface="Arial"/>
              </a:rPr>
              <a:t>feel </a:t>
            </a:r>
            <a:r>
              <a:rPr sz="2300" spc="-90">
                <a:latin typeface="Arial"/>
                <a:cs typeface="Arial"/>
              </a:rPr>
              <a:t>you </a:t>
            </a:r>
            <a:r>
              <a:rPr sz="2300" spc="-60">
                <a:latin typeface="Arial"/>
                <a:cs typeface="Arial"/>
              </a:rPr>
              <a:t>haven’t </a:t>
            </a:r>
            <a:r>
              <a:rPr sz="2300" spc="-105">
                <a:latin typeface="Arial"/>
                <a:cs typeface="Arial"/>
              </a:rPr>
              <a:t>had </a:t>
            </a:r>
            <a:r>
              <a:rPr sz="2300" spc="-125">
                <a:latin typeface="Arial"/>
                <a:cs typeface="Arial"/>
              </a:rPr>
              <a:t>an  </a:t>
            </a:r>
            <a:r>
              <a:rPr sz="2300" spc="-20">
                <a:latin typeface="Arial"/>
                <a:cs typeface="Arial"/>
              </a:rPr>
              <a:t>opportunity </a:t>
            </a:r>
            <a:r>
              <a:rPr sz="2300" spc="35">
                <a:latin typeface="Arial"/>
                <a:cs typeface="Arial"/>
              </a:rPr>
              <a:t>to </a:t>
            </a:r>
            <a:r>
              <a:rPr sz="2300" spc="-90">
                <a:latin typeface="Arial"/>
                <a:cs typeface="Arial"/>
              </a:rPr>
              <a:t>respond</a:t>
            </a:r>
            <a:r>
              <a:rPr sz="2300" spc="-390">
                <a:latin typeface="Arial"/>
                <a:cs typeface="Arial"/>
              </a:rPr>
              <a:t> </a:t>
            </a:r>
            <a:r>
              <a:rPr sz="2300" spc="-50">
                <a:latin typeface="Arial"/>
                <a:cs typeface="Arial"/>
              </a:rPr>
              <a:t>to?</a:t>
            </a:r>
            <a:endParaRPr sz="2300">
              <a:latin typeface="Arial"/>
              <a:cs typeface="Arial"/>
            </a:endParaRPr>
          </a:p>
          <a:p>
            <a:pPr marL="390525" marR="185420" indent="-378460">
              <a:lnSpc>
                <a:spcPct val="100400"/>
              </a:lnSpc>
              <a:spcBef>
                <a:spcPts val="555"/>
              </a:spcBef>
              <a:buChar char="•"/>
              <a:tabLst>
                <a:tab pos="390525" algn="l"/>
                <a:tab pos="391160" algn="l"/>
              </a:tabLst>
            </a:pPr>
            <a:r>
              <a:rPr sz="2300" spc="-110">
                <a:latin typeface="Arial"/>
                <a:cs typeface="Arial"/>
              </a:rPr>
              <a:t>Are </a:t>
            </a:r>
            <a:r>
              <a:rPr sz="2300" spc="-40">
                <a:latin typeface="Arial"/>
                <a:cs typeface="Arial"/>
              </a:rPr>
              <a:t>there </a:t>
            </a:r>
            <a:r>
              <a:rPr sz="2300" spc="-90">
                <a:latin typeface="Arial"/>
                <a:cs typeface="Arial"/>
              </a:rPr>
              <a:t>specific questions you </a:t>
            </a:r>
            <a:r>
              <a:rPr sz="2300" spc="-60">
                <a:latin typeface="Arial"/>
                <a:cs typeface="Arial"/>
              </a:rPr>
              <a:t>feel </a:t>
            </a:r>
            <a:r>
              <a:rPr sz="2300" spc="-85">
                <a:latin typeface="Arial"/>
                <a:cs typeface="Arial"/>
              </a:rPr>
              <a:t>should </a:t>
            </a:r>
            <a:r>
              <a:rPr sz="2300" spc="-100">
                <a:latin typeface="Arial"/>
                <a:cs typeface="Arial"/>
              </a:rPr>
              <a:t>be </a:t>
            </a:r>
            <a:r>
              <a:rPr sz="2300" spc="-85">
                <a:latin typeface="Arial"/>
                <a:cs typeface="Arial"/>
              </a:rPr>
              <a:t>presented</a:t>
            </a:r>
            <a:r>
              <a:rPr sz="2300" spc="-415">
                <a:latin typeface="Arial"/>
                <a:cs typeface="Arial"/>
              </a:rPr>
              <a:t> </a:t>
            </a:r>
            <a:r>
              <a:rPr sz="2300" spc="25">
                <a:latin typeface="Arial"/>
                <a:cs typeface="Arial"/>
              </a:rPr>
              <a:t>to  </a:t>
            </a:r>
            <a:r>
              <a:rPr sz="2300" spc="-25">
                <a:latin typeface="Arial"/>
                <a:cs typeface="Arial"/>
              </a:rPr>
              <a:t>the</a:t>
            </a:r>
            <a:r>
              <a:rPr sz="2300" spc="-120">
                <a:latin typeface="Arial"/>
                <a:cs typeface="Arial"/>
              </a:rPr>
              <a:t> </a:t>
            </a:r>
            <a:r>
              <a:rPr sz="2300" spc="-20">
                <a:latin typeface="Arial"/>
                <a:cs typeface="Arial"/>
              </a:rPr>
              <a:t>other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40">
                <a:latin typeface="Arial"/>
                <a:cs typeface="Arial"/>
              </a:rPr>
              <a:t>party</a:t>
            </a:r>
            <a:r>
              <a:rPr sz="2300" spc="-120">
                <a:latin typeface="Arial"/>
                <a:cs typeface="Arial"/>
              </a:rPr>
              <a:t> </a:t>
            </a:r>
            <a:r>
              <a:rPr sz="2300" spc="-15">
                <a:latin typeface="Arial"/>
                <a:cs typeface="Arial"/>
              </a:rPr>
              <a:t>or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105">
                <a:latin typeface="Arial"/>
                <a:cs typeface="Arial"/>
              </a:rPr>
              <a:t>witnesses</a:t>
            </a:r>
            <a:r>
              <a:rPr sz="2300" spc="-114">
                <a:latin typeface="Arial"/>
                <a:cs typeface="Arial"/>
              </a:rPr>
              <a:t> </a:t>
            </a:r>
            <a:r>
              <a:rPr sz="2300">
                <a:latin typeface="Arial"/>
                <a:cs typeface="Arial"/>
              </a:rPr>
              <a:t>that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140">
                <a:latin typeface="Arial"/>
                <a:cs typeface="Arial"/>
              </a:rPr>
              <a:t>have</a:t>
            </a:r>
            <a:r>
              <a:rPr sz="2300" spc="-120">
                <a:latin typeface="Arial"/>
                <a:cs typeface="Arial"/>
              </a:rPr>
              <a:t> </a:t>
            </a:r>
            <a:r>
              <a:rPr sz="2300">
                <a:latin typeface="Arial"/>
                <a:cs typeface="Arial"/>
              </a:rPr>
              <a:t>not</a:t>
            </a:r>
            <a:r>
              <a:rPr sz="2300" spc="-120">
                <a:latin typeface="Arial"/>
                <a:cs typeface="Arial"/>
              </a:rPr>
              <a:t> </a:t>
            </a:r>
            <a:r>
              <a:rPr sz="2300" spc="-100">
                <a:latin typeface="Arial"/>
                <a:cs typeface="Arial"/>
              </a:rPr>
              <a:t>been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170">
                <a:latin typeface="Arial"/>
                <a:cs typeface="Arial"/>
              </a:rPr>
              <a:t>asked?</a:t>
            </a:r>
            <a:endParaRPr sz="23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0423" rIns="0" bIns="0" rtlCol="0">
            <a:spAutoFit/>
          </a:bodyPr>
          <a:lstStyle/>
          <a:p>
            <a:pPr marL="1586230" marR="5080">
              <a:lnSpc>
                <a:spcPct val="100000"/>
              </a:lnSpc>
              <a:spcBef>
                <a:spcPts val="100"/>
              </a:spcBef>
            </a:pPr>
            <a:r>
              <a:t>Some </a:t>
            </a:r>
            <a:r>
              <a:rPr spc="-5"/>
              <a:t>Common </a:t>
            </a:r>
            <a:r>
              <a:t>Questions</a:t>
            </a:r>
            <a:r>
              <a:rPr spc="-95"/>
              <a:t> </a:t>
            </a:r>
            <a:r>
              <a:t>by  </a:t>
            </a:r>
            <a:r>
              <a:rPr spc="-5"/>
              <a:t>Adjudicators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691515" y="2471631"/>
            <a:ext cx="8675370" cy="311027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883410" marR="865505" indent="-378460">
              <a:lnSpc>
                <a:spcPct val="101200"/>
              </a:lnSpc>
              <a:spcBef>
                <a:spcPts val="85"/>
              </a:spcBef>
              <a:buChar char="•"/>
              <a:tabLst>
                <a:tab pos="1884045" algn="l"/>
                <a:tab pos="1884680" algn="l"/>
              </a:tabLst>
            </a:pPr>
            <a:r>
              <a:rPr spc="-120" dirty="0"/>
              <a:t>Were </a:t>
            </a:r>
            <a:r>
              <a:rPr spc="-90" dirty="0"/>
              <a:t>you </a:t>
            </a:r>
            <a:r>
              <a:rPr spc="-105" dirty="0"/>
              <a:t>given </a:t>
            </a:r>
            <a:r>
              <a:rPr spc="-125" dirty="0"/>
              <a:t>an </a:t>
            </a:r>
            <a:r>
              <a:rPr spc="-20" dirty="0"/>
              <a:t>opportunity </a:t>
            </a:r>
            <a:r>
              <a:rPr spc="30" dirty="0"/>
              <a:t>to </a:t>
            </a:r>
            <a:r>
              <a:rPr spc="-65" dirty="0"/>
              <a:t>review</a:t>
            </a:r>
            <a:r>
              <a:rPr spc="-355" dirty="0"/>
              <a:t> </a:t>
            </a:r>
            <a:r>
              <a:rPr spc="-25" dirty="0"/>
              <a:t>the  </a:t>
            </a:r>
            <a:r>
              <a:rPr spc="-80" dirty="0"/>
              <a:t>investigative</a:t>
            </a:r>
            <a:r>
              <a:rPr spc="-145" dirty="0"/>
              <a:t> </a:t>
            </a:r>
            <a:r>
              <a:rPr spc="-45" dirty="0"/>
              <a:t>report?</a:t>
            </a:r>
          </a:p>
          <a:p>
            <a:pPr marL="1883410" marR="184785" indent="-378460">
              <a:lnSpc>
                <a:spcPct val="101000"/>
              </a:lnSpc>
              <a:spcBef>
                <a:spcPts val="595"/>
              </a:spcBef>
              <a:buChar char="•"/>
              <a:tabLst>
                <a:tab pos="1884045" algn="l"/>
                <a:tab pos="1884680" algn="l"/>
                <a:tab pos="2976880" algn="l"/>
              </a:tabLst>
            </a:pPr>
            <a:r>
              <a:rPr spc="-120" dirty="0"/>
              <a:t>Were </a:t>
            </a:r>
            <a:r>
              <a:rPr spc="-90" dirty="0"/>
              <a:t>you </a:t>
            </a:r>
            <a:r>
              <a:rPr spc="-105" dirty="0"/>
              <a:t>given </a:t>
            </a:r>
            <a:r>
              <a:rPr spc="-125" dirty="0"/>
              <a:t>an </a:t>
            </a:r>
            <a:r>
              <a:rPr spc="-20" dirty="0"/>
              <a:t>opportunity </a:t>
            </a:r>
            <a:r>
              <a:rPr spc="30" dirty="0"/>
              <a:t>to </a:t>
            </a:r>
            <a:r>
              <a:rPr spc="-90" dirty="0"/>
              <a:t>respond </a:t>
            </a:r>
            <a:r>
              <a:rPr spc="20" dirty="0"/>
              <a:t>to </a:t>
            </a:r>
            <a:r>
              <a:rPr spc="-20" dirty="0"/>
              <a:t>the  </a:t>
            </a:r>
            <a:r>
              <a:rPr spc="-45" dirty="0"/>
              <a:t>report?	</a:t>
            </a:r>
            <a:r>
              <a:rPr spc="-65" dirty="0"/>
              <a:t>In </a:t>
            </a:r>
            <a:r>
              <a:rPr spc="-55" dirty="0"/>
              <a:t>your </a:t>
            </a:r>
            <a:r>
              <a:rPr spc="-45" dirty="0"/>
              <a:t>own </a:t>
            </a:r>
            <a:r>
              <a:rPr spc="-80" dirty="0"/>
              <a:t>words, </a:t>
            </a:r>
            <a:r>
              <a:rPr spc="-150" dirty="0"/>
              <a:t>can </a:t>
            </a:r>
            <a:r>
              <a:rPr spc="-90" dirty="0"/>
              <a:t>you </a:t>
            </a:r>
            <a:r>
              <a:rPr spc="-100" dirty="0"/>
              <a:t>describe</a:t>
            </a:r>
            <a:r>
              <a:rPr spc="-415" dirty="0"/>
              <a:t> </a:t>
            </a:r>
            <a:r>
              <a:rPr spc="-55" dirty="0"/>
              <a:t>your  </a:t>
            </a:r>
            <a:r>
              <a:rPr spc="-120" dirty="0"/>
              <a:t>response </a:t>
            </a:r>
            <a:r>
              <a:rPr spc="30" dirty="0"/>
              <a:t>to </a:t>
            </a:r>
            <a:r>
              <a:rPr spc="-20" dirty="0"/>
              <a:t>the</a:t>
            </a:r>
            <a:r>
              <a:rPr spc="-295" dirty="0"/>
              <a:t> </a:t>
            </a:r>
            <a:r>
              <a:rPr spc="-40" dirty="0"/>
              <a:t>report?</a:t>
            </a:r>
          </a:p>
          <a:p>
            <a:pPr marL="1883410" marR="5080" indent="-378460">
              <a:lnSpc>
                <a:spcPct val="100800"/>
              </a:lnSpc>
              <a:spcBef>
                <a:spcPts val="600"/>
              </a:spcBef>
              <a:buChar char="•"/>
              <a:tabLst>
                <a:tab pos="1884045" algn="l"/>
                <a:tab pos="1884680" algn="l"/>
              </a:tabLst>
            </a:pPr>
            <a:r>
              <a:rPr spc="-60" dirty="0"/>
              <a:t>What</a:t>
            </a:r>
            <a:r>
              <a:rPr spc="-130" dirty="0"/>
              <a:t> </a:t>
            </a:r>
            <a:r>
              <a:rPr spc="-55" dirty="0"/>
              <a:t>fact</a:t>
            </a:r>
            <a:r>
              <a:rPr spc="-120" dirty="0"/>
              <a:t> </a:t>
            </a:r>
            <a:r>
              <a:rPr spc="-10" dirty="0"/>
              <a:t>or</a:t>
            </a:r>
            <a:r>
              <a:rPr spc="-125" dirty="0"/>
              <a:t> </a:t>
            </a:r>
            <a:r>
              <a:rPr spc="-105" dirty="0"/>
              <a:t>circumstance</a:t>
            </a:r>
            <a:r>
              <a:rPr spc="-120" dirty="0"/>
              <a:t> </a:t>
            </a:r>
            <a:r>
              <a:rPr spc="-50" dirty="0"/>
              <a:t>about</a:t>
            </a:r>
            <a:r>
              <a:rPr spc="-120" dirty="0"/>
              <a:t> </a:t>
            </a:r>
            <a:r>
              <a:rPr spc="-45" dirty="0"/>
              <a:t>this</a:t>
            </a:r>
            <a:r>
              <a:rPr spc="-120" dirty="0"/>
              <a:t> </a:t>
            </a:r>
            <a:r>
              <a:rPr spc="-20" dirty="0"/>
              <a:t>matter</a:t>
            </a:r>
            <a:r>
              <a:rPr spc="-120" dirty="0"/>
              <a:t> </a:t>
            </a:r>
            <a:r>
              <a:rPr spc="-65" dirty="0"/>
              <a:t>do</a:t>
            </a:r>
            <a:r>
              <a:rPr spc="-125" dirty="0"/>
              <a:t> </a:t>
            </a:r>
            <a:r>
              <a:rPr spc="-90" dirty="0"/>
              <a:t>you  </a:t>
            </a:r>
            <a:r>
              <a:rPr spc="-60" dirty="0"/>
              <a:t>feel </a:t>
            </a:r>
            <a:r>
              <a:rPr spc="-70" dirty="0"/>
              <a:t>we </a:t>
            </a:r>
            <a:r>
              <a:rPr spc="-90" dirty="0"/>
              <a:t>should </a:t>
            </a:r>
            <a:r>
              <a:rPr spc="-75" dirty="0"/>
              <a:t>concentrate </a:t>
            </a:r>
            <a:r>
              <a:rPr spc="-65" dirty="0"/>
              <a:t>on </a:t>
            </a:r>
            <a:r>
              <a:rPr spc="-25" dirty="0"/>
              <a:t>in </a:t>
            </a:r>
            <a:r>
              <a:rPr spc="-30" dirty="0"/>
              <a:t>our</a:t>
            </a:r>
            <a:r>
              <a:rPr spc="-500" dirty="0"/>
              <a:t> </a:t>
            </a:r>
            <a:r>
              <a:rPr spc="-75" dirty="0"/>
              <a:t>deliberations?</a:t>
            </a:r>
          </a:p>
          <a:p>
            <a:pPr marL="1883410" indent="-378460">
              <a:lnSpc>
                <a:spcPct val="100000"/>
              </a:lnSpc>
              <a:spcBef>
                <a:spcPts val="625"/>
              </a:spcBef>
              <a:buChar char="•"/>
              <a:tabLst>
                <a:tab pos="1884045" algn="l"/>
                <a:tab pos="1884680" algn="l"/>
              </a:tabLst>
            </a:pPr>
            <a:r>
              <a:rPr spc="-160" dirty="0"/>
              <a:t>Is </a:t>
            </a:r>
            <a:r>
              <a:rPr spc="-35" dirty="0"/>
              <a:t>there </a:t>
            </a:r>
            <a:r>
              <a:rPr spc="-70" dirty="0"/>
              <a:t>anything </a:t>
            </a:r>
            <a:r>
              <a:rPr spc="-130" dirty="0"/>
              <a:t>else </a:t>
            </a:r>
            <a:r>
              <a:rPr lang="en-US" spc="-130" dirty="0"/>
              <a:t>y</a:t>
            </a:r>
            <a:r>
              <a:rPr spc="-95" dirty="0"/>
              <a:t>o</a:t>
            </a:r>
            <a:r>
              <a:rPr lang="en-US" spc="-95" dirty="0"/>
              <a:t>u </a:t>
            </a:r>
            <a:r>
              <a:rPr lang="en-US" spc="-80" dirty="0"/>
              <a:t>wi</a:t>
            </a:r>
            <a:r>
              <a:rPr spc="-80" dirty="0"/>
              <a:t>sh </a:t>
            </a:r>
            <a:r>
              <a:rPr spc="30" dirty="0"/>
              <a:t>to</a:t>
            </a:r>
            <a:r>
              <a:rPr spc="-310" dirty="0"/>
              <a:t> </a:t>
            </a:r>
            <a:r>
              <a:rPr spc="-140" dirty="0"/>
              <a:t>add?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5055" y="1159255"/>
            <a:ext cx="7214234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Some </a:t>
            </a:r>
            <a:r>
              <a:rPr dirty="0"/>
              <a:t>(More) </a:t>
            </a:r>
            <a:r>
              <a:rPr spc="-5" dirty="0"/>
              <a:t>Common</a:t>
            </a:r>
            <a:r>
              <a:rPr spc="-95" dirty="0"/>
              <a:t> </a:t>
            </a:r>
            <a:r>
              <a:rPr dirty="0"/>
              <a:t>Questions  by</a:t>
            </a:r>
            <a:r>
              <a:rPr spc="-5" dirty="0"/>
              <a:t> Adjudicators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3331845" y="7346648"/>
            <a:ext cx="339471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>
                <a:solidFill>
                  <a:srgbClr val="0032A0"/>
                </a:solidFill>
              </a:rPr>
              <a:t>©</a:t>
            </a:r>
            <a:r>
              <a:rPr spc="-85">
                <a:solidFill>
                  <a:srgbClr val="0032A0"/>
                </a:solidFill>
              </a:rPr>
              <a:t> </a:t>
            </a:r>
            <a:r>
              <a:rPr spc="-40">
                <a:solidFill>
                  <a:srgbClr val="0032A0"/>
                </a:solidFill>
              </a:rPr>
              <a:t>2020 </a:t>
            </a:r>
            <a:r>
              <a:rPr spc="-65">
                <a:solidFill>
                  <a:srgbClr val="0032A0"/>
                </a:solidFill>
              </a:rPr>
              <a:t>Husch </a:t>
            </a:r>
            <a:r>
              <a:rPr spc="-40">
                <a:solidFill>
                  <a:srgbClr val="0032A0"/>
                </a:solidFill>
              </a:rPr>
              <a:t>Blackwell </a:t>
            </a:r>
            <a:r>
              <a:rPr spc="-130">
                <a:solidFill>
                  <a:srgbClr val="0032A0"/>
                </a:solidFill>
              </a:rPr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8000" y="4460240"/>
            <a:ext cx="96456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40">
                <a:solidFill>
                  <a:srgbClr val="0032A0"/>
                </a:solidFill>
                <a:latin typeface="Arial"/>
                <a:cs typeface="Arial"/>
              </a:rPr>
              <a:t>Module</a:t>
            </a:r>
            <a:r>
              <a:rPr sz="1900" spc="-180">
                <a:solidFill>
                  <a:srgbClr val="0032A0"/>
                </a:solidFill>
                <a:latin typeface="Arial"/>
                <a:cs typeface="Arial"/>
              </a:rPr>
              <a:t> </a:t>
            </a:r>
            <a:r>
              <a:rPr sz="1900" spc="-100">
                <a:solidFill>
                  <a:srgbClr val="0032A0"/>
                </a:solidFill>
                <a:latin typeface="Arial"/>
                <a:cs typeface="Arial"/>
              </a:rPr>
              <a:t>7</a:t>
            </a:r>
            <a:endParaRPr sz="1900">
              <a:solidFill>
                <a:srgbClr val="0032A0"/>
              </a:solidFill>
              <a:latin typeface="Arial"/>
              <a:cs typeface="Arial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97C3B65-1AB9-184D-9318-D4896643B9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 eaLnBrk="1" latinLnBrk="0" hangingPunct="1"/>
            <a:r>
              <a:rPr lang="en-US" sz="4700" b="1" kern="1200" dirty="0">
                <a:solidFill>
                  <a:srgbClr val="0032A0"/>
                </a:solidFill>
                <a:effectLst/>
                <a:latin typeface="Georgia" panose="02040502050405020303" pitchFamily="18" charset="0"/>
                <a:ea typeface="+mn-ea"/>
                <a:cs typeface="Georgia" panose="02040502050405020303" pitchFamily="18" charset="0"/>
              </a:rPr>
              <a:t>Decision-Making</a:t>
            </a:r>
            <a:r>
              <a:rPr lang="en-US" sz="4700" b="1" kern="1200" spc="-90" dirty="0">
                <a:solidFill>
                  <a:srgbClr val="0032A0"/>
                </a:solidFill>
                <a:effectLst/>
                <a:latin typeface="Georgia" panose="02040502050405020303" pitchFamily="18" charset="0"/>
                <a:ea typeface="+mn-ea"/>
                <a:cs typeface="Georgia" panose="02040502050405020303" pitchFamily="18" charset="0"/>
              </a:rPr>
              <a:t> </a:t>
            </a:r>
            <a:r>
              <a:rPr lang="en-US" sz="4700" b="1" kern="1200" dirty="0">
                <a:solidFill>
                  <a:srgbClr val="0032A0"/>
                </a:solidFill>
                <a:effectLst/>
                <a:latin typeface="Georgia" panose="02040502050405020303" pitchFamily="18" charset="0"/>
                <a:ea typeface="+mn-ea"/>
                <a:cs typeface="Georgia" panose="02040502050405020303" pitchFamily="18" charset="0"/>
              </a:rPr>
              <a:t>and  </a:t>
            </a:r>
            <a:r>
              <a:rPr lang="en-US" sz="4700" b="1" kern="1200" spc="-5" dirty="0">
                <a:solidFill>
                  <a:srgbClr val="0032A0"/>
                </a:solidFill>
                <a:effectLst/>
                <a:latin typeface="Georgia" panose="02040502050405020303" pitchFamily="18" charset="0"/>
                <a:ea typeface="+mn-ea"/>
                <a:cs typeface="Georgia" panose="02040502050405020303" pitchFamily="18" charset="0"/>
              </a:rPr>
              <a:t>Evidentiary  Concepts</a:t>
            </a:r>
            <a:endParaRPr lang="en-US" dirty="0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9335" y="1683511"/>
            <a:ext cx="368363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32A0"/>
                </a:solidFill>
              </a:rPr>
              <a:t>Decision-making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38960" y="2539390"/>
            <a:ext cx="7036434" cy="171577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26390" indent="-314325">
              <a:lnSpc>
                <a:spcPct val="100000"/>
              </a:lnSpc>
              <a:spcBef>
                <a:spcPts val="660"/>
              </a:spcBef>
              <a:buChar char="•"/>
              <a:tabLst>
                <a:tab pos="326390" algn="l"/>
                <a:tab pos="327025" algn="l"/>
              </a:tabLst>
            </a:pPr>
            <a:r>
              <a:rPr sz="2300" spc="-114">
                <a:latin typeface="Arial"/>
                <a:cs typeface="Arial"/>
              </a:rPr>
              <a:t>Evaluating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110">
                <a:latin typeface="Arial"/>
                <a:cs typeface="Arial"/>
              </a:rPr>
              <a:t>relevance</a:t>
            </a:r>
            <a:endParaRPr sz="2300">
              <a:latin typeface="Arial"/>
              <a:cs typeface="Arial"/>
            </a:endParaRPr>
          </a:p>
          <a:p>
            <a:pPr marL="326390" indent="-314325">
              <a:lnSpc>
                <a:spcPct val="100000"/>
              </a:lnSpc>
              <a:spcBef>
                <a:spcPts val="565"/>
              </a:spcBef>
              <a:buChar char="•"/>
              <a:tabLst>
                <a:tab pos="326390" algn="l"/>
                <a:tab pos="327025" algn="l"/>
              </a:tabLst>
            </a:pPr>
            <a:r>
              <a:rPr sz="2300" spc="-125">
                <a:latin typeface="Arial"/>
                <a:cs typeface="Arial"/>
              </a:rPr>
              <a:t>Factual </a:t>
            </a:r>
            <a:r>
              <a:rPr sz="2300" spc="-105">
                <a:latin typeface="Arial"/>
                <a:cs typeface="Arial"/>
              </a:rPr>
              <a:t>and </a:t>
            </a:r>
            <a:r>
              <a:rPr sz="2300" spc="-35">
                <a:latin typeface="Arial"/>
                <a:cs typeface="Arial"/>
              </a:rPr>
              <a:t>credibility </a:t>
            </a:r>
            <a:r>
              <a:rPr sz="2300" spc="-130">
                <a:latin typeface="Arial"/>
                <a:cs typeface="Arial"/>
              </a:rPr>
              <a:t>analysis </a:t>
            </a:r>
            <a:r>
              <a:rPr sz="2300" spc="-25">
                <a:latin typeface="Arial"/>
                <a:cs typeface="Arial"/>
              </a:rPr>
              <a:t>in </a:t>
            </a:r>
            <a:r>
              <a:rPr sz="2300" spc="-50">
                <a:latin typeface="Arial"/>
                <a:cs typeface="Arial"/>
              </a:rPr>
              <a:t>support </a:t>
            </a:r>
            <a:r>
              <a:rPr sz="2300">
                <a:latin typeface="Arial"/>
                <a:cs typeface="Arial"/>
              </a:rPr>
              <a:t>of</a:t>
            </a:r>
            <a:r>
              <a:rPr sz="2300" spc="-385">
                <a:latin typeface="Arial"/>
                <a:cs typeface="Arial"/>
              </a:rPr>
              <a:t> </a:t>
            </a:r>
            <a:r>
              <a:rPr sz="2300" spc="-90">
                <a:latin typeface="Arial"/>
                <a:cs typeface="Arial"/>
              </a:rPr>
              <a:t>conclusion</a:t>
            </a:r>
            <a:endParaRPr sz="2300">
              <a:latin typeface="Arial"/>
              <a:cs typeface="Arial"/>
            </a:endParaRPr>
          </a:p>
          <a:p>
            <a:pPr marL="326390" indent="-314325">
              <a:lnSpc>
                <a:spcPct val="100000"/>
              </a:lnSpc>
              <a:spcBef>
                <a:spcPts val="575"/>
              </a:spcBef>
              <a:buChar char="•"/>
              <a:tabLst>
                <a:tab pos="326390" algn="l"/>
                <a:tab pos="327025" algn="l"/>
              </a:tabLst>
            </a:pPr>
            <a:r>
              <a:rPr sz="2300" spc="-95">
                <a:latin typeface="Arial"/>
                <a:cs typeface="Arial"/>
              </a:rPr>
              <a:t>Consideration </a:t>
            </a:r>
            <a:r>
              <a:rPr sz="2300" spc="-105">
                <a:latin typeface="Arial"/>
                <a:cs typeface="Arial"/>
              </a:rPr>
              <a:t>and </a:t>
            </a:r>
            <a:r>
              <a:rPr sz="2300" spc="-110">
                <a:latin typeface="Arial"/>
                <a:cs typeface="Arial"/>
              </a:rPr>
              <a:t>exclusion </a:t>
            </a:r>
            <a:r>
              <a:rPr sz="2300">
                <a:latin typeface="Arial"/>
                <a:cs typeface="Arial"/>
              </a:rPr>
              <a:t>of </a:t>
            </a:r>
            <a:r>
              <a:rPr sz="2300" spc="-80">
                <a:latin typeface="Arial"/>
                <a:cs typeface="Arial"/>
              </a:rPr>
              <a:t>statements </a:t>
            </a:r>
            <a:r>
              <a:rPr sz="2300" spc="-110">
                <a:latin typeface="Arial"/>
                <a:cs typeface="Arial"/>
              </a:rPr>
              <a:t>and</a:t>
            </a:r>
            <a:r>
              <a:rPr sz="2300" spc="-345">
                <a:latin typeface="Arial"/>
                <a:cs typeface="Arial"/>
              </a:rPr>
              <a:t> </a:t>
            </a:r>
            <a:r>
              <a:rPr sz="2300" spc="-100">
                <a:latin typeface="Arial"/>
                <a:cs typeface="Arial"/>
              </a:rPr>
              <a:t>evidence</a:t>
            </a:r>
            <a:endParaRPr sz="2300">
              <a:latin typeface="Arial"/>
              <a:cs typeface="Arial"/>
            </a:endParaRPr>
          </a:p>
          <a:p>
            <a:pPr marL="326390" indent="-314325">
              <a:lnSpc>
                <a:spcPct val="100000"/>
              </a:lnSpc>
              <a:spcBef>
                <a:spcPts val="565"/>
              </a:spcBef>
              <a:buChar char="•"/>
              <a:tabLst>
                <a:tab pos="326390" algn="l"/>
                <a:tab pos="327025" algn="l"/>
              </a:tabLst>
            </a:pPr>
            <a:r>
              <a:rPr sz="2300" spc="-75">
                <a:latin typeface="Arial"/>
                <a:cs typeface="Arial"/>
              </a:rPr>
              <a:t>Deliberating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2923" y="2499766"/>
            <a:ext cx="4848860" cy="259969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26390" indent="-314325">
              <a:lnSpc>
                <a:spcPct val="100000"/>
              </a:lnSpc>
              <a:spcBef>
                <a:spcPts val="960"/>
              </a:spcBef>
              <a:buFont typeface="Wingdings"/>
              <a:buChar char=""/>
              <a:tabLst>
                <a:tab pos="327025" algn="l"/>
              </a:tabLst>
            </a:pPr>
            <a:r>
              <a:rPr sz="3500" spc="-100">
                <a:latin typeface="Arial"/>
                <a:cs typeface="Arial"/>
              </a:rPr>
              <a:t>Direct </a:t>
            </a:r>
            <a:r>
              <a:rPr sz="3500" spc="-210">
                <a:latin typeface="Arial"/>
                <a:cs typeface="Arial"/>
              </a:rPr>
              <a:t>vs.</a:t>
            </a:r>
            <a:r>
              <a:rPr sz="3500" spc="-270">
                <a:latin typeface="Arial"/>
                <a:cs typeface="Arial"/>
              </a:rPr>
              <a:t> </a:t>
            </a:r>
            <a:r>
              <a:rPr sz="3500" spc="-105">
                <a:latin typeface="Arial"/>
                <a:cs typeface="Arial"/>
              </a:rPr>
              <a:t>circumstantial</a:t>
            </a:r>
            <a:endParaRPr sz="3500">
              <a:latin typeface="Arial"/>
              <a:cs typeface="Arial"/>
            </a:endParaRPr>
          </a:p>
          <a:p>
            <a:pPr marL="893444" lvl="1" indent="-379095">
              <a:lnSpc>
                <a:spcPct val="100000"/>
              </a:lnSpc>
              <a:spcBef>
                <a:spcPts val="865"/>
              </a:spcBef>
              <a:buChar char="•"/>
              <a:tabLst>
                <a:tab pos="893444" algn="l"/>
                <a:tab pos="894080" algn="l"/>
              </a:tabLst>
            </a:pPr>
            <a:r>
              <a:rPr sz="3500" spc="-240">
                <a:latin typeface="Arial"/>
                <a:cs typeface="Arial"/>
              </a:rPr>
              <a:t>Hearsay</a:t>
            </a:r>
            <a:endParaRPr sz="3500">
              <a:latin typeface="Arial"/>
              <a:cs typeface="Arial"/>
            </a:endParaRPr>
          </a:p>
          <a:p>
            <a:pPr marL="326390" indent="-314325">
              <a:lnSpc>
                <a:spcPct val="100000"/>
              </a:lnSpc>
              <a:spcBef>
                <a:spcPts val="860"/>
              </a:spcBef>
              <a:buFont typeface="Wingdings"/>
              <a:buChar char=""/>
              <a:tabLst>
                <a:tab pos="327025" algn="l"/>
              </a:tabLst>
            </a:pPr>
            <a:r>
              <a:rPr sz="3500" spc="-120">
                <a:latin typeface="Arial"/>
                <a:cs typeface="Arial"/>
              </a:rPr>
              <a:t>Weight </a:t>
            </a:r>
            <a:r>
              <a:rPr sz="3500">
                <a:latin typeface="Arial"/>
                <a:cs typeface="Arial"/>
              </a:rPr>
              <a:t>of</a:t>
            </a:r>
            <a:r>
              <a:rPr sz="3500" spc="-260">
                <a:latin typeface="Arial"/>
                <a:cs typeface="Arial"/>
              </a:rPr>
              <a:t> </a:t>
            </a:r>
            <a:r>
              <a:rPr sz="3500" spc="-150">
                <a:latin typeface="Arial"/>
                <a:cs typeface="Arial"/>
              </a:rPr>
              <a:t>evidence</a:t>
            </a:r>
            <a:endParaRPr sz="3500">
              <a:latin typeface="Arial"/>
              <a:cs typeface="Arial"/>
            </a:endParaRPr>
          </a:p>
          <a:p>
            <a:pPr marL="326390" indent="-314325">
              <a:lnSpc>
                <a:spcPct val="100000"/>
              </a:lnSpc>
              <a:spcBef>
                <a:spcPts val="880"/>
              </a:spcBef>
              <a:buFont typeface="Wingdings"/>
              <a:buChar char=""/>
              <a:tabLst>
                <a:tab pos="327025" algn="l"/>
              </a:tabLst>
            </a:pPr>
            <a:r>
              <a:rPr sz="3500" spc="-225">
                <a:latin typeface="Arial"/>
                <a:cs typeface="Arial"/>
              </a:rPr>
              <a:t>Assessment </a:t>
            </a:r>
            <a:r>
              <a:rPr sz="3500">
                <a:latin typeface="Arial"/>
                <a:cs typeface="Arial"/>
              </a:rPr>
              <a:t>of</a:t>
            </a:r>
            <a:r>
              <a:rPr sz="3500" spc="-160">
                <a:latin typeface="Arial"/>
                <a:cs typeface="Arial"/>
              </a:rPr>
              <a:t> </a:t>
            </a:r>
            <a:r>
              <a:rPr sz="3500" spc="-45">
                <a:latin typeface="Arial"/>
                <a:cs typeface="Arial"/>
              </a:rPr>
              <a:t>credibility</a:t>
            </a:r>
            <a:endParaRPr sz="35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6955" y="1781047"/>
            <a:ext cx="314325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>
                <a:solidFill>
                  <a:srgbClr val="0032A0"/>
                </a:solidFill>
              </a:rPr>
              <a:t>Key</a:t>
            </a:r>
            <a:r>
              <a:rPr spc="-90">
                <a:solidFill>
                  <a:srgbClr val="0032A0"/>
                </a:solidFill>
              </a:rPr>
              <a:t> </a:t>
            </a:r>
            <a:r>
              <a:rPr spc="-5">
                <a:solidFill>
                  <a:srgbClr val="0032A0"/>
                </a:solidFill>
              </a:rPr>
              <a:t>Principles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10004" y="2608579"/>
            <a:ext cx="7263765" cy="3195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0525" marR="164465" indent="-378460">
              <a:lnSpc>
                <a:spcPct val="101000"/>
              </a:lnSpc>
              <a:spcBef>
                <a:spcPts val="95"/>
              </a:spcBef>
              <a:buFont typeface="Arial"/>
              <a:buChar char="•"/>
              <a:tabLst>
                <a:tab pos="390525" algn="l"/>
                <a:tab pos="391160" algn="l"/>
              </a:tabLst>
            </a:pPr>
            <a:r>
              <a:rPr sz="3050" b="1" spc="-170">
                <a:latin typeface="Arial"/>
                <a:cs typeface="Arial"/>
              </a:rPr>
              <a:t>Direct </a:t>
            </a:r>
            <a:r>
              <a:rPr sz="3050" b="1" spc="-260">
                <a:latin typeface="Arial"/>
                <a:cs typeface="Arial"/>
              </a:rPr>
              <a:t>— </a:t>
            </a:r>
            <a:r>
              <a:rPr sz="3050" spc="-95">
                <a:latin typeface="Arial"/>
                <a:cs typeface="Arial"/>
              </a:rPr>
              <a:t>Actual </a:t>
            </a:r>
            <a:r>
              <a:rPr sz="3050" spc="-120">
                <a:latin typeface="Arial"/>
                <a:cs typeface="Arial"/>
              </a:rPr>
              <a:t>evidence </a:t>
            </a:r>
            <a:r>
              <a:rPr sz="3050" spc="5">
                <a:latin typeface="Arial"/>
                <a:cs typeface="Arial"/>
              </a:rPr>
              <a:t>of </a:t>
            </a:r>
            <a:r>
              <a:rPr sz="3050" spc="-220">
                <a:latin typeface="Arial"/>
                <a:cs typeface="Arial"/>
              </a:rPr>
              <a:t>a </a:t>
            </a:r>
            <a:r>
              <a:rPr sz="3050" spc="-70">
                <a:latin typeface="Arial"/>
                <a:cs typeface="Arial"/>
              </a:rPr>
              <a:t>fact,  </a:t>
            </a:r>
            <a:r>
              <a:rPr sz="3050" spc="-120">
                <a:latin typeface="Arial"/>
                <a:cs typeface="Arial"/>
              </a:rPr>
              <a:t>circumstance, </a:t>
            </a:r>
            <a:r>
              <a:rPr sz="3050" spc="-10">
                <a:latin typeface="Arial"/>
                <a:cs typeface="Arial"/>
              </a:rPr>
              <a:t>or </a:t>
            </a:r>
            <a:r>
              <a:rPr sz="3050" spc="-105">
                <a:latin typeface="Arial"/>
                <a:cs typeface="Arial"/>
              </a:rPr>
              <a:t>occurrence; </a:t>
            </a:r>
            <a:r>
              <a:rPr sz="3050" spc="-135">
                <a:latin typeface="Arial"/>
                <a:cs typeface="Arial"/>
              </a:rPr>
              <a:t>proves </a:t>
            </a:r>
            <a:r>
              <a:rPr sz="3050" spc="-220">
                <a:latin typeface="Arial"/>
                <a:cs typeface="Arial"/>
              </a:rPr>
              <a:t>a</a:t>
            </a:r>
            <a:r>
              <a:rPr sz="3050" spc="-505">
                <a:latin typeface="Arial"/>
                <a:cs typeface="Arial"/>
              </a:rPr>
              <a:t> </a:t>
            </a:r>
            <a:r>
              <a:rPr sz="3050" spc="-60">
                <a:latin typeface="Arial"/>
                <a:cs typeface="Arial"/>
              </a:rPr>
              <a:t>fact  </a:t>
            </a:r>
            <a:r>
              <a:rPr sz="3050" spc="-30">
                <a:latin typeface="Arial"/>
                <a:cs typeface="Arial"/>
              </a:rPr>
              <a:t>in </a:t>
            </a:r>
            <a:r>
              <a:rPr sz="3050" spc="-75">
                <a:latin typeface="Arial"/>
                <a:cs typeface="Arial"/>
              </a:rPr>
              <a:t>question </a:t>
            </a:r>
            <a:r>
              <a:rPr sz="3050" spc="25">
                <a:latin typeface="Arial"/>
                <a:cs typeface="Arial"/>
              </a:rPr>
              <a:t>without </a:t>
            </a:r>
            <a:r>
              <a:rPr sz="3050" spc="-65">
                <a:latin typeface="Arial"/>
                <a:cs typeface="Arial"/>
              </a:rPr>
              <a:t>presumption </a:t>
            </a:r>
            <a:r>
              <a:rPr sz="3050" spc="-10">
                <a:latin typeface="Arial"/>
                <a:cs typeface="Arial"/>
              </a:rPr>
              <a:t>or  </a:t>
            </a:r>
            <a:r>
              <a:rPr sz="3050" spc="-95">
                <a:latin typeface="Arial"/>
                <a:cs typeface="Arial"/>
              </a:rPr>
              <a:t>inference</a:t>
            </a:r>
            <a:endParaRPr sz="3050">
              <a:latin typeface="Arial"/>
              <a:cs typeface="Arial"/>
            </a:endParaRPr>
          </a:p>
          <a:p>
            <a:pPr marL="829310" marR="5080" lvl="1" indent="-314325">
              <a:lnSpc>
                <a:spcPts val="3170"/>
              </a:lnSpc>
              <a:spcBef>
                <a:spcPts val="780"/>
              </a:spcBef>
              <a:buFont typeface="Wingdings"/>
              <a:buChar char=""/>
              <a:tabLst>
                <a:tab pos="829944" algn="l"/>
                <a:tab pos="1569720" algn="l"/>
              </a:tabLst>
            </a:pPr>
            <a:r>
              <a:rPr sz="2650" spc="-110">
                <a:latin typeface="Arial"/>
                <a:cs typeface="Arial"/>
              </a:rPr>
              <a:t>e.g.:	</a:t>
            </a:r>
            <a:r>
              <a:rPr sz="2650" spc="-75">
                <a:latin typeface="Arial"/>
                <a:cs typeface="Arial"/>
              </a:rPr>
              <a:t>testimony </a:t>
            </a:r>
            <a:r>
              <a:rPr sz="2650" spc="-10">
                <a:latin typeface="Arial"/>
                <a:cs typeface="Arial"/>
              </a:rPr>
              <a:t>of </a:t>
            </a:r>
            <a:r>
              <a:rPr sz="2650" spc="-210">
                <a:latin typeface="Arial"/>
                <a:cs typeface="Arial"/>
              </a:rPr>
              <a:t>a </a:t>
            </a:r>
            <a:r>
              <a:rPr sz="2650" spc="-100">
                <a:latin typeface="Arial"/>
                <a:cs typeface="Arial"/>
              </a:rPr>
              <a:t>witness </a:t>
            </a:r>
            <a:r>
              <a:rPr sz="2650" spc="-65">
                <a:latin typeface="Arial"/>
                <a:cs typeface="Arial"/>
              </a:rPr>
              <a:t>who </a:t>
            </a:r>
            <a:r>
              <a:rPr sz="2650" spc="-85">
                <a:latin typeface="Arial"/>
                <a:cs typeface="Arial"/>
              </a:rPr>
              <a:t>actually  </a:t>
            </a:r>
            <a:r>
              <a:rPr sz="2650" spc="-120">
                <a:latin typeface="Arial"/>
                <a:cs typeface="Arial"/>
              </a:rPr>
              <a:t>observed </a:t>
            </a:r>
            <a:r>
              <a:rPr sz="2650" spc="-135">
                <a:latin typeface="Arial"/>
                <a:cs typeface="Arial"/>
              </a:rPr>
              <a:t>and </a:t>
            </a:r>
            <a:r>
              <a:rPr sz="2650" spc="-120">
                <a:latin typeface="Arial"/>
                <a:cs typeface="Arial"/>
              </a:rPr>
              <a:t>perceived </a:t>
            </a:r>
            <a:r>
              <a:rPr sz="2650" spc="-90">
                <a:latin typeface="Arial"/>
                <a:cs typeface="Arial"/>
              </a:rPr>
              <a:t>event </a:t>
            </a:r>
            <a:r>
              <a:rPr sz="2650" spc="-40">
                <a:latin typeface="Arial"/>
                <a:cs typeface="Arial"/>
              </a:rPr>
              <a:t>in </a:t>
            </a:r>
            <a:r>
              <a:rPr sz="2650" spc="-85">
                <a:latin typeface="Arial"/>
                <a:cs typeface="Arial"/>
              </a:rPr>
              <a:t>question</a:t>
            </a:r>
            <a:r>
              <a:rPr sz="2650" spc="-355">
                <a:latin typeface="Arial"/>
                <a:cs typeface="Arial"/>
              </a:rPr>
              <a:t> </a:t>
            </a:r>
            <a:r>
              <a:rPr sz="2650" spc="-160">
                <a:latin typeface="Arial"/>
                <a:cs typeface="Arial"/>
              </a:rPr>
              <a:t>(see,  </a:t>
            </a:r>
            <a:r>
              <a:rPr sz="2650" spc="-150">
                <a:latin typeface="Arial"/>
                <a:cs typeface="Arial"/>
              </a:rPr>
              <a:t>hear,</a:t>
            </a:r>
            <a:r>
              <a:rPr sz="2650" spc="-145">
                <a:latin typeface="Arial"/>
                <a:cs typeface="Arial"/>
              </a:rPr>
              <a:t> </a:t>
            </a:r>
            <a:r>
              <a:rPr sz="2650" spc="-75">
                <a:latin typeface="Arial"/>
                <a:cs typeface="Arial"/>
              </a:rPr>
              <a:t>touch)</a:t>
            </a:r>
            <a:endParaRPr sz="265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9335" y="1683511"/>
            <a:ext cx="700405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>
                <a:solidFill>
                  <a:srgbClr val="0032A0"/>
                </a:solidFill>
              </a:rPr>
              <a:t>Direct v. Circumstantial</a:t>
            </a:r>
            <a:r>
              <a:rPr spc="-85">
                <a:solidFill>
                  <a:srgbClr val="0032A0"/>
                </a:solidFill>
              </a:rPr>
              <a:t> </a:t>
            </a:r>
            <a:r>
              <a:rPr spc="-5">
                <a:solidFill>
                  <a:srgbClr val="0032A0"/>
                </a:solidFill>
              </a:rPr>
              <a:t>(Direct)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10004" y="2613152"/>
            <a:ext cx="7416165" cy="276352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90525" marR="356870" indent="-378460">
              <a:lnSpc>
                <a:spcPts val="3170"/>
              </a:lnSpc>
              <a:spcBef>
                <a:spcPts val="200"/>
              </a:spcBef>
              <a:buFont typeface="Arial"/>
              <a:buChar char="•"/>
              <a:tabLst>
                <a:tab pos="390525" algn="l"/>
                <a:tab pos="391160" algn="l"/>
              </a:tabLst>
            </a:pPr>
            <a:r>
              <a:rPr sz="2650" b="1" spc="-195">
                <a:latin typeface="Arial"/>
                <a:cs typeface="Arial"/>
              </a:rPr>
              <a:t>Circumstantial </a:t>
            </a:r>
            <a:r>
              <a:rPr sz="2650" b="1" spc="-135">
                <a:latin typeface="Arial"/>
                <a:cs typeface="Arial"/>
              </a:rPr>
              <a:t>(indirect) </a:t>
            </a:r>
            <a:r>
              <a:rPr sz="2650" b="1" spc="-265">
                <a:latin typeface="Arial"/>
                <a:cs typeface="Arial"/>
              </a:rPr>
              <a:t>— </a:t>
            </a:r>
            <a:r>
              <a:rPr sz="2650" spc="-190">
                <a:latin typeface="Arial"/>
                <a:cs typeface="Arial"/>
              </a:rPr>
              <a:t>Series </a:t>
            </a:r>
            <a:r>
              <a:rPr sz="2650" spc="-10">
                <a:latin typeface="Arial"/>
                <a:cs typeface="Arial"/>
              </a:rPr>
              <a:t>of </a:t>
            </a:r>
            <a:r>
              <a:rPr sz="2650" spc="-110">
                <a:latin typeface="Arial"/>
                <a:cs typeface="Arial"/>
              </a:rPr>
              <a:t>facts </a:t>
            </a:r>
            <a:r>
              <a:rPr sz="2650" spc="-80">
                <a:latin typeface="Arial"/>
                <a:cs typeface="Arial"/>
              </a:rPr>
              <a:t>which,  </a:t>
            </a:r>
            <a:r>
              <a:rPr sz="2650" spc="-175">
                <a:latin typeface="Arial"/>
                <a:cs typeface="Arial"/>
              </a:rPr>
              <a:t>based </a:t>
            </a:r>
            <a:r>
              <a:rPr sz="2650" spc="-90">
                <a:latin typeface="Arial"/>
                <a:cs typeface="Arial"/>
              </a:rPr>
              <a:t>on </a:t>
            </a:r>
            <a:r>
              <a:rPr sz="2650" spc="-105">
                <a:latin typeface="Arial"/>
                <a:cs typeface="Arial"/>
              </a:rPr>
              <a:t>logic </a:t>
            </a:r>
            <a:r>
              <a:rPr sz="2650" spc="-25">
                <a:latin typeface="Arial"/>
                <a:cs typeface="Arial"/>
              </a:rPr>
              <a:t>or </a:t>
            </a:r>
            <a:r>
              <a:rPr sz="2650" spc="-125">
                <a:latin typeface="Arial"/>
                <a:cs typeface="Arial"/>
              </a:rPr>
              <a:t>reason, </a:t>
            </a:r>
            <a:r>
              <a:rPr sz="2650" spc="-145">
                <a:latin typeface="Arial"/>
                <a:cs typeface="Arial"/>
              </a:rPr>
              <a:t>is </a:t>
            </a:r>
            <a:r>
              <a:rPr sz="2650" spc="-190">
                <a:latin typeface="Arial"/>
                <a:cs typeface="Arial"/>
              </a:rPr>
              <a:t>so </a:t>
            </a:r>
            <a:r>
              <a:rPr sz="2650" spc="-120">
                <a:latin typeface="Arial"/>
                <a:cs typeface="Arial"/>
              </a:rPr>
              <a:t>closely </a:t>
            </a:r>
            <a:r>
              <a:rPr sz="2650" spc="-150">
                <a:latin typeface="Arial"/>
                <a:cs typeface="Arial"/>
              </a:rPr>
              <a:t>associated  </a:t>
            </a:r>
            <a:r>
              <a:rPr sz="2650" spc="10">
                <a:latin typeface="Arial"/>
                <a:cs typeface="Arial"/>
              </a:rPr>
              <a:t>with </a:t>
            </a:r>
            <a:r>
              <a:rPr sz="2650" spc="-35">
                <a:latin typeface="Arial"/>
                <a:cs typeface="Arial"/>
              </a:rPr>
              <a:t>the </a:t>
            </a:r>
            <a:r>
              <a:rPr sz="2650" spc="-70">
                <a:latin typeface="Arial"/>
                <a:cs typeface="Arial"/>
              </a:rPr>
              <a:t>fact </a:t>
            </a:r>
            <a:r>
              <a:rPr sz="2650" spc="30">
                <a:latin typeface="Arial"/>
                <a:cs typeface="Arial"/>
              </a:rPr>
              <a:t>to </a:t>
            </a:r>
            <a:r>
              <a:rPr sz="2650" spc="-130">
                <a:latin typeface="Arial"/>
                <a:cs typeface="Arial"/>
              </a:rPr>
              <a:t>be </a:t>
            </a:r>
            <a:r>
              <a:rPr sz="2650" spc="-85">
                <a:latin typeface="Arial"/>
                <a:cs typeface="Arial"/>
              </a:rPr>
              <a:t>provided </a:t>
            </a:r>
            <a:r>
              <a:rPr sz="2650" spc="-10">
                <a:latin typeface="Arial"/>
                <a:cs typeface="Arial"/>
              </a:rPr>
              <a:t>that </a:t>
            </a:r>
            <a:r>
              <a:rPr sz="2650" spc="-40">
                <a:latin typeface="Arial"/>
                <a:cs typeface="Arial"/>
              </a:rPr>
              <a:t>proof </a:t>
            </a:r>
            <a:r>
              <a:rPr sz="2650" spc="-165">
                <a:latin typeface="Arial"/>
                <a:cs typeface="Arial"/>
              </a:rPr>
              <a:t>may </a:t>
            </a:r>
            <a:r>
              <a:rPr sz="2650" spc="-130">
                <a:latin typeface="Arial"/>
                <a:cs typeface="Arial"/>
              </a:rPr>
              <a:t>be  </a:t>
            </a:r>
            <a:r>
              <a:rPr sz="2650" spc="-60">
                <a:latin typeface="Arial"/>
                <a:cs typeface="Arial"/>
              </a:rPr>
              <a:t>inferred.</a:t>
            </a:r>
            <a:endParaRPr sz="2650">
              <a:latin typeface="Arial"/>
              <a:cs typeface="Arial"/>
            </a:endParaRPr>
          </a:p>
          <a:p>
            <a:pPr marL="829310" marR="5080" lvl="1" indent="-314325">
              <a:lnSpc>
                <a:spcPct val="100400"/>
              </a:lnSpc>
              <a:spcBef>
                <a:spcPts val="459"/>
              </a:spcBef>
              <a:buFont typeface="Wingdings"/>
              <a:buChar char=""/>
              <a:tabLst>
                <a:tab pos="829944" algn="l"/>
                <a:tab pos="1477010" algn="l"/>
              </a:tabLst>
            </a:pPr>
            <a:r>
              <a:rPr sz="2300" spc="-85">
                <a:latin typeface="Arial"/>
                <a:cs typeface="Arial"/>
              </a:rPr>
              <a:t>e.g.:	</a:t>
            </a:r>
            <a:r>
              <a:rPr sz="2300" spc="-80">
                <a:latin typeface="Arial"/>
                <a:cs typeface="Arial"/>
              </a:rPr>
              <a:t>witness </a:t>
            </a:r>
            <a:r>
              <a:rPr sz="2300" spc="-55">
                <a:latin typeface="Arial"/>
                <a:cs typeface="Arial"/>
              </a:rPr>
              <a:t>testimony </a:t>
            </a:r>
            <a:r>
              <a:rPr sz="2300" spc="-150">
                <a:latin typeface="Arial"/>
                <a:cs typeface="Arial"/>
              </a:rPr>
              <a:t>saw </a:t>
            </a:r>
            <a:r>
              <a:rPr sz="2300" spc="-50">
                <a:latin typeface="Arial"/>
                <a:cs typeface="Arial"/>
              </a:rPr>
              <a:t>student </a:t>
            </a:r>
            <a:r>
              <a:rPr sz="2300" spc="-100">
                <a:latin typeface="Arial"/>
                <a:cs typeface="Arial"/>
              </a:rPr>
              <a:t>alleged </a:t>
            </a:r>
            <a:r>
              <a:rPr sz="2300" spc="30">
                <a:latin typeface="Arial"/>
                <a:cs typeface="Arial"/>
              </a:rPr>
              <a:t>to</a:t>
            </a:r>
            <a:r>
              <a:rPr sz="2300" spc="-360">
                <a:latin typeface="Arial"/>
                <a:cs typeface="Arial"/>
              </a:rPr>
              <a:t> </a:t>
            </a:r>
            <a:r>
              <a:rPr sz="2300" spc="-140">
                <a:latin typeface="Arial"/>
                <a:cs typeface="Arial"/>
              </a:rPr>
              <a:t>have </a:t>
            </a:r>
            <a:r>
              <a:rPr sz="2300" spc="25">
                <a:latin typeface="Arial"/>
                <a:cs typeface="Arial"/>
              </a:rPr>
              <a:t>hit  </a:t>
            </a:r>
            <a:r>
              <a:rPr sz="2300" spc="-114">
                <a:latin typeface="Arial"/>
                <a:cs typeface="Arial"/>
              </a:rPr>
              <a:t>someone </a:t>
            </a:r>
            <a:r>
              <a:rPr sz="2300" spc="15">
                <a:latin typeface="Arial"/>
                <a:cs typeface="Arial"/>
              </a:rPr>
              <a:t>with </a:t>
            </a:r>
            <a:r>
              <a:rPr sz="2300" spc="-50">
                <a:latin typeface="Arial"/>
                <a:cs typeface="Arial"/>
              </a:rPr>
              <a:t>bat, </a:t>
            </a:r>
            <a:r>
              <a:rPr sz="2300" spc="15">
                <a:latin typeface="Arial"/>
                <a:cs typeface="Arial"/>
              </a:rPr>
              <a:t>with </a:t>
            </a:r>
            <a:r>
              <a:rPr sz="2300" spc="-60">
                <a:latin typeface="Arial"/>
                <a:cs typeface="Arial"/>
              </a:rPr>
              <a:t>bloody </a:t>
            </a:r>
            <a:r>
              <a:rPr sz="2300" spc="-45">
                <a:latin typeface="Arial"/>
                <a:cs typeface="Arial"/>
              </a:rPr>
              <a:t>bat </a:t>
            </a:r>
            <a:r>
              <a:rPr sz="2300" spc="-120">
                <a:latin typeface="Arial"/>
                <a:cs typeface="Arial"/>
              </a:rPr>
              <a:t>an </a:t>
            </a:r>
            <a:r>
              <a:rPr sz="2300" spc="-45">
                <a:latin typeface="Arial"/>
                <a:cs typeface="Arial"/>
              </a:rPr>
              <a:t>hour </a:t>
            </a:r>
            <a:r>
              <a:rPr sz="2300" spc="-15">
                <a:latin typeface="Arial"/>
                <a:cs typeface="Arial"/>
              </a:rPr>
              <a:t>after </a:t>
            </a:r>
            <a:r>
              <a:rPr sz="2300" spc="-25">
                <a:latin typeface="Arial"/>
                <a:cs typeface="Arial"/>
              </a:rPr>
              <a:t>the  </a:t>
            </a:r>
            <a:r>
              <a:rPr sz="2300" spc="-114">
                <a:latin typeface="Arial"/>
                <a:cs typeface="Arial"/>
              </a:rPr>
              <a:t>assault</a:t>
            </a:r>
            <a:endParaRPr sz="23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1759" rIns="0" bIns="0" rtlCol="0">
            <a:spAutoFit/>
          </a:bodyPr>
          <a:lstStyle/>
          <a:p>
            <a:pPr marL="1540510" marR="5080">
              <a:lnSpc>
                <a:spcPct val="100000"/>
              </a:lnSpc>
              <a:spcBef>
                <a:spcPts val="100"/>
              </a:spcBef>
            </a:pPr>
            <a:r>
              <a:rPr spc="-5">
                <a:solidFill>
                  <a:srgbClr val="0032A0"/>
                </a:solidFill>
              </a:rPr>
              <a:t>Direct </a:t>
            </a:r>
            <a:r>
              <a:rPr>
                <a:solidFill>
                  <a:srgbClr val="0032A0"/>
                </a:solidFill>
              </a:rPr>
              <a:t>v.</a:t>
            </a:r>
            <a:r>
              <a:rPr spc="-100">
                <a:solidFill>
                  <a:srgbClr val="0032A0"/>
                </a:solidFill>
              </a:rPr>
              <a:t> </a:t>
            </a:r>
            <a:r>
              <a:rPr spc="-5">
                <a:solidFill>
                  <a:srgbClr val="0032A0"/>
                </a:solidFill>
              </a:rPr>
              <a:t>Circumstantial  </a:t>
            </a:r>
            <a:r>
              <a:rPr>
                <a:solidFill>
                  <a:srgbClr val="0032A0"/>
                </a:solidFill>
              </a:rPr>
              <a:t>(Circumstantial)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10004" y="2614676"/>
            <a:ext cx="7423150" cy="28492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90525" marR="76200" indent="-378460">
              <a:lnSpc>
                <a:spcPct val="101200"/>
              </a:lnSpc>
              <a:spcBef>
                <a:spcPts val="85"/>
              </a:spcBef>
              <a:buFont typeface="Arial"/>
              <a:buChar char="•"/>
              <a:tabLst>
                <a:tab pos="390525" algn="l"/>
                <a:tab pos="391160" algn="l"/>
              </a:tabLst>
            </a:pPr>
            <a:r>
              <a:rPr sz="2450" b="1" spc="-195">
                <a:latin typeface="Arial"/>
                <a:cs typeface="Arial"/>
              </a:rPr>
              <a:t>Hearsay </a:t>
            </a:r>
            <a:r>
              <a:rPr sz="2450" spc="-215">
                <a:latin typeface="Arial"/>
                <a:cs typeface="Arial"/>
              </a:rPr>
              <a:t>— </a:t>
            </a:r>
            <a:r>
              <a:rPr sz="2450" spc="-85">
                <a:latin typeface="Arial"/>
                <a:cs typeface="Arial"/>
              </a:rPr>
              <a:t>Statement </a:t>
            </a:r>
            <a:r>
              <a:rPr sz="2450">
                <a:latin typeface="Arial"/>
                <a:cs typeface="Arial"/>
              </a:rPr>
              <a:t>(written </a:t>
            </a:r>
            <a:r>
              <a:rPr sz="2450" spc="-10">
                <a:latin typeface="Arial"/>
                <a:cs typeface="Arial"/>
              </a:rPr>
              <a:t>or </a:t>
            </a:r>
            <a:r>
              <a:rPr sz="2450" spc="-55">
                <a:latin typeface="Arial"/>
                <a:cs typeface="Arial"/>
              </a:rPr>
              <a:t>oral) </a:t>
            </a:r>
            <a:r>
              <a:rPr sz="2450" spc="-114">
                <a:latin typeface="Arial"/>
                <a:cs typeface="Arial"/>
              </a:rPr>
              <a:t>made </a:t>
            </a:r>
            <a:r>
              <a:rPr sz="2450" spc="-90">
                <a:latin typeface="Arial"/>
                <a:cs typeface="Arial"/>
              </a:rPr>
              <a:t>by </a:t>
            </a:r>
            <a:r>
              <a:rPr sz="2450" spc="-180">
                <a:latin typeface="Arial"/>
                <a:cs typeface="Arial"/>
              </a:rPr>
              <a:t>a</a:t>
            </a:r>
            <a:r>
              <a:rPr sz="2450" spc="-365">
                <a:latin typeface="Arial"/>
                <a:cs typeface="Arial"/>
              </a:rPr>
              <a:t> </a:t>
            </a:r>
            <a:r>
              <a:rPr sz="2450" spc="-65">
                <a:latin typeface="Arial"/>
                <a:cs typeface="Arial"/>
              </a:rPr>
              <a:t>non-  </a:t>
            </a:r>
            <a:r>
              <a:rPr sz="2450" spc="-100">
                <a:latin typeface="Arial"/>
                <a:cs typeface="Arial"/>
              </a:rPr>
              <a:t>available</a:t>
            </a:r>
            <a:r>
              <a:rPr sz="2450" spc="-130">
                <a:latin typeface="Arial"/>
                <a:cs typeface="Arial"/>
              </a:rPr>
              <a:t> </a:t>
            </a:r>
            <a:r>
              <a:rPr sz="2450" spc="-85">
                <a:latin typeface="Arial"/>
                <a:cs typeface="Arial"/>
              </a:rPr>
              <a:t>witness</a:t>
            </a:r>
            <a:r>
              <a:rPr sz="2450" spc="-125">
                <a:latin typeface="Arial"/>
                <a:cs typeface="Arial"/>
              </a:rPr>
              <a:t> </a:t>
            </a:r>
            <a:r>
              <a:rPr sz="2450" spc="-45">
                <a:latin typeface="Arial"/>
                <a:cs typeface="Arial"/>
              </a:rPr>
              <a:t>offered</a:t>
            </a:r>
            <a:r>
              <a:rPr sz="2450" spc="-135">
                <a:latin typeface="Arial"/>
                <a:cs typeface="Arial"/>
              </a:rPr>
              <a:t> </a:t>
            </a:r>
            <a:r>
              <a:rPr sz="2450" spc="35">
                <a:latin typeface="Arial"/>
                <a:cs typeface="Arial"/>
              </a:rPr>
              <a:t>to</a:t>
            </a:r>
            <a:r>
              <a:rPr sz="2450" spc="-130">
                <a:latin typeface="Arial"/>
                <a:cs typeface="Arial"/>
              </a:rPr>
              <a:t> </a:t>
            </a:r>
            <a:r>
              <a:rPr sz="2450" spc="-80">
                <a:latin typeface="Arial"/>
                <a:cs typeface="Arial"/>
              </a:rPr>
              <a:t>prove</a:t>
            </a:r>
            <a:r>
              <a:rPr sz="2450" spc="-145">
                <a:latin typeface="Arial"/>
                <a:cs typeface="Arial"/>
              </a:rPr>
              <a:t> </a:t>
            </a:r>
            <a:r>
              <a:rPr sz="2450" spc="-50">
                <a:latin typeface="Arial"/>
                <a:cs typeface="Arial"/>
              </a:rPr>
              <a:t>fact</a:t>
            </a:r>
            <a:r>
              <a:rPr sz="2450" spc="-130">
                <a:latin typeface="Arial"/>
                <a:cs typeface="Arial"/>
              </a:rPr>
              <a:t> </a:t>
            </a:r>
            <a:r>
              <a:rPr sz="2450" spc="-25">
                <a:latin typeface="Arial"/>
                <a:cs typeface="Arial"/>
              </a:rPr>
              <a:t>in</a:t>
            </a:r>
            <a:r>
              <a:rPr sz="2450" spc="-130">
                <a:latin typeface="Arial"/>
                <a:cs typeface="Arial"/>
              </a:rPr>
              <a:t> </a:t>
            </a:r>
            <a:r>
              <a:rPr sz="2450" spc="-65">
                <a:latin typeface="Arial"/>
                <a:cs typeface="Arial"/>
              </a:rPr>
              <a:t>question</a:t>
            </a:r>
            <a:endParaRPr sz="2450">
              <a:latin typeface="Arial"/>
              <a:cs typeface="Arial"/>
            </a:endParaRPr>
          </a:p>
          <a:p>
            <a:pPr marL="390525" marR="143510" indent="-378460">
              <a:lnSpc>
                <a:spcPct val="100800"/>
              </a:lnSpc>
              <a:spcBef>
                <a:spcPts val="600"/>
              </a:spcBef>
              <a:buChar char="•"/>
              <a:tabLst>
                <a:tab pos="390525" algn="l"/>
                <a:tab pos="391160" algn="l"/>
              </a:tabLst>
            </a:pPr>
            <a:r>
              <a:rPr sz="2450" spc="-114">
                <a:latin typeface="Arial"/>
                <a:cs typeface="Arial"/>
              </a:rPr>
              <a:t>Longstanding </a:t>
            </a:r>
            <a:r>
              <a:rPr sz="2450" spc="-55">
                <a:latin typeface="Arial"/>
                <a:cs typeface="Arial"/>
              </a:rPr>
              <a:t>evidentiary </a:t>
            </a:r>
            <a:r>
              <a:rPr sz="2450" spc="-50">
                <a:latin typeface="Arial"/>
                <a:cs typeface="Arial"/>
              </a:rPr>
              <a:t>principle </a:t>
            </a:r>
            <a:r>
              <a:rPr sz="2450">
                <a:latin typeface="Arial"/>
                <a:cs typeface="Arial"/>
              </a:rPr>
              <a:t>of </a:t>
            </a:r>
            <a:r>
              <a:rPr sz="2450" spc="-70">
                <a:latin typeface="Arial"/>
                <a:cs typeface="Arial"/>
              </a:rPr>
              <a:t>when </a:t>
            </a:r>
            <a:r>
              <a:rPr sz="2450" spc="-65">
                <a:latin typeface="Arial"/>
                <a:cs typeface="Arial"/>
              </a:rPr>
              <a:t>courts</a:t>
            </a:r>
            <a:r>
              <a:rPr sz="2450" spc="-445">
                <a:latin typeface="Arial"/>
                <a:cs typeface="Arial"/>
              </a:rPr>
              <a:t> </a:t>
            </a:r>
            <a:r>
              <a:rPr sz="2450" spc="-150">
                <a:latin typeface="Arial"/>
                <a:cs typeface="Arial"/>
              </a:rPr>
              <a:t>can  </a:t>
            </a:r>
            <a:r>
              <a:rPr sz="2450" spc="-55">
                <a:latin typeface="Arial"/>
                <a:cs typeface="Arial"/>
              </a:rPr>
              <a:t>rely </a:t>
            </a:r>
            <a:r>
              <a:rPr sz="2450" spc="-65">
                <a:latin typeface="Arial"/>
                <a:cs typeface="Arial"/>
              </a:rPr>
              <a:t>on</a:t>
            </a:r>
            <a:r>
              <a:rPr sz="2450" spc="-200">
                <a:latin typeface="Arial"/>
                <a:cs typeface="Arial"/>
              </a:rPr>
              <a:t> </a:t>
            </a:r>
            <a:r>
              <a:rPr sz="2450" spc="-140">
                <a:latin typeface="Arial"/>
                <a:cs typeface="Arial"/>
              </a:rPr>
              <a:t>hearsay</a:t>
            </a:r>
            <a:endParaRPr sz="245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625"/>
              </a:spcBef>
              <a:buChar char="•"/>
              <a:tabLst>
                <a:tab pos="390525" algn="l"/>
                <a:tab pos="391160" algn="l"/>
              </a:tabLst>
            </a:pPr>
            <a:r>
              <a:rPr sz="2450" spc="-195">
                <a:latin typeface="Arial"/>
                <a:cs typeface="Arial"/>
              </a:rPr>
              <a:t>Some </a:t>
            </a:r>
            <a:r>
              <a:rPr sz="2450" spc="-140">
                <a:latin typeface="Arial"/>
                <a:cs typeface="Arial"/>
              </a:rPr>
              <a:t>hearsay </a:t>
            </a:r>
            <a:r>
              <a:rPr sz="2450" spc="-120">
                <a:latin typeface="Arial"/>
                <a:cs typeface="Arial"/>
              </a:rPr>
              <a:t>is </a:t>
            </a:r>
            <a:r>
              <a:rPr sz="2450" spc="-65">
                <a:latin typeface="Arial"/>
                <a:cs typeface="Arial"/>
              </a:rPr>
              <a:t>more</a:t>
            </a:r>
            <a:r>
              <a:rPr sz="2450" spc="-35">
                <a:latin typeface="Arial"/>
                <a:cs typeface="Arial"/>
              </a:rPr>
              <a:t> </a:t>
            </a:r>
            <a:r>
              <a:rPr sz="2450" spc="-55">
                <a:latin typeface="Arial"/>
                <a:cs typeface="Arial"/>
              </a:rPr>
              <a:t>reliable</a:t>
            </a:r>
            <a:endParaRPr sz="245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540"/>
              </a:spcBef>
              <a:buFont typeface="Wingdings"/>
              <a:buChar char=""/>
              <a:tabLst>
                <a:tab pos="829944" algn="l"/>
              </a:tabLst>
            </a:pPr>
            <a:r>
              <a:rPr sz="2150" spc="-85">
                <a:latin typeface="Arial"/>
                <a:cs typeface="Arial"/>
              </a:rPr>
              <a:t>Statement </a:t>
            </a:r>
            <a:r>
              <a:rPr sz="2150" spc="-90">
                <a:latin typeface="Arial"/>
                <a:cs typeface="Arial"/>
              </a:rPr>
              <a:t>contemporaneous </a:t>
            </a:r>
            <a:r>
              <a:rPr sz="2150" spc="5">
                <a:latin typeface="Arial"/>
                <a:cs typeface="Arial"/>
              </a:rPr>
              <a:t>with</a:t>
            </a:r>
            <a:r>
              <a:rPr sz="2150" spc="-450">
                <a:latin typeface="Arial"/>
                <a:cs typeface="Arial"/>
              </a:rPr>
              <a:t> </a:t>
            </a:r>
            <a:r>
              <a:rPr sz="2150" spc="-30">
                <a:latin typeface="Arial"/>
                <a:cs typeface="Arial"/>
              </a:rPr>
              <a:t>the </a:t>
            </a:r>
            <a:r>
              <a:rPr sz="2150" spc="-65">
                <a:latin typeface="Arial"/>
                <a:cs typeface="Arial"/>
              </a:rPr>
              <a:t>event </a:t>
            </a:r>
            <a:r>
              <a:rPr sz="2150" spc="-35">
                <a:latin typeface="Arial"/>
                <a:cs typeface="Arial"/>
              </a:rPr>
              <a:t>in </a:t>
            </a:r>
            <a:r>
              <a:rPr sz="2150" spc="-70">
                <a:latin typeface="Arial"/>
                <a:cs typeface="Arial"/>
              </a:rPr>
              <a:t>question</a:t>
            </a:r>
            <a:endParaRPr sz="215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505"/>
              </a:spcBef>
              <a:buFont typeface="Wingdings"/>
              <a:buChar char=""/>
              <a:tabLst>
                <a:tab pos="829944" algn="l"/>
              </a:tabLst>
            </a:pPr>
            <a:r>
              <a:rPr sz="2150" spc="-114">
                <a:latin typeface="Arial"/>
                <a:cs typeface="Arial"/>
              </a:rPr>
              <a:t>Excitable </a:t>
            </a:r>
            <a:r>
              <a:rPr sz="2150" spc="-60">
                <a:latin typeface="Arial"/>
                <a:cs typeface="Arial"/>
              </a:rPr>
              <a:t>statement </a:t>
            </a:r>
            <a:r>
              <a:rPr sz="2150" spc="-30">
                <a:latin typeface="Arial"/>
                <a:cs typeface="Arial"/>
              </a:rPr>
              <a:t>uttered </a:t>
            </a:r>
            <a:r>
              <a:rPr sz="2150" spc="-35">
                <a:latin typeface="Arial"/>
                <a:cs typeface="Arial"/>
              </a:rPr>
              <a:t>in </a:t>
            </a:r>
            <a:r>
              <a:rPr sz="2150" spc="-30">
                <a:latin typeface="Arial"/>
                <a:cs typeface="Arial"/>
              </a:rPr>
              <a:t>the</a:t>
            </a:r>
            <a:r>
              <a:rPr sz="2150" spc="-440">
                <a:latin typeface="Arial"/>
                <a:cs typeface="Arial"/>
              </a:rPr>
              <a:t> </a:t>
            </a:r>
            <a:r>
              <a:rPr sz="2150" spc="-55">
                <a:latin typeface="Arial"/>
                <a:cs typeface="Arial"/>
              </a:rPr>
              <a:t>moment </a:t>
            </a:r>
            <a:r>
              <a:rPr sz="2150" spc="-95">
                <a:latin typeface="Arial"/>
                <a:cs typeface="Arial"/>
              </a:rPr>
              <a:t>being perceived</a:t>
            </a:r>
            <a:endParaRPr sz="215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9335" y="1631695"/>
            <a:ext cx="1996439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spc="15">
                <a:solidFill>
                  <a:srgbClr val="0032A0"/>
                </a:solidFill>
              </a:rPr>
              <a:t>Hearsay</a:t>
            </a:r>
            <a:endParaRPr sz="3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79523" y="2488184"/>
            <a:ext cx="7516495" cy="195643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390525" marR="5080" indent="-378460">
              <a:lnSpc>
                <a:spcPct val="89600"/>
              </a:lnSpc>
              <a:spcBef>
                <a:spcPts val="42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50" dirty="0">
                <a:latin typeface="Arial"/>
                <a:cs typeface="Arial"/>
              </a:rPr>
              <a:t>No </a:t>
            </a:r>
            <a:r>
              <a:rPr sz="2650" spc="-160" dirty="0">
                <a:latin typeface="Arial"/>
                <a:cs typeface="Arial"/>
              </a:rPr>
              <a:t>– </a:t>
            </a:r>
            <a:r>
              <a:rPr sz="2650" spc="-40" dirty="0">
                <a:latin typeface="Arial"/>
                <a:cs typeface="Arial"/>
              </a:rPr>
              <a:t>the </a:t>
            </a:r>
            <a:r>
              <a:rPr sz="2650" spc="-85" dirty="0">
                <a:latin typeface="Arial"/>
                <a:cs typeface="Arial"/>
              </a:rPr>
              <a:t>Department </a:t>
            </a:r>
            <a:r>
              <a:rPr sz="2650" spc="-10" dirty="0">
                <a:latin typeface="Arial"/>
                <a:cs typeface="Arial"/>
              </a:rPr>
              <a:t>of </a:t>
            </a:r>
            <a:r>
              <a:rPr sz="2650" spc="-130" dirty="0">
                <a:latin typeface="Arial"/>
                <a:cs typeface="Arial"/>
              </a:rPr>
              <a:t>Education </a:t>
            </a:r>
            <a:r>
              <a:rPr sz="2650" spc="-50" dirty="0">
                <a:latin typeface="Arial"/>
                <a:cs typeface="Arial"/>
              </a:rPr>
              <a:t>interprets </a:t>
            </a:r>
            <a:r>
              <a:rPr sz="2650" spc="-70" dirty="0">
                <a:latin typeface="Arial"/>
                <a:cs typeface="Arial"/>
              </a:rPr>
              <a:t>Title</a:t>
            </a:r>
            <a:r>
              <a:rPr sz="2650" spc="-484" dirty="0">
                <a:latin typeface="Arial"/>
                <a:cs typeface="Arial"/>
              </a:rPr>
              <a:t> </a:t>
            </a:r>
            <a:r>
              <a:rPr sz="2650" spc="-240" dirty="0">
                <a:latin typeface="Arial"/>
                <a:cs typeface="Arial"/>
              </a:rPr>
              <a:t>IX  </a:t>
            </a:r>
            <a:r>
              <a:rPr sz="2650" spc="30" dirty="0">
                <a:latin typeface="Arial"/>
                <a:cs typeface="Arial"/>
              </a:rPr>
              <a:t>to </a:t>
            </a:r>
            <a:r>
              <a:rPr sz="2650" spc="-100" dirty="0">
                <a:latin typeface="Arial"/>
                <a:cs typeface="Arial"/>
              </a:rPr>
              <a:t>apply </a:t>
            </a:r>
            <a:r>
              <a:rPr sz="2650" spc="-75" dirty="0">
                <a:latin typeface="Arial"/>
                <a:cs typeface="Arial"/>
              </a:rPr>
              <a:t>only </a:t>
            </a:r>
            <a:r>
              <a:rPr sz="2650" spc="-5" dirty="0">
                <a:latin typeface="Arial"/>
                <a:cs typeface="Arial"/>
              </a:rPr>
              <a:t>within </a:t>
            </a:r>
            <a:r>
              <a:rPr sz="2650" spc="-35" dirty="0">
                <a:latin typeface="Arial"/>
                <a:cs typeface="Arial"/>
              </a:rPr>
              <a:t>the </a:t>
            </a:r>
            <a:r>
              <a:rPr sz="2650" spc="-135" dirty="0">
                <a:latin typeface="Arial"/>
                <a:cs typeface="Arial"/>
              </a:rPr>
              <a:t>geographic </a:t>
            </a:r>
            <a:r>
              <a:rPr sz="2650" spc="-110" dirty="0">
                <a:latin typeface="Arial"/>
                <a:cs typeface="Arial"/>
              </a:rPr>
              <a:t>boundaries </a:t>
            </a:r>
            <a:r>
              <a:rPr sz="2650" spc="-15" dirty="0">
                <a:latin typeface="Arial"/>
                <a:cs typeface="Arial"/>
              </a:rPr>
              <a:t>of  </a:t>
            </a:r>
            <a:r>
              <a:rPr sz="2650" spc="-40" dirty="0">
                <a:latin typeface="Arial"/>
                <a:cs typeface="Arial"/>
              </a:rPr>
              <a:t>the </a:t>
            </a:r>
            <a:r>
              <a:rPr sz="2650" spc="-65" dirty="0">
                <a:latin typeface="Arial"/>
                <a:cs typeface="Arial"/>
              </a:rPr>
              <a:t>United</a:t>
            </a:r>
            <a:r>
              <a:rPr sz="2650" spc="-250" dirty="0">
                <a:latin typeface="Arial"/>
                <a:cs typeface="Arial"/>
              </a:rPr>
              <a:t> </a:t>
            </a:r>
            <a:r>
              <a:rPr sz="2650" spc="-180" dirty="0">
                <a:latin typeface="Arial"/>
                <a:cs typeface="Arial"/>
              </a:rPr>
              <a:t>States</a:t>
            </a:r>
            <a:endParaRPr sz="2650" dirty="0">
              <a:latin typeface="Arial"/>
              <a:cs typeface="Arial"/>
            </a:endParaRPr>
          </a:p>
          <a:p>
            <a:pPr marL="390525" marR="347980" indent="-378460">
              <a:lnSpc>
                <a:spcPts val="2860"/>
              </a:lnSpc>
              <a:spcBef>
                <a:spcPts val="66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80" dirty="0">
                <a:latin typeface="Arial"/>
                <a:cs typeface="Arial"/>
              </a:rPr>
              <a:t>Other </a:t>
            </a:r>
            <a:r>
              <a:rPr sz="2650" spc="-90" dirty="0">
                <a:latin typeface="Arial"/>
                <a:cs typeface="Arial"/>
              </a:rPr>
              <a:t>countries </a:t>
            </a:r>
            <a:r>
              <a:rPr sz="2650" spc="-160" dirty="0">
                <a:latin typeface="Arial"/>
                <a:cs typeface="Arial"/>
              </a:rPr>
              <a:t>may </a:t>
            </a:r>
            <a:r>
              <a:rPr sz="2650" spc="-170" dirty="0">
                <a:latin typeface="Arial"/>
                <a:cs typeface="Arial"/>
              </a:rPr>
              <a:t>have </a:t>
            </a:r>
            <a:r>
              <a:rPr sz="2650" spc="-145" dirty="0">
                <a:latin typeface="Arial"/>
                <a:cs typeface="Arial"/>
              </a:rPr>
              <a:t>laws </a:t>
            </a:r>
            <a:r>
              <a:rPr sz="2650" spc="-10" dirty="0">
                <a:latin typeface="Arial"/>
                <a:cs typeface="Arial"/>
              </a:rPr>
              <a:t>that </a:t>
            </a:r>
            <a:r>
              <a:rPr sz="2650" spc="-120" dirty="0">
                <a:latin typeface="Arial"/>
                <a:cs typeface="Arial"/>
              </a:rPr>
              <a:t>govern</a:t>
            </a:r>
            <a:r>
              <a:rPr sz="2650" spc="-310" dirty="0">
                <a:latin typeface="Arial"/>
                <a:cs typeface="Arial"/>
              </a:rPr>
              <a:t> </a:t>
            </a:r>
            <a:r>
              <a:rPr sz="2650" spc="-170" dirty="0">
                <a:latin typeface="Arial"/>
                <a:cs typeface="Arial"/>
              </a:rPr>
              <a:t>sexual  </a:t>
            </a:r>
            <a:r>
              <a:rPr sz="2650" spc="-135" dirty="0">
                <a:latin typeface="Arial"/>
                <a:cs typeface="Arial"/>
              </a:rPr>
              <a:t>harassment</a:t>
            </a:r>
            <a:endParaRPr sz="265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0174" rIns="0" bIns="0" rtlCol="0">
            <a:spAutoFit/>
          </a:bodyPr>
          <a:lstStyle/>
          <a:p>
            <a:pPr marL="1520825" marR="5080">
              <a:lnSpc>
                <a:spcPts val="3910"/>
              </a:lnSpc>
              <a:spcBef>
                <a:spcPts val="605"/>
              </a:spcBef>
            </a:pPr>
            <a:r>
              <a:rPr sz="3600" spc="15" dirty="0">
                <a:solidFill>
                  <a:srgbClr val="0032A0"/>
                </a:solidFill>
              </a:rPr>
              <a:t>Does </a:t>
            </a:r>
            <a:r>
              <a:rPr sz="3600" spc="10" dirty="0">
                <a:solidFill>
                  <a:srgbClr val="0032A0"/>
                </a:solidFill>
              </a:rPr>
              <a:t>Title </a:t>
            </a:r>
            <a:r>
              <a:rPr sz="3600" spc="20" dirty="0">
                <a:solidFill>
                  <a:srgbClr val="0032A0"/>
                </a:solidFill>
              </a:rPr>
              <a:t>IX </a:t>
            </a:r>
            <a:r>
              <a:rPr sz="3600" spc="15" dirty="0">
                <a:solidFill>
                  <a:srgbClr val="0032A0"/>
                </a:solidFill>
              </a:rPr>
              <a:t>apply </a:t>
            </a:r>
            <a:r>
              <a:rPr sz="3600" spc="10" dirty="0">
                <a:solidFill>
                  <a:srgbClr val="0032A0"/>
                </a:solidFill>
              </a:rPr>
              <a:t>to sexual  </a:t>
            </a:r>
            <a:r>
              <a:rPr sz="3600" spc="15" dirty="0">
                <a:solidFill>
                  <a:srgbClr val="0032A0"/>
                </a:solidFill>
              </a:rPr>
              <a:t>harassment in other</a:t>
            </a:r>
            <a:r>
              <a:rPr sz="3600" spc="-35" dirty="0">
                <a:solidFill>
                  <a:srgbClr val="0032A0"/>
                </a:solidFill>
              </a:rPr>
              <a:t> </a:t>
            </a:r>
            <a:r>
              <a:rPr sz="3600" spc="10" dirty="0">
                <a:solidFill>
                  <a:srgbClr val="0032A0"/>
                </a:solidFill>
              </a:rPr>
              <a:t>countries?</a:t>
            </a:r>
            <a:endParaRPr sz="3600" dirty="0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99335" y="2607055"/>
            <a:ext cx="6937375" cy="383032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90525" marR="5080" indent="-378460">
              <a:lnSpc>
                <a:spcPts val="3170"/>
              </a:lnSpc>
              <a:spcBef>
                <a:spcPts val="20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330">
                <a:latin typeface="Arial"/>
                <a:cs typeface="Arial"/>
              </a:rPr>
              <a:t>To </a:t>
            </a:r>
            <a:r>
              <a:rPr sz="2650" spc="-130">
                <a:latin typeface="Arial"/>
                <a:cs typeface="Arial"/>
              </a:rPr>
              <a:t>be </a:t>
            </a:r>
            <a:r>
              <a:rPr sz="2650" spc="-70">
                <a:latin typeface="Arial"/>
                <a:cs typeface="Arial"/>
              </a:rPr>
              <a:t>determined </a:t>
            </a:r>
            <a:r>
              <a:rPr sz="2650" spc="-114">
                <a:latin typeface="Arial"/>
                <a:cs typeface="Arial"/>
              </a:rPr>
              <a:t>by </a:t>
            </a:r>
            <a:r>
              <a:rPr sz="2650" spc="-110">
                <a:latin typeface="Arial"/>
                <a:cs typeface="Arial"/>
              </a:rPr>
              <a:t>hearing </a:t>
            </a:r>
            <a:r>
              <a:rPr sz="2650" spc="-85">
                <a:latin typeface="Arial"/>
                <a:cs typeface="Arial"/>
              </a:rPr>
              <a:t>board, </a:t>
            </a:r>
            <a:r>
              <a:rPr sz="2650" spc="-55">
                <a:latin typeface="Arial"/>
                <a:cs typeface="Arial"/>
              </a:rPr>
              <a:t>following  </a:t>
            </a:r>
            <a:r>
              <a:rPr sz="2650" spc="-105">
                <a:latin typeface="Arial"/>
                <a:cs typeface="Arial"/>
              </a:rPr>
              <a:t>hearing </a:t>
            </a:r>
            <a:r>
              <a:rPr sz="2650" spc="-130">
                <a:latin typeface="Arial"/>
                <a:cs typeface="Arial"/>
              </a:rPr>
              <a:t>and </a:t>
            </a:r>
            <a:r>
              <a:rPr sz="2650" spc="-100">
                <a:latin typeface="Arial"/>
                <a:cs typeface="Arial"/>
              </a:rPr>
              <a:t>examination </a:t>
            </a:r>
            <a:r>
              <a:rPr sz="2650" spc="-10">
                <a:latin typeface="Arial"/>
                <a:cs typeface="Arial"/>
              </a:rPr>
              <a:t>of </a:t>
            </a:r>
            <a:r>
              <a:rPr sz="2650" spc="-100">
                <a:latin typeface="Arial"/>
                <a:cs typeface="Arial"/>
              </a:rPr>
              <a:t>investigative</a:t>
            </a:r>
            <a:r>
              <a:rPr sz="2650" spc="-290">
                <a:latin typeface="Arial"/>
                <a:cs typeface="Arial"/>
              </a:rPr>
              <a:t> </a:t>
            </a:r>
            <a:r>
              <a:rPr sz="2650" spc="-35">
                <a:latin typeface="Arial"/>
                <a:cs typeface="Arial"/>
              </a:rPr>
              <a:t>report,  </a:t>
            </a:r>
            <a:r>
              <a:rPr sz="2650" spc="-125">
                <a:latin typeface="Arial"/>
                <a:cs typeface="Arial"/>
              </a:rPr>
              <a:t>evidence </a:t>
            </a:r>
            <a:r>
              <a:rPr sz="2650" spc="-130">
                <a:latin typeface="Arial"/>
                <a:cs typeface="Arial"/>
              </a:rPr>
              <a:t>and </a:t>
            </a:r>
            <a:r>
              <a:rPr sz="2650" spc="-110">
                <a:latin typeface="Arial"/>
                <a:cs typeface="Arial"/>
              </a:rPr>
              <a:t>hearing</a:t>
            </a:r>
            <a:r>
              <a:rPr sz="2650" spc="-175">
                <a:latin typeface="Arial"/>
                <a:cs typeface="Arial"/>
              </a:rPr>
              <a:t> </a:t>
            </a:r>
            <a:r>
              <a:rPr sz="2650" spc="-70">
                <a:latin typeface="Arial"/>
                <a:cs typeface="Arial"/>
              </a:rPr>
              <a:t>testimony</a:t>
            </a:r>
            <a:endParaRPr sz="265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52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60">
                <a:latin typeface="Arial"/>
                <a:cs typeface="Arial"/>
              </a:rPr>
              <a:t>Common</a:t>
            </a:r>
            <a:r>
              <a:rPr sz="2650" spc="-140">
                <a:latin typeface="Arial"/>
                <a:cs typeface="Arial"/>
              </a:rPr>
              <a:t> </a:t>
            </a:r>
            <a:r>
              <a:rPr sz="2650" spc="-90">
                <a:latin typeface="Arial"/>
                <a:cs typeface="Arial"/>
              </a:rPr>
              <a:t>factors:</a:t>
            </a:r>
            <a:endParaRPr sz="265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829944" algn="l"/>
              </a:tabLst>
            </a:pPr>
            <a:r>
              <a:rPr sz="2300" spc="-130">
                <a:latin typeface="Arial"/>
                <a:cs typeface="Arial"/>
              </a:rPr>
              <a:t>Consistency</a:t>
            </a:r>
            <a:endParaRPr sz="230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565"/>
              </a:spcBef>
              <a:buFont typeface="Wingdings"/>
              <a:buChar char=""/>
              <a:tabLst>
                <a:tab pos="829944" algn="l"/>
              </a:tabLst>
            </a:pPr>
            <a:r>
              <a:rPr sz="2300" spc="-65">
                <a:latin typeface="Arial"/>
                <a:cs typeface="Arial"/>
              </a:rPr>
              <a:t>Corroboration</a:t>
            </a:r>
            <a:endParaRPr sz="230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829944" algn="l"/>
              </a:tabLst>
            </a:pPr>
            <a:r>
              <a:rPr sz="2300" spc="-70">
                <a:latin typeface="Arial"/>
                <a:cs typeface="Arial"/>
              </a:rPr>
              <a:t>Plausibility</a:t>
            </a:r>
            <a:endParaRPr sz="230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565"/>
              </a:spcBef>
              <a:buFont typeface="Wingdings"/>
              <a:buChar char=""/>
              <a:tabLst>
                <a:tab pos="829944" algn="l"/>
              </a:tabLst>
            </a:pPr>
            <a:r>
              <a:rPr sz="2300" spc="-20">
                <a:latin typeface="Arial"/>
                <a:cs typeface="Arial"/>
              </a:rPr>
              <a:t>Motive</a:t>
            </a:r>
            <a:endParaRPr sz="230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565"/>
              </a:spcBef>
              <a:buFont typeface="Wingdings"/>
              <a:buChar char=""/>
              <a:tabLst>
                <a:tab pos="829944" algn="l"/>
              </a:tabLst>
            </a:pPr>
            <a:r>
              <a:rPr sz="2300" spc="-110">
                <a:latin typeface="Arial"/>
                <a:cs typeface="Arial"/>
              </a:rPr>
              <a:t>Demeanor</a:t>
            </a:r>
            <a:endParaRPr sz="23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9335" y="1631695"/>
            <a:ext cx="2552700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spc="10">
                <a:solidFill>
                  <a:srgbClr val="0032A0"/>
                </a:solidFill>
              </a:rPr>
              <a:t>Credibility</a:t>
            </a:r>
            <a:endParaRPr sz="3600"/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9523" y="2537257"/>
            <a:ext cx="6221477" cy="3265253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90525" indent="-378460">
              <a:lnSpc>
                <a:spcPct val="100000"/>
              </a:lnSpc>
              <a:spcBef>
                <a:spcPts val="720"/>
              </a:spcBef>
              <a:buChar char="•"/>
              <a:tabLst>
                <a:tab pos="390525" algn="l"/>
                <a:tab pos="391160" algn="l"/>
              </a:tabLst>
            </a:pPr>
            <a:r>
              <a:rPr sz="2450" spc="-30" dirty="0">
                <a:latin typeface="Arial"/>
                <a:cs typeface="Arial"/>
              </a:rPr>
              <a:t>Not </a:t>
            </a:r>
            <a:r>
              <a:rPr sz="2450" spc="-50" dirty="0">
                <a:latin typeface="Arial"/>
                <a:cs typeface="Arial"/>
              </a:rPr>
              <a:t>all </a:t>
            </a:r>
            <a:r>
              <a:rPr sz="2450" spc="-100" dirty="0">
                <a:latin typeface="Arial"/>
                <a:cs typeface="Arial"/>
              </a:rPr>
              <a:t>evidence </a:t>
            </a:r>
            <a:r>
              <a:rPr sz="2450" spc="-175" dirty="0">
                <a:latin typeface="Arial"/>
                <a:cs typeface="Arial"/>
              </a:rPr>
              <a:t>has </a:t>
            </a:r>
            <a:r>
              <a:rPr sz="2450" spc="-85" dirty="0">
                <a:latin typeface="Arial"/>
                <a:cs typeface="Arial"/>
              </a:rPr>
              <a:t>equal</a:t>
            </a:r>
            <a:r>
              <a:rPr sz="2450" spc="-290" dirty="0">
                <a:latin typeface="Arial"/>
                <a:cs typeface="Arial"/>
              </a:rPr>
              <a:t> </a:t>
            </a:r>
            <a:r>
              <a:rPr sz="2450" spc="-114" dirty="0">
                <a:latin typeface="Arial"/>
                <a:cs typeface="Arial"/>
              </a:rPr>
              <a:t>value</a:t>
            </a:r>
            <a:endParaRPr sz="2450" dirty="0">
              <a:latin typeface="Arial"/>
              <a:cs typeface="Arial"/>
            </a:endParaRPr>
          </a:p>
          <a:p>
            <a:pPr marL="390525" marR="5080" indent="-378460">
              <a:lnSpc>
                <a:spcPct val="101200"/>
              </a:lnSpc>
              <a:spcBef>
                <a:spcPts val="585"/>
              </a:spcBef>
              <a:buChar char="•"/>
              <a:tabLst>
                <a:tab pos="390525" algn="l"/>
                <a:tab pos="391160" algn="l"/>
              </a:tabLst>
            </a:pPr>
            <a:r>
              <a:rPr sz="2450" spc="-195" dirty="0">
                <a:latin typeface="Arial"/>
                <a:cs typeface="Arial"/>
              </a:rPr>
              <a:t>Some </a:t>
            </a:r>
            <a:r>
              <a:rPr sz="2450" spc="-100" dirty="0">
                <a:latin typeface="Arial"/>
                <a:cs typeface="Arial"/>
              </a:rPr>
              <a:t>evidence </a:t>
            </a:r>
            <a:r>
              <a:rPr sz="2450" spc="-140" dirty="0">
                <a:latin typeface="Arial"/>
                <a:cs typeface="Arial"/>
              </a:rPr>
              <a:t>may </a:t>
            </a:r>
            <a:r>
              <a:rPr sz="2450" spc="-105" dirty="0">
                <a:latin typeface="Arial"/>
                <a:cs typeface="Arial"/>
              </a:rPr>
              <a:t>be </a:t>
            </a:r>
            <a:r>
              <a:rPr sz="2450" spc="-65" dirty="0">
                <a:latin typeface="Arial"/>
                <a:cs typeface="Arial"/>
              </a:rPr>
              <a:t>more </a:t>
            </a:r>
            <a:r>
              <a:rPr sz="2450" spc="-55" dirty="0">
                <a:latin typeface="Arial"/>
                <a:cs typeface="Arial"/>
              </a:rPr>
              <a:t>reliable  </a:t>
            </a:r>
            <a:r>
              <a:rPr sz="2450" spc="-105" dirty="0">
                <a:latin typeface="Arial"/>
                <a:cs typeface="Arial"/>
              </a:rPr>
              <a:t>and </a:t>
            </a:r>
            <a:r>
              <a:rPr sz="2450" spc="-55" dirty="0">
                <a:latin typeface="Arial"/>
                <a:cs typeface="Arial"/>
              </a:rPr>
              <a:t>probative </a:t>
            </a:r>
            <a:r>
              <a:rPr sz="2450" spc="-45" dirty="0">
                <a:latin typeface="Arial"/>
                <a:cs typeface="Arial"/>
              </a:rPr>
              <a:t>than </a:t>
            </a:r>
            <a:r>
              <a:rPr sz="2450" spc="-20" dirty="0">
                <a:latin typeface="Arial"/>
                <a:cs typeface="Arial"/>
              </a:rPr>
              <a:t>other</a:t>
            </a:r>
            <a:r>
              <a:rPr sz="2450" spc="-325" dirty="0">
                <a:latin typeface="Arial"/>
                <a:cs typeface="Arial"/>
              </a:rPr>
              <a:t> </a:t>
            </a:r>
            <a:r>
              <a:rPr sz="2450" spc="-105" dirty="0">
                <a:latin typeface="Arial"/>
                <a:cs typeface="Arial"/>
              </a:rPr>
              <a:t>evidence</a:t>
            </a:r>
            <a:endParaRPr sz="2450" dirty="0">
              <a:latin typeface="Arial"/>
              <a:cs typeface="Arial"/>
            </a:endParaRPr>
          </a:p>
          <a:p>
            <a:pPr marL="390525" marR="221615" indent="-378460">
              <a:lnSpc>
                <a:spcPct val="101000"/>
              </a:lnSpc>
              <a:spcBef>
                <a:spcPts val="595"/>
              </a:spcBef>
              <a:buChar char="•"/>
              <a:tabLst>
                <a:tab pos="390525" algn="l"/>
                <a:tab pos="391160" algn="l"/>
              </a:tabLst>
            </a:pPr>
            <a:r>
              <a:rPr sz="2450" spc="-80" dirty="0">
                <a:latin typeface="Arial"/>
                <a:cs typeface="Arial"/>
              </a:rPr>
              <a:t>Weight </a:t>
            </a:r>
            <a:r>
              <a:rPr sz="2450" spc="-135" dirty="0">
                <a:latin typeface="Arial"/>
                <a:cs typeface="Arial"/>
              </a:rPr>
              <a:t>may </a:t>
            </a:r>
            <a:r>
              <a:rPr sz="2450" spc="-100" dirty="0">
                <a:latin typeface="Arial"/>
                <a:cs typeface="Arial"/>
              </a:rPr>
              <a:t>vary </a:t>
            </a:r>
            <a:r>
              <a:rPr sz="2450" spc="-90" dirty="0">
                <a:latin typeface="Arial"/>
                <a:cs typeface="Arial"/>
              </a:rPr>
              <a:t>depending </a:t>
            </a:r>
            <a:r>
              <a:rPr sz="2450" spc="-65" dirty="0">
                <a:latin typeface="Arial"/>
                <a:cs typeface="Arial"/>
              </a:rPr>
              <a:t>on </a:t>
            </a:r>
            <a:r>
              <a:rPr sz="2450" spc="-180" dirty="0">
                <a:latin typeface="Arial"/>
                <a:cs typeface="Arial"/>
              </a:rPr>
              <a:t>a  </a:t>
            </a:r>
            <a:r>
              <a:rPr sz="2450" spc="-120" dirty="0">
                <a:latin typeface="Arial"/>
                <a:cs typeface="Arial"/>
              </a:rPr>
              <a:t>range </a:t>
            </a:r>
            <a:r>
              <a:rPr sz="2450" dirty="0">
                <a:latin typeface="Arial"/>
                <a:cs typeface="Arial"/>
              </a:rPr>
              <a:t>of </a:t>
            </a:r>
            <a:r>
              <a:rPr sz="2450" spc="-75" dirty="0">
                <a:latin typeface="Arial"/>
                <a:cs typeface="Arial"/>
              </a:rPr>
              <a:t>factors, </a:t>
            </a:r>
            <a:r>
              <a:rPr sz="2450" spc="-145" dirty="0">
                <a:latin typeface="Arial"/>
                <a:cs typeface="Arial"/>
              </a:rPr>
              <a:t>such </a:t>
            </a:r>
            <a:r>
              <a:rPr sz="2450" spc="-220" dirty="0">
                <a:latin typeface="Arial"/>
                <a:cs typeface="Arial"/>
              </a:rPr>
              <a:t>as</a:t>
            </a:r>
            <a:r>
              <a:rPr sz="2450" spc="-310" dirty="0">
                <a:latin typeface="Arial"/>
                <a:cs typeface="Arial"/>
              </a:rPr>
              <a:t> </a:t>
            </a:r>
            <a:r>
              <a:rPr sz="2450" spc="-30" dirty="0">
                <a:latin typeface="Arial"/>
                <a:cs typeface="Arial"/>
              </a:rPr>
              <a:t>credibility;  </a:t>
            </a:r>
            <a:r>
              <a:rPr sz="2450" spc="-45" dirty="0">
                <a:latin typeface="Arial"/>
                <a:cs typeface="Arial"/>
              </a:rPr>
              <a:t>corroboration; </a:t>
            </a:r>
            <a:r>
              <a:rPr sz="2450" spc="-110" dirty="0">
                <a:latin typeface="Arial"/>
                <a:cs typeface="Arial"/>
              </a:rPr>
              <a:t>consistency; </a:t>
            </a:r>
            <a:r>
              <a:rPr sz="2450" spc="-75" dirty="0">
                <a:latin typeface="Arial"/>
                <a:cs typeface="Arial"/>
              </a:rPr>
              <a:t>level </a:t>
            </a:r>
            <a:r>
              <a:rPr sz="2450" spc="-5" dirty="0">
                <a:latin typeface="Arial"/>
                <a:cs typeface="Arial"/>
              </a:rPr>
              <a:t>of  </a:t>
            </a:r>
            <a:r>
              <a:rPr sz="2450" spc="-40" dirty="0">
                <a:latin typeface="Arial"/>
                <a:cs typeface="Arial"/>
              </a:rPr>
              <a:t>detail; </a:t>
            </a:r>
            <a:r>
              <a:rPr sz="2450" spc="-85" dirty="0">
                <a:latin typeface="Arial"/>
                <a:cs typeface="Arial"/>
              </a:rPr>
              <a:t>expertise </a:t>
            </a:r>
            <a:r>
              <a:rPr sz="2450" dirty="0">
                <a:latin typeface="Arial"/>
                <a:cs typeface="Arial"/>
              </a:rPr>
              <a:t>of </a:t>
            </a:r>
            <a:r>
              <a:rPr sz="2450" spc="-20" dirty="0">
                <a:latin typeface="Arial"/>
                <a:cs typeface="Arial"/>
              </a:rPr>
              <a:t>the </a:t>
            </a:r>
            <a:r>
              <a:rPr sz="2450" spc="-75" dirty="0">
                <a:latin typeface="Arial"/>
                <a:cs typeface="Arial"/>
              </a:rPr>
              <a:t>witness;  </a:t>
            </a:r>
            <a:r>
              <a:rPr sz="2450" spc="-30" dirty="0">
                <a:latin typeface="Arial"/>
                <a:cs typeface="Arial"/>
              </a:rPr>
              <a:t>whether </a:t>
            </a:r>
            <a:r>
              <a:rPr sz="2450" spc="-180" dirty="0">
                <a:latin typeface="Arial"/>
                <a:cs typeface="Arial"/>
              </a:rPr>
              <a:t>a </a:t>
            </a:r>
            <a:r>
              <a:rPr sz="2450" spc="-80" dirty="0">
                <a:latin typeface="Arial"/>
                <a:cs typeface="Arial"/>
              </a:rPr>
              <a:t>witness </a:t>
            </a:r>
            <a:r>
              <a:rPr sz="2450" spc="-125" dirty="0">
                <a:latin typeface="Arial"/>
                <a:cs typeface="Arial"/>
              </a:rPr>
              <a:t>is </a:t>
            </a:r>
            <a:r>
              <a:rPr sz="2450" spc="-70" dirty="0">
                <a:latin typeface="Arial"/>
                <a:cs typeface="Arial"/>
              </a:rPr>
              <a:t>disinterested,  etc.</a:t>
            </a:r>
            <a:endParaRPr sz="245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838200"/>
            <a:ext cx="8675370" cy="1502305"/>
          </a:xfrm>
          <a:prstGeom prst="rect">
            <a:avLst/>
          </a:prstGeom>
        </p:spPr>
        <p:txBody>
          <a:bodyPr vert="horz" wrap="square" lIns="0" tIns="76707" rIns="0" bIns="0" rtlCol="0">
            <a:spAutoFit/>
          </a:bodyPr>
          <a:lstStyle/>
          <a:p>
            <a:pPr marL="1520825" marR="5080">
              <a:lnSpc>
                <a:spcPct val="100800"/>
              </a:lnSpc>
              <a:spcBef>
                <a:spcPts val="100"/>
              </a:spcBef>
            </a:pPr>
            <a:r>
              <a:rPr sz="3600" spc="20" dirty="0">
                <a:solidFill>
                  <a:srgbClr val="0032A0"/>
                </a:solidFill>
              </a:rPr>
              <a:t>What </a:t>
            </a:r>
            <a:r>
              <a:rPr sz="3600" spc="15" dirty="0">
                <a:solidFill>
                  <a:srgbClr val="0032A0"/>
                </a:solidFill>
              </a:rPr>
              <a:t>does </a:t>
            </a:r>
            <a:r>
              <a:rPr sz="3600" spc="10" dirty="0">
                <a:solidFill>
                  <a:srgbClr val="0032A0"/>
                </a:solidFill>
              </a:rPr>
              <a:t>it </a:t>
            </a:r>
            <a:r>
              <a:rPr sz="3600" spc="25" dirty="0">
                <a:solidFill>
                  <a:srgbClr val="0032A0"/>
                </a:solidFill>
              </a:rPr>
              <a:t>mean </a:t>
            </a:r>
            <a:r>
              <a:rPr sz="3600" spc="10" dirty="0">
                <a:solidFill>
                  <a:srgbClr val="0032A0"/>
                </a:solidFill>
              </a:rPr>
              <a:t>to</a:t>
            </a:r>
            <a:r>
              <a:rPr sz="3600" spc="-135" dirty="0">
                <a:solidFill>
                  <a:srgbClr val="0032A0"/>
                </a:solidFill>
              </a:rPr>
              <a:t> </a:t>
            </a:r>
            <a:r>
              <a:rPr sz="3600" spc="15" dirty="0">
                <a:solidFill>
                  <a:srgbClr val="0032A0"/>
                </a:solidFill>
              </a:rPr>
              <a:t>weigh  </a:t>
            </a:r>
            <a:r>
              <a:rPr sz="3600" spc="20" dirty="0">
                <a:solidFill>
                  <a:srgbClr val="0032A0"/>
                </a:solidFill>
              </a:rPr>
              <a:t>evidence?</a:t>
            </a:r>
            <a:endParaRPr sz="3600" dirty="0"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59711" y="2527807"/>
            <a:ext cx="5694045" cy="363982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 marR="5080">
              <a:lnSpc>
                <a:spcPct val="80600"/>
              </a:lnSpc>
              <a:spcBef>
                <a:spcPts val="680"/>
              </a:spcBef>
              <a:tabLst>
                <a:tab pos="2744470" algn="l"/>
                <a:tab pos="3641090" algn="l"/>
              </a:tabLst>
            </a:pPr>
            <a:r>
              <a:rPr sz="2400" spc="-95">
                <a:solidFill>
                  <a:srgbClr val="FFFFFF"/>
                </a:solidFill>
                <a:latin typeface="Arial"/>
                <a:cs typeface="Arial"/>
              </a:rPr>
              <a:t>Witness </a:t>
            </a:r>
            <a:r>
              <a:rPr sz="2400" spc="-25">
                <a:solidFill>
                  <a:srgbClr val="FFFFFF"/>
                </a:solidFill>
                <a:latin typeface="Arial"/>
                <a:cs typeface="Arial"/>
              </a:rPr>
              <a:t>testified </a:t>
            </a:r>
            <a:r>
              <a:rPr sz="2400" spc="-100">
                <a:solidFill>
                  <a:srgbClr val="FFFFFF"/>
                </a:solidFill>
                <a:latin typeface="Arial"/>
                <a:cs typeface="Arial"/>
              </a:rPr>
              <a:t>he </a:t>
            </a:r>
            <a:r>
              <a:rPr sz="2400" spc="-150">
                <a:solidFill>
                  <a:srgbClr val="FFFFFF"/>
                </a:solidFill>
                <a:latin typeface="Arial"/>
                <a:cs typeface="Arial"/>
              </a:rPr>
              <a:t>saw </a:t>
            </a:r>
            <a:r>
              <a:rPr sz="2400" spc="-70">
                <a:solidFill>
                  <a:srgbClr val="FFFFFF"/>
                </a:solidFill>
                <a:latin typeface="Arial"/>
                <a:cs typeface="Arial"/>
              </a:rPr>
              <a:t>complainant </a:t>
            </a:r>
            <a:r>
              <a:rPr sz="2400" spc="-10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400" spc="-70">
                <a:solidFill>
                  <a:srgbClr val="FFFFFF"/>
                </a:solidFill>
                <a:latin typeface="Arial"/>
                <a:cs typeface="Arial"/>
              </a:rPr>
              <a:t>respondent </a:t>
            </a:r>
            <a:r>
              <a:rPr sz="2400" spc="-120">
                <a:solidFill>
                  <a:srgbClr val="FFFFFF"/>
                </a:solidFill>
                <a:latin typeface="Arial"/>
                <a:cs typeface="Arial"/>
              </a:rPr>
              <a:t>leave </a:t>
            </a:r>
            <a:r>
              <a:rPr sz="2400" spc="-2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70">
                <a:solidFill>
                  <a:srgbClr val="FFFFFF"/>
                </a:solidFill>
                <a:latin typeface="Arial"/>
                <a:cs typeface="Arial"/>
              </a:rPr>
              <a:t>bar </a:t>
            </a:r>
            <a:r>
              <a:rPr sz="2400" spc="-2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2400" spc="-95">
                <a:solidFill>
                  <a:srgbClr val="FFFFFF"/>
                </a:solidFill>
                <a:latin typeface="Arial"/>
                <a:cs typeface="Arial"/>
              </a:rPr>
              <a:t>11:05 </a:t>
            </a:r>
            <a:r>
              <a:rPr sz="2400" spc="-65">
                <a:solidFill>
                  <a:srgbClr val="FFFFFF"/>
                </a:solidFill>
                <a:latin typeface="Arial"/>
                <a:cs typeface="Arial"/>
              </a:rPr>
              <a:t>pm </a:t>
            </a:r>
            <a:r>
              <a:rPr sz="2400" spc="-220">
                <a:solidFill>
                  <a:srgbClr val="FFFFFF"/>
                </a:solidFill>
                <a:latin typeface="Arial"/>
                <a:cs typeface="Arial"/>
              </a:rPr>
              <a:t>as  </a:t>
            </a:r>
            <a:r>
              <a:rPr sz="2400" spc="-80">
                <a:solidFill>
                  <a:srgbClr val="FFFFFF"/>
                </a:solidFill>
                <a:latin typeface="Arial"/>
                <a:cs typeface="Arial"/>
              </a:rPr>
              <a:t>witness</a:t>
            </a:r>
            <a:r>
              <a:rPr sz="2400" spc="-1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60">
                <a:solidFill>
                  <a:srgbClr val="FFFFFF"/>
                </a:solidFill>
                <a:latin typeface="Arial"/>
                <a:cs typeface="Arial"/>
              </a:rPr>
              <a:t>was</a:t>
            </a:r>
            <a:r>
              <a:rPr sz="2400" spc="-11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5">
                <a:solidFill>
                  <a:srgbClr val="FFFFFF"/>
                </a:solidFill>
                <a:latin typeface="Arial"/>
                <a:cs typeface="Arial"/>
              </a:rPr>
              <a:t>arriving.	</a:t>
            </a:r>
            <a:r>
              <a:rPr sz="2400" spc="-95">
                <a:solidFill>
                  <a:srgbClr val="FFFFFF"/>
                </a:solidFill>
                <a:latin typeface="Arial"/>
                <a:cs typeface="Arial"/>
              </a:rPr>
              <a:t>Witness states he  </a:t>
            </a:r>
            <a:r>
              <a:rPr sz="2400" spc="-75">
                <a:solidFill>
                  <a:srgbClr val="FFFFFF"/>
                </a:solidFill>
                <a:latin typeface="Arial"/>
                <a:cs typeface="Arial"/>
              </a:rPr>
              <a:t>clearly </a:t>
            </a:r>
            <a:r>
              <a:rPr sz="2400" spc="-150">
                <a:solidFill>
                  <a:srgbClr val="FFFFFF"/>
                </a:solidFill>
                <a:latin typeface="Arial"/>
                <a:cs typeface="Arial"/>
              </a:rPr>
              <a:t>saw </a:t>
            </a:r>
            <a:r>
              <a:rPr sz="2400">
                <a:solidFill>
                  <a:srgbClr val="FFFFFF"/>
                </a:solidFill>
                <a:latin typeface="Arial"/>
                <a:cs typeface="Arial"/>
              </a:rPr>
              <a:t>their </a:t>
            </a:r>
            <a:r>
              <a:rPr sz="2400" spc="-145">
                <a:solidFill>
                  <a:srgbClr val="FFFFFF"/>
                </a:solidFill>
                <a:latin typeface="Arial"/>
                <a:cs typeface="Arial"/>
              </a:rPr>
              <a:t>faces </a:t>
            </a:r>
            <a:r>
              <a:rPr sz="2400" spc="-105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spc="-90">
                <a:solidFill>
                  <a:srgbClr val="FFFFFF"/>
                </a:solidFill>
                <a:latin typeface="Arial"/>
                <a:cs typeface="Arial"/>
              </a:rPr>
              <a:t>remarked </a:t>
            </a:r>
            <a:r>
              <a:rPr sz="2400" spc="4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175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sz="2400" spc="-25">
                <a:solidFill>
                  <a:srgbClr val="FFFFFF"/>
                </a:solidFill>
                <a:latin typeface="Arial"/>
                <a:cs typeface="Arial"/>
              </a:rPr>
              <a:t>friend </a:t>
            </a:r>
            <a:r>
              <a:rPr sz="2400" spc="-50">
                <a:solidFill>
                  <a:srgbClr val="FFFFFF"/>
                </a:solidFill>
                <a:latin typeface="Arial"/>
                <a:cs typeface="Arial"/>
              </a:rPr>
              <a:t>about </a:t>
            </a:r>
            <a:r>
              <a:rPr sz="2400" spc="-175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spc="-45">
                <a:solidFill>
                  <a:srgbClr val="FFFFFF"/>
                </a:solidFill>
                <a:latin typeface="Arial"/>
                <a:cs typeface="Arial"/>
              </a:rPr>
              <a:t>particular </a:t>
            </a:r>
            <a:r>
              <a:rPr sz="2400">
                <a:solidFill>
                  <a:srgbClr val="FFFFFF"/>
                </a:solidFill>
                <a:latin typeface="Arial"/>
                <a:cs typeface="Arial"/>
              </a:rPr>
              <a:t>t-shirt </a:t>
            </a:r>
            <a:r>
              <a:rPr sz="2400" spc="-15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400" spc="-70">
                <a:solidFill>
                  <a:srgbClr val="FFFFFF"/>
                </a:solidFill>
                <a:latin typeface="Arial"/>
                <a:cs typeface="Arial"/>
              </a:rPr>
              <a:t>complainant </a:t>
            </a:r>
            <a:r>
              <a:rPr sz="2400" spc="-155">
                <a:solidFill>
                  <a:srgbClr val="FFFFFF"/>
                </a:solidFill>
                <a:latin typeface="Arial"/>
                <a:cs typeface="Arial"/>
              </a:rPr>
              <a:t>was </a:t>
            </a:r>
            <a:r>
              <a:rPr sz="2400" spc="-80">
                <a:solidFill>
                  <a:srgbClr val="FFFFFF"/>
                </a:solidFill>
                <a:latin typeface="Arial"/>
                <a:cs typeface="Arial"/>
              </a:rPr>
              <a:t>wearing </a:t>
            </a:r>
            <a:r>
              <a:rPr sz="2400" spc="-105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spc="-45">
                <a:solidFill>
                  <a:srgbClr val="FFFFFF"/>
                </a:solidFill>
                <a:latin typeface="Arial"/>
                <a:cs typeface="Arial"/>
              </a:rPr>
              <a:t>how  </a:t>
            </a:r>
            <a:r>
              <a:rPr sz="2400" spc="-70">
                <a:solidFill>
                  <a:srgbClr val="FFFFFF"/>
                </a:solidFill>
                <a:latin typeface="Arial"/>
                <a:cs typeface="Arial"/>
              </a:rPr>
              <a:t>respondent </a:t>
            </a:r>
            <a:r>
              <a:rPr sz="2400" spc="-105">
                <a:solidFill>
                  <a:srgbClr val="FFFFFF"/>
                </a:solidFill>
                <a:latin typeface="Arial"/>
                <a:cs typeface="Arial"/>
              </a:rPr>
              <a:t>had </a:t>
            </a:r>
            <a:r>
              <a:rPr sz="2400" spc="-17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1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30">
                <a:solidFill>
                  <a:srgbClr val="FFFFFF"/>
                </a:solidFill>
                <a:latin typeface="Arial"/>
                <a:cs typeface="Arial"/>
              </a:rPr>
              <a:t>nose</a:t>
            </a:r>
            <a:r>
              <a:rPr sz="2400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0">
                <a:solidFill>
                  <a:srgbClr val="FFFFFF"/>
                </a:solidFill>
                <a:latin typeface="Arial"/>
                <a:cs typeface="Arial"/>
              </a:rPr>
              <a:t>ring.	</a:t>
            </a:r>
            <a:r>
              <a:rPr sz="2400" spc="-95">
                <a:solidFill>
                  <a:srgbClr val="FFFFFF"/>
                </a:solidFill>
                <a:latin typeface="Arial"/>
                <a:cs typeface="Arial"/>
              </a:rPr>
              <a:t>Witness  </a:t>
            </a:r>
            <a:r>
              <a:rPr sz="2400" spc="-25">
                <a:solidFill>
                  <a:srgbClr val="FFFFFF"/>
                </a:solidFill>
                <a:latin typeface="Arial"/>
                <a:cs typeface="Arial"/>
              </a:rPr>
              <a:t>testified </a:t>
            </a:r>
            <a:r>
              <a:rPr sz="2400" spc="-100">
                <a:solidFill>
                  <a:srgbClr val="FFFFFF"/>
                </a:solidFill>
                <a:latin typeface="Arial"/>
                <a:cs typeface="Arial"/>
              </a:rPr>
              <a:t>he </a:t>
            </a:r>
            <a:r>
              <a:rPr sz="2400" spc="-105">
                <a:solidFill>
                  <a:srgbClr val="FFFFFF"/>
                </a:solidFill>
                <a:latin typeface="Arial"/>
                <a:cs typeface="Arial"/>
              </a:rPr>
              <a:t>knows </a:t>
            </a:r>
            <a:r>
              <a:rPr sz="2400" spc="-1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10">
                <a:solidFill>
                  <a:srgbClr val="FFFFFF"/>
                </a:solidFill>
                <a:latin typeface="Arial"/>
                <a:cs typeface="Arial"/>
              </a:rPr>
              <a:t>time </a:t>
            </a:r>
            <a:r>
              <a:rPr sz="2400" spc="-155">
                <a:solidFill>
                  <a:srgbClr val="FFFFFF"/>
                </a:solidFill>
                <a:latin typeface="Arial"/>
                <a:cs typeface="Arial"/>
              </a:rPr>
              <a:t>was </a:t>
            </a:r>
            <a:r>
              <a:rPr sz="2400" spc="-95">
                <a:solidFill>
                  <a:srgbClr val="FFFFFF"/>
                </a:solidFill>
                <a:latin typeface="Arial"/>
                <a:cs typeface="Arial"/>
              </a:rPr>
              <a:t>exactly</a:t>
            </a:r>
            <a:r>
              <a:rPr sz="2400" spc="-5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95">
                <a:solidFill>
                  <a:srgbClr val="FFFFFF"/>
                </a:solidFill>
                <a:latin typeface="Arial"/>
                <a:cs typeface="Arial"/>
              </a:rPr>
              <a:t>11:05  </a:t>
            </a:r>
            <a:r>
              <a:rPr sz="2400" spc="-65">
                <a:solidFill>
                  <a:srgbClr val="FFFFFF"/>
                </a:solidFill>
                <a:latin typeface="Arial"/>
                <a:cs typeface="Arial"/>
              </a:rPr>
              <a:t>pm </a:t>
            </a:r>
            <a:r>
              <a:rPr sz="2400" spc="-150">
                <a:solidFill>
                  <a:srgbClr val="FFFFFF"/>
                </a:solidFill>
                <a:latin typeface="Arial"/>
                <a:cs typeface="Arial"/>
              </a:rPr>
              <a:t>because </a:t>
            </a:r>
            <a:r>
              <a:rPr sz="2400" spc="-80">
                <a:solidFill>
                  <a:srgbClr val="FFFFFF"/>
                </a:solidFill>
                <a:latin typeface="Arial"/>
                <a:cs typeface="Arial"/>
              </a:rPr>
              <a:t>witness </a:t>
            </a:r>
            <a:r>
              <a:rPr sz="2400" spc="-95">
                <a:solidFill>
                  <a:srgbClr val="FFFFFF"/>
                </a:solidFill>
                <a:latin typeface="Arial"/>
                <a:cs typeface="Arial"/>
              </a:rPr>
              <a:t>remembers </a:t>
            </a:r>
            <a:r>
              <a:rPr sz="2400" spc="-85">
                <a:solidFill>
                  <a:srgbClr val="FFFFFF"/>
                </a:solidFill>
                <a:latin typeface="Arial"/>
                <a:cs typeface="Arial"/>
              </a:rPr>
              <a:t>receiving </a:t>
            </a:r>
            <a:r>
              <a:rPr sz="2400" spc="-175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sz="2400" spc="-80">
                <a:solidFill>
                  <a:srgbClr val="FFFFFF"/>
                </a:solidFill>
                <a:latin typeface="Arial"/>
                <a:cs typeface="Arial"/>
              </a:rPr>
              <a:t>phone </a:t>
            </a:r>
            <a:r>
              <a:rPr sz="2400" spc="-85">
                <a:solidFill>
                  <a:srgbClr val="FFFFFF"/>
                </a:solidFill>
                <a:latin typeface="Arial"/>
                <a:cs typeface="Arial"/>
              </a:rPr>
              <a:t>call </a:t>
            </a:r>
            <a:r>
              <a:rPr sz="2400" spc="-15">
                <a:solidFill>
                  <a:srgbClr val="FFFFFF"/>
                </a:solidFill>
                <a:latin typeface="Arial"/>
                <a:cs typeface="Arial"/>
              </a:rPr>
              <a:t>right </a:t>
            </a:r>
            <a:r>
              <a:rPr sz="2400" spc="-22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2400" spc="-80">
                <a:solidFill>
                  <a:srgbClr val="FFFFFF"/>
                </a:solidFill>
                <a:latin typeface="Arial"/>
                <a:cs typeface="Arial"/>
              </a:rPr>
              <a:t>witness </a:t>
            </a:r>
            <a:r>
              <a:rPr sz="2400" spc="-60">
                <a:solidFill>
                  <a:srgbClr val="FFFFFF"/>
                </a:solidFill>
                <a:latin typeface="Arial"/>
                <a:cs typeface="Arial"/>
              </a:rPr>
              <a:t>entered </a:t>
            </a:r>
            <a:r>
              <a:rPr sz="2400" spc="-2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120">
                <a:solidFill>
                  <a:srgbClr val="FFFFFF"/>
                </a:solidFill>
                <a:latin typeface="Arial"/>
                <a:cs typeface="Arial"/>
              </a:rPr>
              <a:t>bar,  </a:t>
            </a:r>
            <a:r>
              <a:rPr sz="2400" spc="-105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spc="-100">
                <a:solidFill>
                  <a:srgbClr val="FFFFFF"/>
                </a:solidFill>
                <a:latin typeface="Arial"/>
                <a:cs typeface="Arial"/>
              </a:rPr>
              <a:t>witness’s </a:t>
            </a:r>
            <a:r>
              <a:rPr sz="2400" spc="-90">
                <a:solidFill>
                  <a:srgbClr val="FFFFFF"/>
                </a:solidFill>
                <a:latin typeface="Arial"/>
                <a:cs typeface="Arial"/>
              </a:rPr>
              <a:t>call </a:t>
            </a:r>
            <a:r>
              <a:rPr sz="2400" spc="-80">
                <a:solidFill>
                  <a:srgbClr val="FFFFFF"/>
                </a:solidFill>
                <a:latin typeface="Arial"/>
                <a:cs typeface="Arial"/>
              </a:rPr>
              <a:t>log </a:t>
            </a:r>
            <a:r>
              <a:rPr sz="2400" spc="-85">
                <a:solidFill>
                  <a:srgbClr val="FFFFFF"/>
                </a:solidFill>
                <a:latin typeface="Arial"/>
                <a:cs typeface="Arial"/>
              </a:rPr>
              <a:t>indicates </a:t>
            </a:r>
            <a:r>
              <a:rPr sz="2400" spc="-2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90">
                <a:solidFill>
                  <a:srgbClr val="FFFFFF"/>
                </a:solidFill>
                <a:latin typeface="Arial"/>
                <a:cs typeface="Arial"/>
              </a:rPr>
              <a:t>call </a:t>
            </a:r>
            <a:r>
              <a:rPr sz="2400" spc="-155">
                <a:solidFill>
                  <a:srgbClr val="FFFFFF"/>
                </a:solidFill>
                <a:latin typeface="Arial"/>
                <a:cs typeface="Arial"/>
              </a:rPr>
              <a:t>was  </a:t>
            </a:r>
            <a:r>
              <a:rPr sz="2400" spc="-95">
                <a:solidFill>
                  <a:srgbClr val="FFFFFF"/>
                </a:solidFill>
                <a:latin typeface="Arial"/>
                <a:cs typeface="Arial"/>
              </a:rPr>
              <a:t>received </a:t>
            </a:r>
            <a:r>
              <a:rPr sz="2400" spc="-2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2400" spc="-95">
                <a:solidFill>
                  <a:srgbClr val="FFFFFF"/>
                </a:solidFill>
                <a:latin typeface="Arial"/>
                <a:cs typeface="Arial"/>
              </a:rPr>
              <a:t>11:05</a:t>
            </a:r>
            <a:r>
              <a:rPr sz="2400" spc="-2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65">
                <a:solidFill>
                  <a:srgbClr val="FFFFFF"/>
                </a:solidFill>
                <a:latin typeface="Arial"/>
                <a:cs typeface="Arial"/>
              </a:rPr>
              <a:t>pm.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75722" y="814406"/>
            <a:ext cx="8675370" cy="1502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31620" marR="5080">
              <a:lnSpc>
                <a:spcPct val="100299"/>
              </a:lnSpc>
              <a:spcBef>
                <a:spcPts val="95"/>
              </a:spcBef>
            </a:pPr>
            <a:r>
              <a:rPr sz="3950" spc="5" dirty="0">
                <a:solidFill>
                  <a:srgbClr val="FFFFFF"/>
                </a:solidFill>
              </a:rPr>
              <a:t>Example of</a:t>
            </a:r>
            <a:r>
              <a:rPr sz="3950" spc="-80" dirty="0">
                <a:solidFill>
                  <a:srgbClr val="FFFFFF"/>
                </a:solidFill>
              </a:rPr>
              <a:t> </a:t>
            </a:r>
            <a:r>
              <a:rPr sz="3950" spc="5" dirty="0">
                <a:solidFill>
                  <a:srgbClr val="FFFFFF"/>
                </a:solidFill>
              </a:rPr>
              <a:t>considerable  </a:t>
            </a:r>
            <a:r>
              <a:rPr sz="3950" dirty="0">
                <a:solidFill>
                  <a:srgbClr val="FFFFFF"/>
                </a:solidFill>
              </a:rPr>
              <a:t>weight</a:t>
            </a:r>
            <a:endParaRPr sz="3950" dirty="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59711" y="2556764"/>
            <a:ext cx="5008245" cy="345821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ct val="90900"/>
              </a:lnSpc>
              <a:spcBef>
                <a:spcPts val="390"/>
              </a:spcBef>
              <a:tabLst>
                <a:tab pos="2040255" algn="l"/>
                <a:tab pos="2476500" algn="l"/>
              </a:tabLst>
            </a:pPr>
            <a:r>
              <a:rPr sz="2450" spc="-95">
                <a:solidFill>
                  <a:srgbClr val="FFFFFF"/>
                </a:solidFill>
                <a:latin typeface="Arial"/>
                <a:cs typeface="Arial"/>
              </a:rPr>
              <a:t>Witness </a:t>
            </a:r>
            <a:r>
              <a:rPr sz="2450" spc="-225">
                <a:solidFill>
                  <a:srgbClr val="FFFFFF"/>
                </a:solidFill>
                <a:latin typeface="Arial"/>
                <a:cs typeface="Arial"/>
              </a:rPr>
              <a:t>says </a:t>
            </a:r>
            <a:r>
              <a:rPr sz="2450" spc="-105">
                <a:solidFill>
                  <a:srgbClr val="FFFFFF"/>
                </a:solidFill>
                <a:latin typeface="Arial"/>
                <a:cs typeface="Arial"/>
              </a:rPr>
              <a:t>he </a:t>
            </a:r>
            <a:r>
              <a:rPr sz="2450" spc="-150">
                <a:solidFill>
                  <a:srgbClr val="FFFFFF"/>
                </a:solidFill>
                <a:latin typeface="Arial"/>
                <a:cs typeface="Arial"/>
              </a:rPr>
              <a:t>saw </a:t>
            </a:r>
            <a:r>
              <a:rPr sz="2450" spc="-18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50" spc="-90">
                <a:solidFill>
                  <a:srgbClr val="FFFFFF"/>
                </a:solidFill>
                <a:latin typeface="Arial"/>
                <a:cs typeface="Arial"/>
              </a:rPr>
              <a:t>couple </a:t>
            </a:r>
            <a:r>
              <a:rPr sz="2450" spc="-100">
                <a:solidFill>
                  <a:srgbClr val="FFFFFF"/>
                </a:solidFill>
                <a:latin typeface="Arial"/>
                <a:cs typeface="Arial"/>
              </a:rPr>
              <a:t>leaving  </a:t>
            </a:r>
            <a:r>
              <a:rPr sz="2450" spc="-2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50" spc="-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70">
                <a:solidFill>
                  <a:srgbClr val="FFFFFF"/>
                </a:solidFill>
                <a:latin typeface="Arial"/>
                <a:cs typeface="Arial"/>
              </a:rPr>
              <a:t>bar</a:t>
            </a:r>
            <a:r>
              <a:rPr sz="2450" spc="-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50">
                <a:solidFill>
                  <a:srgbClr val="FFFFFF"/>
                </a:solidFill>
                <a:latin typeface="Arial"/>
                <a:cs typeface="Arial"/>
              </a:rPr>
              <a:t>“sometime</a:t>
            </a:r>
            <a:r>
              <a:rPr sz="2450" spc="-1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15">
                <a:solidFill>
                  <a:srgbClr val="FFFFFF"/>
                </a:solidFill>
                <a:latin typeface="Arial"/>
                <a:cs typeface="Arial"/>
              </a:rPr>
              <a:t>after</a:t>
            </a:r>
            <a:r>
              <a:rPr sz="2450" spc="-1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20">
                <a:solidFill>
                  <a:srgbClr val="FFFFFF"/>
                </a:solidFill>
                <a:latin typeface="Arial"/>
                <a:cs typeface="Arial"/>
              </a:rPr>
              <a:t>ten</a:t>
            </a:r>
            <a:r>
              <a:rPr sz="2450" spc="-1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5">
                <a:solidFill>
                  <a:srgbClr val="FFFFFF"/>
                </a:solidFill>
                <a:latin typeface="Arial"/>
                <a:cs typeface="Arial"/>
              </a:rPr>
              <a:t>but</a:t>
            </a:r>
            <a:r>
              <a:rPr sz="2450" spc="-1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65">
                <a:solidFill>
                  <a:srgbClr val="FFFFFF"/>
                </a:solidFill>
                <a:latin typeface="Arial"/>
                <a:cs typeface="Arial"/>
              </a:rPr>
              <a:t>before  </a:t>
            </a:r>
            <a:r>
              <a:rPr sz="2450" spc="-5">
                <a:solidFill>
                  <a:srgbClr val="FFFFFF"/>
                </a:solidFill>
                <a:latin typeface="Arial"/>
                <a:cs typeface="Arial"/>
              </a:rPr>
              <a:t>midnight” </a:t>
            </a:r>
            <a:r>
              <a:rPr sz="2450">
                <a:solidFill>
                  <a:srgbClr val="FFFFFF"/>
                </a:solidFill>
                <a:latin typeface="Arial"/>
                <a:cs typeface="Arial"/>
              </a:rPr>
              <a:t>but </a:t>
            </a:r>
            <a:r>
              <a:rPr sz="2450" spc="-80">
                <a:solidFill>
                  <a:srgbClr val="FFFFFF"/>
                </a:solidFill>
                <a:latin typeface="Arial"/>
                <a:cs typeface="Arial"/>
              </a:rPr>
              <a:t>witness </a:t>
            </a:r>
            <a:r>
              <a:rPr sz="2450" spc="-125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45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sz="2450" spc="-55">
                <a:solidFill>
                  <a:srgbClr val="FFFFFF"/>
                </a:solidFill>
                <a:latin typeface="Arial"/>
                <a:cs typeface="Arial"/>
              </a:rPr>
              <a:t>“sure  </a:t>
            </a:r>
            <a:r>
              <a:rPr sz="2450" spc="-50">
                <a:solidFill>
                  <a:srgbClr val="FFFFFF"/>
                </a:solidFill>
                <a:latin typeface="Arial"/>
                <a:cs typeface="Arial"/>
              </a:rPr>
              <a:t>exactly”</a:t>
            </a:r>
            <a:r>
              <a:rPr sz="2450" spc="-1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65">
                <a:solidFill>
                  <a:srgbClr val="FFFFFF"/>
                </a:solidFill>
                <a:latin typeface="Arial"/>
                <a:cs typeface="Arial"/>
              </a:rPr>
              <a:t>when.	</a:t>
            </a:r>
            <a:r>
              <a:rPr sz="2450" spc="-95">
                <a:solidFill>
                  <a:srgbClr val="FFFFFF"/>
                </a:solidFill>
                <a:latin typeface="Arial"/>
                <a:cs typeface="Arial"/>
              </a:rPr>
              <a:t>Witness </a:t>
            </a:r>
            <a:r>
              <a:rPr sz="2450" spc="-30">
                <a:solidFill>
                  <a:srgbClr val="FFFFFF"/>
                </a:solidFill>
                <a:latin typeface="Arial"/>
                <a:cs typeface="Arial"/>
              </a:rPr>
              <a:t>testified </a:t>
            </a:r>
            <a:r>
              <a:rPr sz="2450" spc="-45">
                <a:solidFill>
                  <a:srgbClr val="FFFFFF"/>
                </a:solidFill>
                <a:latin typeface="Arial"/>
                <a:cs typeface="Arial"/>
              </a:rPr>
              <a:t>they  </a:t>
            </a:r>
            <a:r>
              <a:rPr sz="2450">
                <a:solidFill>
                  <a:srgbClr val="FFFFFF"/>
                </a:solidFill>
                <a:latin typeface="Arial"/>
                <a:cs typeface="Arial"/>
              </a:rPr>
              <a:t>“sort of </a:t>
            </a:r>
            <a:r>
              <a:rPr sz="2450" spc="-35">
                <a:solidFill>
                  <a:srgbClr val="FFFFFF"/>
                </a:solidFill>
                <a:latin typeface="Arial"/>
                <a:cs typeface="Arial"/>
              </a:rPr>
              <a:t>looked” </a:t>
            </a:r>
            <a:r>
              <a:rPr sz="2450" spc="-75">
                <a:solidFill>
                  <a:srgbClr val="FFFFFF"/>
                </a:solidFill>
                <a:latin typeface="Arial"/>
                <a:cs typeface="Arial"/>
              </a:rPr>
              <a:t>like </a:t>
            </a:r>
            <a:r>
              <a:rPr sz="2450" spc="-70">
                <a:solidFill>
                  <a:srgbClr val="FFFFFF"/>
                </a:solidFill>
                <a:latin typeface="Arial"/>
                <a:cs typeface="Arial"/>
              </a:rPr>
              <a:t>complainant </a:t>
            </a:r>
            <a:r>
              <a:rPr sz="2450" spc="-105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450" spc="-70">
                <a:solidFill>
                  <a:srgbClr val="FFFFFF"/>
                </a:solidFill>
                <a:latin typeface="Arial"/>
                <a:cs typeface="Arial"/>
              </a:rPr>
              <a:t>respondent </a:t>
            </a:r>
            <a:r>
              <a:rPr sz="2450" spc="-105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50" spc="-80">
                <a:solidFill>
                  <a:srgbClr val="FFFFFF"/>
                </a:solidFill>
                <a:latin typeface="Arial"/>
                <a:cs typeface="Arial"/>
              </a:rPr>
              <a:t>witness </a:t>
            </a:r>
            <a:r>
              <a:rPr sz="2450" spc="-125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450" spc="20">
                <a:solidFill>
                  <a:srgbClr val="FFFFFF"/>
                </a:solidFill>
                <a:latin typeface="Arial"/>
                <a:cs typeface="Arial"/>
              </a:rPr>
              <a:t>“pretty  </a:t>
            </a:r>
            <a:r>
              <a:rPr sz="2450" spc="-45">
                <a:solidFill>
                  <a:srgbClr val="FFFFFF"/>
                </a:solidFill>
                <a:latin typeface="Arial"/>
                <a:cs typeface="Arial"/>
              </a:rPr>
              <a:t>sure” </a:t>
            </a:r>
            <a:r>
              <a:rPr sz="2450" spc="8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2450" spc="-2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160">
                <a:solidFill>
                  <a:srgbClr val="FFFFFF"/>
                </a:solidFill>
                <a:latin typeface="Arial"/>
                <a:cs typeface="Arial"/>
              </a:rPr>
              <a:t>was</a:t>
            </a:r>
            <a:r>
              <a:rPr sz="2450" spc="-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35">
                <a:solidFill>
                  <a:srgbClr val="FFFFFF"/>
                </a:solidFill>
                <a:latin typeface="Arial"/>
                <a:cs typeface="Arial"/>
              </a:rPr>
              <a:t>them.	</a:t>
            </a:r>
            <a:r>
              <a:rPr sz="2450" spc="-70">
                <a:solidFill>
                  <a:srgbClr val="FFFFFF"/>
                </a:solidFill>
                <a:latin typeface="Arial"/>
                <a:cs typeface="Arial"/>
              </a:rPr>
              <a:t>But </a:t>
            </a:r>
            <a:r>
              <a:rPr sz="2450" spc="-80">
                <a:solidFill>
                  <a:srgbClr val="FFFFFF"/>
                </a:solidFill>
                <a:latin typeface="Arial"/>
                <a:cs typeface="Arial"/>
              </a:rPr>
              <a:t>witness </a:t>
            </a:r>
            <a:r>
              <a:rPr sz="2450" spc="-120">
                <a:solidFill>
                  <a:srgbClr val="FFFFFF"/>
                </a:solidFill>
                <a:latin typeface="Arial"/>
                <a:cs typeface="Arial"/>
              </a:rPr>
              <a:t>also  </a:t>
            </a:r>
            <a:r>
              <a:rPr sz="2450" spc="-220">
                <a:solidFill>
                  <a:srgbClr val="FFFFFF"/>
                </a:solidFill>
                <a:latin typeface="Arial"/>
                <a:cs typeface="Arial"/>
              </a:rPr>
              <a:t>says </a:t>
            </a:r>
            <a:r>
              <a:rPr sz="2450" spc="-80">
                <a:solidFill>
                  <a:srgbClr val="FFFFFF"/>
                </a:solidFill>
                <a:latin typeface="Arial"/>
                <a:cs typeface="Arial"/>
              </a:rPr>
              <a:t>witness </a:t>
            </a:r>
            <a:r>
              <a:rPr sz="2450" spc="-110">
                <a:solidFill>
                  <a:srgbClr val="FFFFFF"/>
                </a:solidFill>
                <a:latin typeface="Arial"/>
                <a:cs typeface="Arial"/>
              </a:rPr>
              <a:t>had </a:t>
            </a:r>
            <a:r>
              <a:rPr sz="2450" spc="-80">
                <a:solidFill>
                  <a:srgbClr val="FFFFFF"/>
                </a:solidFill>
                <a:latin typeface="Arial"/>
                <a:cs typeface="Arial"/>
              </a:rPr>
              <a:t>spent </a:t>
            </a:r>
            <a:r>
              <a:rPr sz="2450" spc="15">
                <a:solidFill>
                  <a:srgbClr val="FFFFFF"/>
                </a:solidFill>
                <a:latin typeface="Arial"/>
                <a:cs typeface="Arial"/>
              </a:rPr>
              <a:t>two </a:t>
            </a:r>
            <a:r>
              <a:rPr sz="2450" spc="-90">
                <a:solidFill>
                  <a:srgbClr val="FFFFFF"/>
                </a:solidFill>
                <a:latin typeface="Arial"/>
                <a:cs typeface="Arial"/>
              </a:rPr>
              <a:t>hours </a:t>
            </a:r>
            <a:r>
              <a:rPr sz="2450" spc="-3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2450" spc="-18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sz="2450" spc="-25">
                <a:solidFill>
                  <a:srgbClr val="FFFFFF"/>
                </a:solidFill>
                <a:latin typeface="Arial"/>
                <a:cs typeface="Arial"/>
              </a:rPr>
              <a:t>different </a:t>
            </a:r>
            <a:r>
              <a:rPr sz="2450" spc="-75">
                <a:solidFill>
                  <a:srgbClr val="FFFFFF"/>
                </a:solidFill>
                <a:latin typeface="Arial"/>
                <a:cs typeface="Arial"/>
              </a:rPr>
              <a:t>bar </a:t>
            </a:r>
            <a:r>
              <a:rPr sz="2450" spc="-60">
                <a:solidFill>
                  <a:srgbClr val="FFFFFF"/>
                </a:solidFill>
                <a:latin typeface="Arial"/>
                <a:cs typeface="Arial"/>
              </a:rPr>
              <a:t>before </a:t>
            </a:r>
            <a:r>
              <a:rPr sz="2450" spc="5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450" spc="-11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50" spc="-160">
                <a:solidFill>
                  <a:srgbClr val="FFFFFF"/>
                </a:solidFill>
                <a:latin typeface="Arial"/>
                <a:cs typeface="Arial"/>
              </a:rPr>
              <a:t>was  </a:t>
            </a:r>
            <a:r>
              <a:rPr sz="2450" spc="20">
                <a:solidFill>
                  <a:srgbClr val="FFFFFF"/>
                </a:solidFill>
                <a:latin typeface="Arial"/>
                <a:cs typeface="Arial"/>
              </a:rPr>
              <a:t>“pretty</a:t>
            </a:r>
            <a:r>
              <a:rPr sz="2450" spc="-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55">
                <a:solidFill>
                  <a:srgbClr val="FFFFFF"/>
                </a:solidFill>
                <a:latin typeface="Arial"/>
                <a:cs typeface="Arial"/>
              </a:rPr>
              <a:t>drunk</a:t>
            </a:r>
            <a:r>
              <a:rPr sz="2450" spc="-1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2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2450" spc="-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2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50" spc="-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15">
                <a:solidFill>
                  <a:srgbClr val="FFFFFF"/>
                </a:solidFill>
                <a:latin typeface="Arial"/>
                <a:cs typeface="Arial"/>
              </a:rPr>
              <a:t>time</a:t>
            </a:r>
            <a:r>
              <a:rPr sz="2450" spc="-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6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50" spc="-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150">
                <a:solidFill>
                  <a:srgbClr val="FFFFFF"/>
                </a:solidFill>
                <a:latin typeface="Arial"/>
                <a:cs typeface="Arial"/>
              </a:rPr>
              <a:t>saw</a:t>
            </a:r>
            <a:r>
              <a:rPr sz="2450" spc="-1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25">
                <a:solidFill>
                  <a:srgbClr val="FFFFFF"/>
                </a:solidFill>
                <a:latin typeface="Arial"/>
                <a:cs typeface="Arial"/>
              </a:rPr>
              <a:t>them.”</a:t>
            </a:r>
            <a:endParaRPr sz="24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90192" y="1502156"/>
            <a:ext cx="5895340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>
                <a:solidFill>
                  <a:srgbClr val="FFFFFF"/>
                </a:solidFill>
              </a:rPr>
              <a:t>Example </a:t>
            </a:r>
            <a:r>
              <a:rPr sz="3950" spc="5">
                <a:solidFill>
                  <a:srgbClr val="FFFFFF"/>
                </a:solidFill>
              </a:rPr>
              <a:t>of </a:t>
            </a:r>
            <a:r>
              <a:rPr sz="3950">
                <a:solidFill>
                  <a:srgbClr val="FFFFFF"/>
                </a:solidFill>
              </a:rPr>
              <a:t>less</a:t>
            </a:r>
            <a:r>
              <a:rPr sz="3950" spc="-75">
                <a:solidFill>
                  <a:srgbClr val="FFFFFF"/>
                </a:solidFill>
              </a:rPr>
              <a:t> </a:t>
            </a:r>
            <a:r>
              <a:rPr sz="3950" spc="5">
                <a:solidFill>
                  <a:srgbClr val="FFFFFF"/>
                </a:solidFill>
              </a:rPr>
              <a:t>weight</a:t>
            </a:r>
            <a:endParaRPr sz="395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2" name="object 2" descr="HuschBlackwell Logo"/>
          <p:cNvSpPr/>
          <p:nvPr/>
        </p:nvSpPr>
        <p:spPr>
          <a:xfrm>
            <a:off x="7914131" y="6318503"/>
            <a:ext cx="1790715" cy="1463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524000" y="2286000"/>
            <a:ext cx="6154420" cy="3447739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5080">
              <a:lnSpc>
                <a:spcPts val="1900"/>
              </a:lnSpc>
              <a:spcBef>
                <a:spcPts val="305"/>
              </a:spcBef>
            </a:pPr>
            <a:r>
              <a:rPr sz="1700" spc="-15" dirty="0">
                <a:latin typeface="Arial"/>
                <a:cs typeface="Arial"/>
              </a:rPr>
              <a:t>After </a:t>
            </a:r>
            <a:r>
              <a:rPr sz="1700" spc="-50" dirty="0">
                <a:latin typeface="Arial"/>
                <a:cs typeface="Arial"/>
              </a:rPr>
              <a:t>hearing, </a:t>
            </a:r>
            <a:r>
              <a:rPr sz="1700" spc="-65" dirty="0">
                <a:latin typeface="Arial"/>
                <a:cs typeface="Arial"/>
              </a:rPr>
              <a:t>decision-maker(s) </a:t>
            </a:r>
            <a:r>
              <a:rPr sz="1700" spc="-45" dirty="0">
                <a:latin typeface="Arial"/>
                <a:cs typeface="Arial"/>
              </a:rPr>
              <a:t>must </a:t>
            </a:r>
            <a:r>
              <a:rPr sz="1700" spc="-35" dirty="0">
                <a:latin typeface="Arial"/>
                <a:cs typeface="Arial"/>
              </a:rPr>
              <a:t>deliberate </a:t>
            </a:r>
            <a:r>
              <a:rPr sz="1700" spc="-70" dirty="0">
                <a:latin typeface="Arial"/>
                <a:cs typeface="Arial"/>
              </a:rPr>
              <a:t>and </a:t>
            </a:r>
            <a:r>
              <a:rPr sz="1700" spc="-55" dirty="0">
                <a:latin typeface="Arial"/>
                <a:cs typeface="Arial"/>
              </a:rPr>
              <a:t>consider </a:t>
            </a:r>
            <a:r>
              <a:rPr sz="1700" spc="-30" dirty="0">
                <a:latin typeface="Arial"/>
                <a:cs typeface="Arial"/>
              </a:rPr>
              <a:t>all</a:t>
            </a:r>
            <a:r>
              <a:rPr sz="1700" spc="-27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the  </a:t>
            </a:r>
            <a:r>
              <a:rPr sz="1700" spc="-65" dirty="0">
                <a:latin typeface="Arial"/>
                <a:cs typeface="Arial"/>
              </a:rPr>
              <a:t>admissible </a:t>
            </a:r>
            <a:r>
              <a:rPr sz="1700" spc="-35" dirty="0">
                <a:latin typeface="Arial"/>
                <a:cs typeface="Arial"/>
              </a:rPr>
              <a:t>testimony </a:t>
            </a:r>
            <a:r>
              <a:rPr sz="1700" spc="-65" dirty="0">
                <a:latin typeface="Arial"/>
                <a:cs typeface="Arial"/>
              </a:rPr>
              <a:t>and admissible </a:t>
            </a:r>
            <a:r>
              <a:rPr sz="1700" spc="-35" dirty="0">
                <a:latin typeface="Arial"/>
                <a:cs typeface="Arial"/>
              </a:rPr>
              <a:t>non-testimonial</a:t>
            </a:r>
            <a:r>
              <a:rPr sz="1700" spc="-65" dirty="0">
                <a:latin typeface="Arial"/>
                <a:cs typeface="Arial"/>
              </a:rPr>
              <a:t> evidence</a:t>
            </a:r>
            <a:endParaRPr sz="1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700" spc="-90" dirty="0">
                <a:latin typeface="Arial"/>
                <a:cs typeface="Arial"/>
              </a:rPr>
              <a:t>Evaluate </a:t>
            </a:r>
            <a:r>
              <a:rPr sz="1700" spc="-65" dirty="0">
                <a:latin typeface="Arial"/>
                <a:cs typeface="Arial"/>
              </a:rPr>
              <a:t>evidence </a:t>
            </a:r>
            <a:r>
              <a:rPr sz="1700" dirty="0">
                <a:latin typeface="Arial"/>
                <a:cs typeface="Arial"/>
              </a:rPr>
              <a:t>for </a:t>
            </a:r>
            <a:r>
              <a:rPr sz="1700" spc="-25" dirty="0">
                <a:latin typeface="Arial"/>
                <a:cs typeface="Arial"/>
              </a:rPr>
              <a:t>weight </a:t>
            </a:r>
            <a:r>
              <a:rPr sz="1700" spc="-70" dirty="0">
                <a:latin typeface="Arial"/>
                <a:cs typeface="Arial"/>
              </a:rPr>
              <a:t>and</a:t>
            </a:r>
            <a:r>
              <a:rPr sz="1700" spc="-240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credibility</a:t>
            </a:r>
            <a:endParaRPr sz="1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00" dirty="0">
              <a:latin typeface="Arial"/>
              <a:cs typeface="Arial"/>
            </a:endParaRPr>
          </a:p>
          <a:p>
            <a:pPr marL="12700" marR="565150">
              <a:lnSpc>
                <a:spcPts val="1900"/>
              </a:lnSpc>
            </a:pPr>
            <a:r>
              <a:rPr sz="1700" spc="-110" dirty="0">
                <a:latin typeface="Arial"/>
                <a:cs typeface="Arial"/>
              </a:rPr>
              <a:t>Resolve </a:t>
            </a:r>
            <a:r>
              <a:rPr sz="1700" spc="-40" dirty="0">
                <a:latin typeface="Arial"/>
                <a:cs typeface="Arial"/>
              </a:rPr>
              <a:t>disputed </a:t>
            </a:r>
            <a:r>
              <a:rPr sz="1700" spc="-105" dirty="0">
                <a:latin typeface="Arial"/>
                <a:cs typeface="Arial"/>
              </a:rPr>
              <a:t>issues </a:t>
            </a:r>
            <a:r>
              <a:rPr sz="1700" spc="10" dirty="0">
                <a:latin typeface="Arial"/>
                <a:cs typeface="Arial"/>
              </a:rPr>
              <a:t>of </a:t>
            </a:r>
            <a:r>
              <a:rPr sz="1700" spc="-30" dirty="0">
                <a:latin typeface="Arial"/>
                <a:cs typeface="Arial"/>
              </a:rPr>
              <a:t>fact </a:t>
            </a:r>
            <a:r>
              <a:rPr sz="1700" spc="-35" dirty="0">
                <a:latin typeface="Arial"/>
                <a:cs typeface="Arial"/>
              </a:rPr>
              <a:t>under </a:t>
            </a:r>
            <a:r>
              <a:rPr sz="1700" spc="-10" dirty="0">
                <a:latin typeface="Arial"/>
                <a:cs typeface="Arial"/>
              </a:rPr>
              <a:t>the </a:t>
            </a:r>
            <a:r>
              <a:rPr sz="1700" spc="-60" dirty="0">
                <a:latin typeface="Arial"/>
                <a:cs typeface="Arial"/>
              </a:rPr>
              <a:t>standard </a:t>
            </a:r>
            <a:r>
              <a:rPr sz="1700" spc="10" dirty="0">
                <a:latin typeface="Arial"/>
                <a:cs typeface="Arial"/>
              </a:rPr>
              <a:t>of</a:t>
            </a:r>
            <a:r>
              <a:rPr sz="1700" spc="-340" dirty="0">
                <a:latin typeface="Arial"/>
                <a:cs typeface="Arial"/>
              </a:rPr>
              <a:t> </a:t>
            </a:r>
            <a:r>
              <a:rPr sz="1700" spc="-65" dirty="0">
                <a:latin typeface="Arial"/>
                <a:cs typeface="Arial"/>
              </a:rPr>
              <a:t>evidence  </a:t>
            </a:r>
            <a:r>
              <a:rPr sz="1700" spc="-45" dirty="0">
                <a:latin typeface="Arial"/>
                <a:cs typeface="Arial"/>
              </a:rPr>
              <a:t>adopted </a:t>
            </a:r>
            <a:r>
              <a:rPr sz="1700" spc="-55" dirty="0">
                <a:latin typeface="Arial"/>
                <a:cs typeface="Arial"/>
              </a:rPr>
              <a:t>by </a:t>
            </a:r>
            <a:r>
              <a:rPr sz="1700" spc="-10" dirty="0">
                <a:latin typeface="Arial"/>
                <a:cs typeface="Arial"/>
              </a:rPr>
              <a:t>the</a:t>
            </a:r>
            <a:r>
              <a:rPr sz="1700" spc="-14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institution</a:t>
            </a:r>
            <a:endParaRPr sz="1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 dirty="0">
              <a:latin typeface="Arial"/>
              <a:cs typeface="Arial"/>
            </a:endParaRPr>
          </a:p>
          <a:p>
            <a:pPr marL="12700" marR="95250">
              <a:lnSpc>
                <a:spcPts val="1900"/>
              </a:lnSpc>
            </a:pPr>
            <a:r>
              <a:rPr sz="1700" spc="-90" dirty="0">
                <a:latin typeface="Arial"/>
                <a:cs typeface="Arial"/>
              </a:rPr>
              <a:t>Using</a:t>
            </a:r>
            <a:r>
              <a:rPr sz="1700" spc="-8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the</a:t>
            </a:r>
            <a:r>
              <a:rPr sz="1700" spc="-80" dirty="0">
                <a:latin typeface="Arial"/>
                <a:cs typeface="Arial"/>
              </a:rPr>
              <a:t> </a:t>
            </a:r>
            <a:r>
              <a:rPr sz="1700" spc="-60" dirty="0">
                <a:latin typeface="Arial"/>
                <a:cs typeface="Arial"/>
              </a:rPr>
              <a:t>facts</a:t>
            </a:r>
            <a:r>
              <a:rPr sz="1700" spc="-80" dirty="0">
                <a:latin typeface="Arial"/>
                <a:cs typeface="Arial"/>
              </a:rPr>
              <a:t> </a:t>
            </a:r>
            <a:r>
              <a:rPr sz="1700" spc="-150" dirty="0">
                <a:latin typeface="Arial"/>
                <a:cs typeface="Arial"/>
              </a:rPr>
              <a:t>as</a:t>
            </a:r>
            <a:r>
              <a:rPr sz="1700" spc="-80" dirty="0">
                <a:latin typeface="Arial"/>
                <a:cs typeface="Arial"/>
              </a:rPr>
              <a:t> </a:t>
            </a:r>
            <a:r>
              <a:rPr sz="1700" spc="-30" dirty="0">
                <a:latin typeface="Arial"/>
                <a:cs typeface="Arial"/>
              </a:rPr>
              <a:t>found,</a:t>
            </a:r>
            <a:r>
              <a:rPr sz="1700" spc="-80" dirty="0">
                <a:latin typeface="Arial"/>
                <a:cs typeface="Arial"/>
              </a:rPr>
              <a:t> </a:t>
            </a:r>
            <a:r>
              <a:rPr sz="1700" spc="-50" dirty="0">
                <a:latin typeface="Arial"/>
                <a:cs typeface="Arial"/>
              </a:rPr>
              <a:t>apply</a:t>
            </a:r>
            <a:r>
              <a:rPr sz="1700" spc="-8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the</a:t>
            </a:r>
            <a:r>
              <a:rPr sz="1700" spc="-75" dirty="0">
                <a:latin typeface="Arial"/>
                <a:cs typeface="Arial"/>
              </a:rPr>
              <a:t> </a:t>
            </a:r>
            <a:r>
              <a:rPr sz="1700" spc="-50" dirty="0">
                <a:latin typeface="Arial"/>
                <a:cs typeface="Arial"/>
              </a:rPr>
              <a:t>policy’s</a:t>
            </a:r>
            <a:r>
              <a:rPr sz="1700" spc="-90" dirty="0">
                <a:latin typeface="Arial"/>
                <a:cs typeface="Arial"/>
              </a:rPr>
              <a:t> </a:t>
            </a:r>
            <a:r>
              <a:rPr sz="1700" spc="-20" dirty="0">
                <a:latin typeface="Arial"/>
                <a:cs typeface="Arial"/>
              </a:rPr>
              <a:t>definitions</a:t>
            </a:r>
            <a:r>
              <a:rPr sz="1700" spc="-85" dirty="0">
                <a:latin typeface="Arial"/>
                <a:cs typeface="Arial"/>
              </a:rPr>
              <a:t> </a:t>
            </a:r>
            <a:r>
              <a:rPr sz="1700" spc="35" dirty="0">
                <a:latin typeface="Arial"/>
                <a:cs typeface="Arial"/>
              </a:rPr>
              <a:t>to</a:t>
            </a:r>
            <a:r>
              <a:rPr sz="1700" spc="-80" dirty="0">
                <a:latin typeface="Arial"/>
                <a:cs typeface="Arial"/>
              </a:rPr>
              <a:t> </a:t>
            </a:r>
            <a:r>
              <a:rPr sz="1700" spc="-45" dirty="0">
                <a:latin typeface="Arial"/>
                <a:cs typeface="Arial"/>
              </a:rPr>
              <a:t>those</a:t>
            </a:r>
            <a:r>
              <a:rPr sz="1700" spc="-80" dirty="0">
                <a:latin typeface="Arial"/>
                <a:cs typeface="Arial"/>
              </a:rPr>
              <a:t> </a:t>
            </a:r>
            <a:r>
              <a:rPr sz="1700" spc="-60" dirty="0">
                <a:latin typeface="Arial"/>
                <a:cs typeface="Arial"/>
              </a:rPr>
              <a:t>facts  </a:t>
            </a:r>
            <a:r>
              <a:rPr sz="1700" spc="30" dirty="0">
                <a:latin typeface="Arial"/>
                <a:cs typeface="Arial"/>
              </a:rPr>
              <a:t>to </a:t>
            </a:r>
            <a:r>
              <a:rPr sz="1700" spc="-30" dirty="0">
                <a:latin typeface="Arial"/>
                <a:cs typeface="Arial"/>
              </a:rPr>
              <a:t>determine </a:t>
            </a:r>
            <a:r>
              <a:rPr sz="1700" spc="-15" dirty="0">
                <a:latin typeface="Arial"/>
                <a:cs typeface="Arial"/>
              </a:rPr>
              <a:t>whether </a:t>
            </a:r>
            <a:r>
              <a:rPr sz="1700" spc="-90" dirty="0">
                <a:latin typeface="Arial"/>
                <a:cs typeface="Arial"/>
              </a:rPr>
              <a:t>sexual </a:t>
            </a:r>
            <a:r>
              <a:rPr sz="1700" spc="-70" dirty="0">
                <a:latin typeface="Arial"/>
                <a:cs typeface="Arial"/>
              </a:rPr>
              <a:t>harassment</a:t>
            </a:r>
            <a:r>
              <a:rPr sz="1700" spc="-325" dirty="0">
                <a:latin typeface="Arial"/>
                <a:cs typeface="Arial"/>
              </a:rPr>
              <a:t> </a:t>
            </a:r>
            <a:r>
              <a:rPr sz="1700" spc="-50" dirty="0">
                <a:latin typeface="Arial"/>
                <a:cs typeface="Arial"/>
              </a:rPr>
              <a:t>occurred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75005" marR="5080">
              <a:lnSpc>
                <a:spcPct val="100299"/>
              </a:lnSpc>
              <a:spcBef>
                <a:spcPts val="95"/>
              </a:spcBef>
            </a:pPr>
            <a:r>
              <a:rPr sz="3950" spc="5">
                <a:solidFill>
                  <a:srgbClr val="0032A0"/>
                </a:solidFill>
              </a:rPr>
              <a:t>How do(es) </a:t>
            </a:r>
            <a:r>
              <a:rPr sz="3950">
                <a:solidFill>
                  <a:srgbClr val="0032A0"/>
                </a:solidFill>
              </a:rPr>
              <a:t>the </a:t>
            </a:r>
            <a:r>
              <a:rPr sz="3950" spc="5">
                <a:solidFill>
                  <a:srgbClr val="0032A0"/>
                </a:solidFill>
              </a:rPr>
              <a:t>decision-maker(s)  decide a case?</a:t>
            </a:r>
            <a:endParaRPr sz="3950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9523" y="2530855"/>
            <a:ext cx="7263130" cy="3632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0525" marR="54610" indent="-378460">
              <a:lnSpc>
                <a:spcPct val="101400"/>
              </a:lnSpc>
              <a:spcBef>
                <a:spcPts val="95"/>
              </a:spcBef>
              <a:buChar char="•"/>
              <a:tabLst>
                <a:tab pos="390525" algn="l"/>
                <a:tab pos="391160" algn="l"/>
              </a:tabLst>
            </a:pPr>
            <a:r>
              <a:rPr sz="2200" spc="-55">
                <a:latin typeface="Arial"/>
                <a:cs typeface="Arial"/>
              </a:rPr>
              <a:t>In</a:t>
            </a:r>
            <a:r>
              <a:rPr sz="2200" spc="-120">
                <a:latin typeface="Arial"/>
                <a:cs typeface="Arial"/>
              </a:rPr>
              <a:t> </a:t>
            </a:r>
            <a:r>
              <a:rPr sz="2200" spc="-155">
                <a:latin typeface="Arial"/>
                <a:cs typeface="Arial"/>
              </a:rPr>
              <a:t>a</a:t>
            </a:r>
            <a:r>
              <a:rPr sz="2200" spc="-114">
                <a:latin typeface="Arial"/>
                <a:cs typeface="Arial"/>
              </a:rPr>
              <a:t> </a:t>
            </a:r>
            <a:r>
              <a:rPr sz="2200" spc="10">
                <a:latin typeface="Arial"/>
                <a:cs typeface="Arial"/>
              </a:rPr>
              <a:t>written</a:t>
            </a:r>
            <a:r>
              <a:rPr sz="2200" spc="-140">
                <a:latin typeface="Arial"/>
                <a:cs typeface="Arial"/>
              </a:rPr>
              <a:t> </a:t>
            </a:r>
            <a:r>
              <a:rPr sz="2200" spc="-55">
                <a:latin typeface="Arial"/>
                <a:cs typeface="Arial"/>
              </a:rPr>
              <a:t>document,</a:t>
            </a:r>
            <a:r>
              <a:rPr sz="2200" spc="-135">
                <a:latin typeface="Arial"/>
                <a:cs typeface="Arial"/>
              </a:rPr>
              <a:t> </a:t>
            </a:r>
            <a:r>
              <a:rPr sz="2200" spc="-50">
                <a:latin typeface="Arial"/>
                <a:cs typeface="Arial"/>
              </a:rPr>
              <a:t>provided</a:t>
            </a:r>
            <a:r>
              <a:rPr sz="2200" spc="-140">
                <a:latin typeface="Arial"/>
                <a:cs typeface="Arial"/>
              </a:rPr>
              <a:t> </a:t>
            </a:r>
            <a:r>
              <a:rPr sz="2200" spc="-75">
                <a:latin typeface="Arial"/>
                <a:cs typeface="Arial"/>
              </a:rPr>
              <a:t>contemporaneously</a:t>
            </a:r>
            <a:r>
              <a:rPr sz="2200" spc="-120">
                <a:latin typeface="Arial"/>
                <a:cs typeface="Arial"/>
              </a:rPr>
              <a:t> </a:t>
            </a:r>
            <a:r>
              <a:rPr sz="2200" spc="40">
                <a:latin typeface="Arial"/>
                <a:cs typeface="Arial"/>
              </a:rPr>
              <a:t>to</a:t>
            </a:r>
            <a:r>
              <a:rPr sz="2200" spc="-120">
                <a:latin typeface="Arial"/>
                <a:cs typeface="Arial"/>
              </a:rPr>
              <a:t> </a:t>
            </a:r>
            <a:r>
              <a:rPr sz="2200" spc="-20">
                <a:latin typeface="Arial"/>
                <a:cs typeface="Arial"/>
              </a:rPr>
              <a:t>the  </a:t>
            </a:r>
            <a:r>
              <a:rPr sz="2200" spc="-55">
                <a:latin typeface="Arial"/>
                <a:cs typeface="Arial"/>
              </a:rPr>
              <a:t>parties</a:t>
            </a:r>
            <a:r>
              <a:rPr sz="2200" spc="-140">
                <a:latin typeface="Arial"/>
                <a:cs typeface="Arial"/>
              </a:rPr>
              <a:t> </a:t>
            </a:r>
            <a:r>
              <a:rPr sz="2200">
                <a:latin typeface="Arial"/>
                <a:cs typeface="Arial"/>
              </a:rPr>
              <a:t>that:</a:t>
            </a:r>
          </a:p>
          <a:p>
            <a:pPr marL="829310" lvl="1" indent="-314960">
              <a:lnSpc>
                <a:spcPct val="100000"/>
              </a:lnSpc>
              <a:spcBef>
                <a:spcPts val="755"/>
              </a:spcBef>
              <a:buFont typeface="Wingdings"/>
              <a:buChar char=""/>
              <a:tabLst>
                <a:tab pos="829944" algn="l"/>
              </a:tabLst>
            </a:pPr>
            <a:r>
              <a:rPr sz="1950" spc="-35">
                <a:latin typeface="Arial"/>
                <a:cs typeface="Arial"/>
              </a:rPr>
              <a:t>Identifies </a:t>
            </a:r>
            <a:r>
              <a:rPr sz="1950" spc="-15">
                <a:latin typeface="Arial"/>
                <a:cs typeface="Arial"/>
              </a:rPr>
              <a:t>the </a:t>
            </a:r>
            <a:r>
              <a:rPr sz="1950" spc="-65">
                <a:latin typeface="Arial"/>
                <a:cs typeface="Arial"/>
              </a:rPr>
              <a:t>allegations </a:t>
            </a:r>
            <a:r>
              <a:rPr sz="1950" spc="5">
                <a:latin typeface="Arial"/>
                <a:cs typeface="Arial"/>
              </a:rPr>
              <a:t>of </a:t>
            </a:r>
            <a:r>
              <a:rPr sz="1950" spc="-110">
                <a:latin typeface="Arial"/>
                <a:cs typeface="Arial"/>
              </a:rPr>
              <a:t>sexual</a:t>
            </a:r>
            <a:r>
              <a:rPr sz="1950" spc="-390">
                <a:latin typeface="Arial"/>
                <a:cs typeface="Arial"/>
              </a:rPr>
              <a:t> </a:t>
            </a:r>
            <a:r>
              <a:rPr sz="1950" spc="-85">
                <a:latin typeface="Arial"/>
                <a:cs typeface="Arial"/>
              </a:rPr>
              <a:t>harassment</a:t>
            </a:r>
            <a:endParaRPr sz="1950">
              <a:latin typeface="Arial"/>
              <a:cs typeface="Arial"/>
            </a:endParaRPr>
          </a:p>
          <a:p>
            <a:pPr marL="829310" marR="5080" lvl="1" indent="-314325">
              <a:lnSpc>
                <a:spcPts val="1900"/>
              </a:lnSpc>
              <a:spcBef>
                <a:spcPts val="465"/>
              </a:spcBef>
              <a:buFont typeface="Wingdings"/>
              <a:buChar char=""/>
              <a:tabLst>
                <a:tab pos="829944" algn="l"/>
              </a:tabLst>
            </a:pPr>
            <a:r>
              <a:rPr sz="1950" spc="-105">
                <a:latin typeface="Arial"/>
                <a:cs typeface="Arial"/>
              </a:rPr>
              <a:t>Describes</a:t>
            </a:r>
            <a:r>
              <a:rPr sz="1950" spc="-110">
                <a:latin typeface="Arial"/>
                <a:cs typeface="Arial"/>
              </a:rPr>
              <a:t> </a:t>
            </a:r>
            <a:r>
              <a:rPr sz="1950" spc="-15">
                <a:latin typeface="Arial"/>
                <a:cs typeface="Arial"/>
              </a:rPr>
              <a:t>the</a:t>
            </a:r>
            <a:r>
              <a:rPr sz="1950" spc="-90">
                <a:latin typeface="Arial"/>
                <a:cs typeface="Arial"/>
              </a:rPr>
              <a:t> </a:t>
            </a:r>
            <a:r>
              <a:rPr sz="1950" spc="-65">
                <a:latin typeface="Arial"/>
                <a:cs typeface="Arial"/>
              </a:rPr>
              <a:t>various</a:t>
            </a:r>
            <a:r>
              <a:rPr sz="1950" spc="-125">
                <a:latin typeface="Arial"/>
                <a:cs typeface="Arial"/>
              </a:rPr>
              <a:t> </a:t>
            </a:r>
            <a:r>
              <a:rPr sz="1950" spc="-55">
                <a:latin typeface="Arial"/>
                <a:cs typeface="Arial"/>
              </a:rPr>
              <a:t>procedural</a:t>
            </a:r>
            <a:r>
              <a:rPr sz="1950" spc="-120">
                <a:latin typeface="Arial"/>
                <a:cs typeface="Arial"/>
              </a:rPr>
              <a:t> </a:t>
            </a:r>
            <a:r>
              <a:rPr sz="1950" spc="-100">
                <a:latin typeface="Arial"/>
                <a:cs typeface="Arial"/>
              </a:rPr>
              <a:t>steps</a:t>
            </a:r>
            <a:r>
              <a:rPr sz="1950" spc="-105">
                <a:latin typeface="Arial"/>
                <a:cs typeface="Arial"/>
              </a:rPr>
              <a:t> </a:t>
            </a:r>
            <a:r>
              <a:rPr sz="1950" spc="-65">
                <a:latin typeface="Arial"/>
                <a:cs typeface="Arial"/>
              </a:rPr>
              <a:t>taken</a:t>
            </a:r>
            <a:r>
              <a:rPr sz="1950" spc="-90">
                <a:latin typeface="Arial"/>
                <a:cs typeface="Arial"/>
              </a:rPr>
              <a:t> </a:t>
            </a:r>
            <a:r>
              <a:rPr sz="1950" spc="-10">
                <a:latin typeface="Arial"/>
                <a:cs typeface="Arial"/>
              </a:rPr>
              <a:t>from</a:t>
            </a:r>
            <a:r>
              <a:rPr sz="1950" spc="-95">
                <a:latin typeface="Arial"/>
                <a:cs typeface="Arial"/>
              </a:rPr>
              <a:t> </a:t>
            </a:r>
            <a:r>
              <a:rPr sz="1950" spc="-15">
                <a:latin typeface="Arial"/>
                <a:cs typeface="Arial"/>
              </a:rPr>
              <a:t>the</a:t>
            </a:r>
            <a:r>
              <a:rPr sz="1950" spc="-90">
                <a:latin typeface="Arial"/>
                <a:cs typeface="Arial"/>
              </a:rPr>
              <a:t> </a:t>
            </a:r>
            <a:r>
              <a:rPr sz="1950" spc="-5">
                <a:latin typeface="Arial"/>
                <a:cs typeface="Arial"/>
              </a:rPr>
              <a:t>time</a:t>
            </a:r>
            <a:r>
              <a:rPr sz="1950" spc="-90">
                <a:latin typeface="Arial"/>
                <a:cs typeface="Arial"/>
              </a:rPr>
              <a:t> </a:t>
            </a:r>
            <a:r>
              <a:rPr sz="1950" spc="-15">
                <a:latin typeface="Arial"/>
                <a:cs typeface="Arial"/>
              </a:rPr>
              <a:t>the  </a:t>
            </a:r>
            <a:r>
              <a:rPr sz="1950" spc="-30">
                <a:latin typeface="Arial"/>
                <a:cs typeface="Arial"/>
              </a:rPr>
              <a:t>formal </a:t>
            </a:r>
            <a:r>
              <a:rPr sz="1950" spc="-40">
                <a:latin typeface="Arial"/>
                <a:cs typeface="Arial"/>
              </a:rPr>
              <a:t>complaint </a:t>
            </a:r>
            <a:r>
              <a:rPr sz="1950" spc="-114">
                <a:latin typeface="Arial"/>
                <a:cs typeface="Arial"/>
              </a:rPr>
              <a:t>was</a:t>
            </a:r>
            <a:r>
              <a:rPr sz="1950" spc="-280">
                <a:latin typeface="Arial"/>
                <a:cs typeface="Arial"/>
              </a:rPr>
              <a:t> </a:t>
            </a:r>
            <a:r>
              <a:rPr sz="1950" spc="-90">
                <a:latin typeface="Arial"/>
                <a:cs typeface="Arial"/>
              </a:rPr>
              <a:t>made</a:t>
            </a:r>
            <a:endParaRPr sz="195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40"/>
              </a:spcBef>
              <a:buFont typeface="Wingdings"/>
              <a:buChar char=""/>
              <a:tabLst>
                <a:tab pos="829944" algn="l"/>
              </a:tabLst>
            </a:pPr>
            <a:r>
              <a:rPr sz="1950" spc="-114">
                <a:latin typeface="Arial"/>
                <a:cs typeface="Arial"/>
              </a:rPr>
              <a:t>States </a:t>
            </a:r>
            <a:r>
              <a:rPr sz="1950" spc="-55">
                <a:latin typeface="Arial"/>
                <a:cs typeface="Arial"/>
              </a:rPr>
              <a:t>findings </a:t>
            </a:r>
            <a:r>
              <a:rPr sz="1950" spc="5">
                <a:latin typeface="Arial"/>
                <a:cs typeface="Arial"/>
              </a:rPr>
              <a:t>of </a:t>
            </a:r>
            <a:r>
              <a:rPr sz="1950" spc="-70">
                <a:latin typeface="Arial"/>
                <a:cs typeface="Arial"/>
              </a:rPr>
              <a:t>facts </a:t>
            </a:r>
            <a:r>
              <a:rPr sz="1950" spc="-40">
                <a:latin typeface="Arial"/>
                <a:cs typeface="Arial"/>
              </a:rPr>
              <a:t>supporting </a:t>
            </a:r>
            <a:r>
              <a:rPr sz="1950" spc="-15">
                <a:latin typeface="Arial"/>
                <a:cs typeface="Arial"/>
              </a:rPr>
              <a:t>the</a:t>
            </a:r>
            <a:r>
              <a:rPr sz="1950" spc="-345">
                <a:latin typeface="Arial"/>
                <a:cs typeface="Arial"/>
              </a:rPr>
              <a:t> </a:t>
            </a:r>
            <a:r>
              <a:rPr sz="1950" spc="-25">
                <a:latin typeface="Arial"/>
                <a:cs typeface="Arial"/>
              </a:rPr>
              <a:t>determination</a:t>
            </a:r>
            <a:endParaRPr sz="1950">
              <a:latin typeface="Arial"/>
              <a:cs typeface="Arial"/>
            </a:endParaRPr>
          </a:p>
          <a:p>
            <a:pPr marL="829310" marR="318770" lvl="1" indent="-314325">
              <a:lnSpc>
                <a:spcPts val="1910"/>
              </a:lnSpc>
              <a:spcBef>
                <a:spcPts val="459"/>
              </a:spcBef>
              <a:buFont typeface="Wingdings"/>
              <a:buChar char=""/>
              <a:tabLst>
                <a:tab pos="829944" algn="l"/>
              </a:tabLst>
            </a:pPr>
            <a:r>
              <a:rPr sz="1950" spc="-160">
                <a:latin typeface="Arial"/>
                <a:cs typeface="Arial"/>
              </a:rPr>
              <a:t>Reaches </a:t>
            </a:r>
            <a:r>
              <a:rPr sz="1950" spc="-80">
                <a:latin typeface="Arial"/>
                <a:cs typeface="Arial"/>
              </a:rPr>
              <a:t>conclusions </a:t>
            </a:r>
            <a:r>
              <a:rPr sz="1950" spc="-65">
                <a:latin typeface="Arial"/>
                <a:cs typeface="Arial"/>
              </a:rPr>
              <a:t>regarding </a:t>
            </a:r>
            <a:r>
              <a:rPr sz="1950" spc="-40">
                <a:latin typeface="Arial"/>
                <a:cs typeface="Arial"/>
              </a:rPr>
              <a:t>application </a:t>
            </a:r>
            <a:r>
              <a:rPr sz="1950" spc="5">
                <a:latin typeface="Arial"/>
                <a:cs typeface="Arial"/>
              </a:rPr>
              <a:t>of </a:t>
            </a:r>
            <a:r>
              <a:rPr sz="1950" spc="-40">
                <a:latin typeface="Arial"/>
                <a:cs typeface="Arial"/>
              </a:rPr>
              <a:t>relevant</a:t>
            </a:r>
            <a:r>
              <a:rPr sz="1950" spc="-360">
                <a:latin typeface="Arial"/>
                <a:cs typeface="Arial"/>
              </a:rPr>
              <a:t> </a:t>
            </a:r>
            <a:r>
              <a:rPr sz="1950" spc="-50">
                <a:latin typeface="Arial"/>
                <a:cs typeface="Arial"/>
              </a:rPr>
              <a:t>policy  </a:t>
            </a:r>
            <a:r>
              <a:rPr sz="1950" spc="-25">
                <a:latin typeface="Arial"/>
                <a:cs typeface="Arial"/>
              </a:rPr>
              <a:t>definitions </a:t>
            </a:r>
            <a:r>
              <a:rPr sz="1950" spc="30">
                <a:latin typeface="Arial"/>
                <a:cs typeface="Arial"/>
              </a:rPr>
              <a:t>to </a:t>
            </a:r>
            <a:r>
              <a:rPr sz="1950" spc="-15">
                <a:latin typeface="Arial"/>
                <a:cs typeface="Arial"/>
              </a:rPr>
              <a:t>the</a:t>
            </a:r>
            <a:r>
              <a:rPr sz="1950" spc="-310">
                <a:latin typeface="Arial"/>
                <a:cs typeface="Arial"/>
              </a:rPr>
              <a:t> </a:t>
            </a:r>
            <a:r>
              <a:rPr sz="1950" spc="-75">
                <a:latin typeface="Arial"/>
                <a:cs typeface="Arial"/>
              </a:rPr>
              <a:t>facts</a:t>
            </a:r>
            <a:endParaRPr sz="195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40"/>
              </a:spcBef>
              <a:buFont typeface="Wingdings"/>
              <a:buChar char=""/>
              <a:tabLst>
                <a:tab pos="829944" algn="l"/>
              </a:tabLst>
            </a:pPr>
            <a:r>
              <a:rPr sz="1950" spc="-75">
                <a:latin typeface="Arial"/>
                <a:cs typeface="Arial"/>
              </a:rPr>
              <a:t>Includes </a:t>
            </a:r>
            <a:r>
              <a:rPr sz="1950" spc="-140">
                <a:latin typeface="Arial"/>
                <a:cs typeface="Arial"/>
              </a:rPr>
              <a:t>a </a:t>
            </a:r>
            <a:r>
              <a:rPr sz="1950" spc="-40">
                <a:latin typeface="Arial"/>
                <a:cs typeface="Arial"/>
              </a:rPr>
              <a:t>rationale </a:t>
            </a:r>
            <a:r>
              <a:rPr sz="1950">
                <a:latin typeface="Arial"/>
                <a:cs typeface="Arial"/>
              </a:rPr>
              <a:t>for </a:t>
            </a:r>
            <a:r>
              <a:rPr sz="1950" spc="-105">
                <a:latin typeface="Arial"/>
                <a:cs typeface="Arial"/>
              </a:rPr>
              <a:t>each </a:t>
            </a:r>
            <a:r>
              <a:rPr sz="1950" spc="-35">
                <a:latin typeface="Arial"/>
                <a:cs typeface="Arial"/>
              </a:rPr>
              <a:t>finding </a:t>
            </a:r>
            <a:r>
              <a:rPr sz="1950" spc="5">
                <a:latin typeface="Arial"/>
                <a:cs typeface="Arial"/>
              </a:rPr>
              <a:t>for</a:t>
            </a:r>
            <a:r>
              <a:rPr sz="1950" spc="-305">
                <a:latin typeface="Arial"/>
                <a:cs typeface="Arial"/>
              </a:rPr>
              <a:t> </a:t>
            </a:r>
            <a:r>
              <a:rPr sz="1950" spc="-105">
                <a:latin typeface="Arial"/>
                <a:cs typeface="Arial"/>
              </a:rPr>
              <a:t>each </a:t>
            </a:r>
            <a:r>
              <a:rPr sz="1950" spc="-55">
                <a:latin typeface="Arial"/>
                <a:cs typeface="Arial"/>
              </a:rPr>
              <a:t>allegation</a:t>
            </a:r>
            <a:endParaRPr sz="1950">
              <a:latin typeface="Arial"/>
              <a:cs typeface="Arial"/>
            </a:endParaRPr>
          </a:p>
          <a:p>
            <a:pPr marL="829310" marR="52069" lvl="1" indent="-314325">
              <a:lnSpc>
                <a:spcPts val="1900"/>
              </a:lnSpc>
              <a:spcBef>
                <a:spcPts val="465"/>
              </a:spcBef>
              <a:buFont typeface="Wingdings"/>
              <a:buChar char=""/>
              <a:tabLst>
                <a:tab pos="829944" algn="l"/>
              </a:tabLst>
            </a:pPr>
            <a:r>
              <a:rPr sz="1950" spc="-114">
                <a:latin typeface="Arial"/>
                <a:cs typeface="Arial"/>
              </a:rPr>
              <a:t>States </a:t>
            </a:r>
            <a:r>
              <a:rPr sz="1950" spc="-10">
                <a:latin typeface="Arial"/>
                <a:cs typeface="Arial"/>
              </a:rPr>
              <a:t>the </a:t>
            </a:r>
            <a:r>
              <a:rPr sz="1950" spc="-50">
                <a:latin typeface="Arial"/>
                <a:cs typeface="Arial"/>
              </a:rPr>
              <a:t>disciplinary </a:t>
            </a:r>
            <a:r>
              <a:rPr sz="1950" spc="-75">
                <a:latin typeface="Arial"/>
                <a:cs typeface="Arial"/>
              </a:rPr>
              <a:t>sanctions </a:t>
            </a:r>
            <a:r>
              <a:rPr sz="1950" spc="-80">
                <a:latin typeface="Arial"/>
                <a:cs typeface="Arial"/>
              </a:rPr>
              <a:t>and </a:t>
            </a:r>
            <a:r>
              <a:rPr sz="1950" spc="-70">
                <a:latin typeface="Arial"/>
                <a:cs typeface="Arial"/>
              </a:rPr>
              <a:t>remedies, </a:t>
            </a:r>
            <a:r>
              <a:rPr sz="1950" spc="35">
                <a:latin typeface="Arial"/>
                <a:cs typeface="Arial"/>
              </a:rPr>
              <a:t>if</a:t>
            </a:r>
            <a:r>
              <a:rPr sz="1950" spc="-360">
                <a:latin typeface="Arial"/>
                <a:cs typeface="Arial"/>
              </a:rPr>
              <a:t> </a:t>
            </a:r>
            <a:r>
              <a:rPr sz="1950" spc="-40">
                <a:latin typeface="Arial"/>
                <a:cs typeface="Arial"/>
              </a:rPr>
              <a:t>implicated </a:t>
            </a:r>
            <a:r>
              <a:rPr sz="1950" spc="-70">
                <a:latin typeface="Arial"/>
                <a:cs typeface="Arial"/>
              </a:rPr>
              <a:t>by  </a:t>
            </a:r>
            <a:r>
              <a:rPr sz="1950" spc="-15">
                <a:latin typeface="Arial"/>
                <a:cs typeface="Arial"/>
              </a:rPr>
              <a:t>the </a:t>
            </a:r>
            <a:r>
              <a:rPr sz="1950" spc="-25">
                <a:latin typeface="Arial"/>
                <a:cs typeface="Arial"/>
              </a:rPr>
              <a:t>determination </a:t>
            </a:r>
            <a:r>
              <a:rPr sz="1950" spc="-75">
                <a:latin typeface="Arial"/>
                <a:cs typeface="Arial"/>
              </a:rPr>
              <a:t>made,</a:t>
            </a:r>
            <a:r>
              <a:rPr sz="1950" spc="-254">
                <a:latin typeface="Arial"/>
                <a:cs typeface="Arial"/>
              </a:rPr>
              <a:t> </a:t>
            </a:r>
            <a:r>
              <a:rPr sz="1950" spc="-75">
                <a:latin typeface="Arial"/>
                <a:cs typeface="Arial"/>
              </a:rPr>
              <a:t>and</a:t>
            </a:r>
            <a:endParaRPr sz="195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45"/>
              </a:spcBef>
              <a:buFont typeface="Wingdings"/>
              <a:buChar char=""/>
              <a:tabLst>
                <a:tab pos="829944" algn="l"/>
              </a:tabLst>
            </a:pPr>
            <a:r>
              <a:rPr sz="1950" spc="-110">
                <a:latin typeface="Arial"/>
                <a:cs typeface="Arial"/>
              </a:rPr>
              <a:t>Explains </a:t>
            </a:r>
            <a:r>
              <a:rPr sz="1950" spc="-10">
                <a:latin typeface="Arial"/>
                <a:cs typeface="Arial"/>
              </a:rPr>
              <a:t>the </a:t>
            </a:r>
            <a:r>
              <a:rPr sz="1950" spc="-70">
                <a:latin typeface="Arial"/>
                <a:cs typeface="Arial"/>
              </a:rPr>
              <a:t>procedures </a:t>
            </a:r>
            <a:r>
              <a:rPr sz="1950" spc="-80">
                <a:latin typeface="Arial"/>
                <a:cs typeface="Arial"/>
              </a:rPr>
              <a:t>and </a:t>
            </a:r>
            <a:r>
              <a:rPr sz="1950" spc="-75">
                <a:latin typeface="Arial"/>
                <a:cs typeface="Arial"/>
              </a:rPr>
              <a:t>grounds </a:t>
            </a:r>
            <a:r>
              <a:rPr sz="1950" spc="5">
                <a:latin typeface="Arial"/>
                <a:cs typeface="Arial"/>
              </a:rPr>
              <a:t>for</a:t>
            </a:r>
            <a:r>
              <a:rPr sz="1950" spc="-270">
                <a:latin typeface="Arial"/>
                <a:cs typeface="Arial"/>
              </a:rPr>
              <a:t> </a:t>
            </a:r>
            <a:r>
              <a:rPr sz="1950" spc="-75">
                <a:latin typeface="Arial"/>
                <a:cs typeface="Arial"/>
              </a:rPr>
              <a:t>appeal</a:t>
            </a:r>
            <a:endParaRPr sz="195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523" y="1145539"/>
            <a:ext cx="8107045" cy="1132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100"/>
              </a:spcBef>
            </a:pPr>
            <a:r>
              <a:rPr sz="3600" spc="25">
                <a:solidFill>
                  <a:srgbClr val="0032A0"/>
                </a:solidFill>
              </a:rPr>
              <a:t>How </a:t>
            </a:r>
            <a:r>
              <a:rPr sz="3600" spc="15">
                <a:solidFill>
                  <a:srgbClr val="0032A0"/>
                </a:solidFill>
              </a:rPr>
              <a:t>do(es) </a:t>
            </a:r>
            <a:r>
              <a:rPr sz="3600" spc="10">
                <a:solidFill>
                  <a:srgbClr val="0032A0"/>
                </a:solidFill>
              </a:rPr>
              <a:t>the</a:t>
            </a:r>
            <a:r>
              <a:rPr sz="3600" spc="-125">
                <a:solidFill>
                  <a:srgbClr val="0032A0"/>
                </a:solidFill>
              </a:rPr>
              <a:t> </a:t>
            </a:r>
            <a:r>
              <a:rPr sz="3600" spc="15">
                <a:solidFill>
                  <a:srgbClr val="0032A0"/>
                </a:solidFill>
              </a:rPr>
              <a:t>decision-maker(s)  </a:t>
            </a:r>
            <a:r>
              <a:rPr sz="3600" spc="10">
                <a:solidFill>
                  <a:srgbClr val="0032A0"/>
                </a:solidFill>
              </a:rPr>
              <a:t>issue </a:t>
            </a:r>
            <a:r>
              <a:rPr sz="3600" spc="20">
                <a:solidFill>
                  <a:srgbClr val="0032A0"/>
                </a:solidFill>
              </a:rPr>
              <a:t>a</a:t>
            </a:r>
            <a:r>
              <a:rPr sz="3600" spc="-10">
                <a:solidFill>
                  <a:srgbClr val="0032A0"/>
                </a:solidFill>
              </a:rPr>
              <a:t> </a:t>
            </a:r>
            <a:r>
              <a:rPr sz="3600" spc="10">
                <a:solidFill>
                  <a:srgbClr val="0032A0"/>
                </a:solidFill>
              </a:rPr>
              <a:t>decision?</a:t>
            </a:r>
            <a:endParaRPr sz="3600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3331845" y="7346648"/>
            <a:ext cx="339471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>
                <a:solidFill>
                  <a:srgbClr val="0032A0"/>
                </a:solidFill>
              </a:rPr>
              <a:t>©</a:t>
            </a:r>
            <a:r>
              <a:rPr spc="-85">
                <a:solidFill>
                  <a:srgbClr val="0032A0"/>
                </a:solidFill>
              </a:rPr>
              <a:t> </a:t>
            </a:r>
            <a:r>
              <a:rPr spc="-40">
                <a:solidFill>
                  <a:srgbClr val="0032A0"/>
                </a:solidFill>
              </a:rPr>
              <a:t>2020 </a:t>
            </a:r>
            <a:r>
              <a:rPr spc="-65">
                <a:solidFill>
                  <a:srgbClr val="0032A0"/>
                </a:solidFill>
              </a:rPr>
              <a:t>Husch </a:t>
            </a:r>
            <a:r>
              <a:rPr spc="-40">
                <a:solidFill>
                  <a:srgbClr val="0032A0"/>
                </a:solidFill>
              </a:rPr>
              <a:t>Blackwell </a:t>
            </a:r>
            <a:r>
              <a:rPr spc="-130">
                <a:solidFill>
                  <a:srgbClr val="0032A0"/>
                </a:solidFill>
              </a:rPr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8000" y="4460240"/>
            <a:ext cx="96456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40">
                <a:solidFill>
                  <a:srgbClr val="0032A0"/>
                </a:solidFill>
                <a:latin typeface="Arial"/>
                <a:cs typeface="Arial"/>
              </a:rPr>
              <a:t>Module</a:t>
            </a:r>
            <a:r>
              <a:rPr sz="1900" spc="-180">
                <a:solidFill>
                  <a:srgbClr val="0032A0"/>
                </a:solidFill>
                <a:latin typeface="Arial"/>
                <a:cs typeface="Arial"/>
              </a:rPr>
              <a:t> </a:t>
            </a:r>
            <a:r>
              <a:rPr sz="1900" spc="-100">
                <a:solidFill>
                  <a:srgbClr val="0032A0"/>
                </a:solidFill>
                <a:latin typeface="Arial"/>
                <a:cs typeface="Arial"/>
              </a:rPr>
              <a:t>8</a:t>
            </a:r>
            <a:endParaRPr sz="1900">
              <a:solidFill>
                <a:srgbClr val="0032A0"/>
              </a:solidFill>
              <a:latin typeface="Arial"/>
              <a:cs typeface="Arial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AD6971-CC6A-A24E-9864-D217AFAF18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200" b="1" kern="1200" spc="-5" dirty="0">
                <a:solidFill>
                  <a:srgbClr val="0032A0"/>
                </a:solidFill>
                <a:effectLst/>
                <a:latin typeface="Georgia" panose="02040502050405020303" pitchFamily="18" charset="0"/>
                <a:ea typeface="+mn-ea"/>
                <a:cs typeface="Georgia" panose="02040502050405020303" pitchFamily="18" charset="0"/>
              </a:rPr>
              <a:t>Sanctioning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9523" y="2692400"/>
            <a:ext cx="6861809" cy="2632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0525" marR="5080" indent="-378460" algn="just">
              <a:lnSpc>
                <a:spcPct val="100400"/>
              </a:lnSpc>
              <a:spcBef>
                <a:spcPts val="105"/>
              </a:spcBef>
              <a:buChar char="•"/>
              <a:tabLst>
                <a:tab pos="391160" algn="l"/>
              </a:tabLst>
            </a:pPr>
            <a:r>
              <a:rPr sz="2300" spc="-90">
                <a:latin typeface="Arial"/>
                <a:cs typeface="Arial"/>
              </a:rPr>
              <a:t>Discipline </a:t>
            </a:r>
            <a:r>
              <a:rPr sz="2300" spc="-85">
                <a:latin typeface="Arial"/>
                <a:cs typeface="Arial"/>
              </a:rPr>
              <a:t>should </a:t>
            </a:r>
            <a:r>
              <a:rPr sz="2300" spc="-95">
                <a:latin typeface="Arial"/>
                <a:cs typeface="Arial"/>
              </a:rPr>
              <a:t>vary </a:t>
            </a:r>
            <a:r>
              <a:rPr sz="2300" spc="-90">
                <a:latin typeface="Arial"/>
                <a:cs typeface="Arial"/>
              </a:rPr>
              <a:t>depending </a:t>
            </a:r>
            <a:r>
              <a:rPr sz="2300" spc="-65">
                <a:latin typeface="Arial"/>
                <a:cs typeface="Arial"/>
              </a:rPr>
              <a:t>on </a:t>
            </a:r>
            <a:r>
              <a:rPr sz="2300" spc="-25">
                <a:latin typeface="Arial"/>
                <a:cs typeface="Arial"/>
              </a:rPr>
              <a:t>the </a:t>
            </a:r>
            <a:r>
              <a:rPr sz="2300" spc="-55">
                <a:latin typeface="Arial"/>
                <a:cs typeface="Arial"/>
              </a:rPr>
              <a:t>nature </a:t>
            </a:r>
            <a:r>
              <a:rPr sz="2300">
                <a:latin typeface="Arial"/>
                <a:cs typeface="Arial"/>
              </a:rPr>
              <a:t>of </a:t>
            </a:r>
            <a:r>
              <a:rPr sz="2300" spc="-20">
                <a:latin typeface="Arial"/>
                <a:cs typeface="Arial"/>
              </a:rPr>
              <a:t>the  </a:t>
            </a:r>
            <a:r>
              <a:rPr sz="2300" spc="-40">
                <a:latin typeface="Arial"/>
                <a:cs typeface="Arial"/>
              </a:rPr>
              <a:t>violation </a:t>
            </a:r>
            <a:r>
              <a:rPr sz="2300" spc="-55">
                <a:latin typeface="Arial"/>
                <a:cs typeface="Arial"/>
              </a:rPr>
              <a:t>found </a:t>
            </a:r>
            <a:r>
              <a:rPr sz="2300" spc="-90">
                <a:latin typeface="Arial"/>
                <a:cs typeface="Arial"/>
              </a:rPr>
              <a:t>considering </a:t>
            </a:r>
            <a:r>
              <a:rPr sz="2300" spc="-114">
                <a:latin typeface="Arial"/>
                <a:cs typeface="Arial"/>
              </a:rPr>
              <a:t>aggravating </a:t>
            </a:r>
            <a:r>
              <a:rPr sz="2300" spc="-105">
                <a:latin typeface="Arial"/>
                <a:cs typeface="Arial"/>
              </a:rPr>
              <a:t>and</a:t>
            </a:r>
            <a:r>
              <a:rPr sz="2300" spc="-270">
                <a:latin typeface="Arial"/>
                <a:cs typeface="Arial"/>
              </a:rPr>
              <a:t> </a:t>
            </a:r>
            <a:r>
              <a:rPr sz="2300" spc="-45">
                <a:latin typeface="Arial"/>
                <a:cs typeface="Arial"/>
              </a:rPr>
              <a:t>mitigating  </a:t>
            </a:r>
            <a:r>
              <a:rPr sz="2300" spc="-75">
                <a:latin typeface="Arial"/>
                <a:cs typeface="Arial"/>
              </a:rPr>
              <a:t>factors</a:t>
            </a:r>
            <a:endParaRPr sz="2300">
              <a:latin typeface="Arial"/>
              <a:cs typeface="Arial"/>
            </a:endParaRPr>
          </a:p>
          <a:p>
            <a:pPr marL="390525" marR="183515" indent="-378460">
              <a:lnSpc>
                <a:spcPct val="100400"/>
              </a:lnSpc>
              <a:spcBef>
                <a:spcPts val="550"/>
              </a:spcBef>
              <a:buChar char="•"/>
              <a:tabLst>
                <a:tab pos="390525" algn="l"/>
                <a:tab pos="391160" algn="l"/>
              </a:tabLst>
            </a:pPr>
            <a:r>
              <a:rPr sz="2300" spc="-55">
                <a:latin typeface="Arial"/>
                <a:cs typeface="Arial"/>
              </a:rPr>
              <a:t>All </a:t>
            </a:r>
            <a:r>
              <a:rPr sz="2300" spc="-75">
                <a:latin typeface="Arial"/>
                <a:cs typeface="Arial"/>
              </a:rPr>
              <a:t>things </a:t>
            </a:r>
            <a:r>
              <a:rPr sz="2300" spc="-90">
                <a:latin typeface="Arial"/>
                <a:cs typeface="Arial"/>
              </a:rPr>
              <a:t>being </a:t>
            </a:r>
            <a:r>
              <a:rPr sz="2300" spc="-85">
                <a:latin typeface="Arial"/>
                <a:cs typeface="Arial"/>
              </a:rPr>
              <a:t>equal, </a:t>
            </a:r>
            <a:r>
              <a:rPr sz="2300" spc="-70">
                <a:latin typeface="Arial"/>
                <a:cs typeface="Arial"/>
              </a:rPr>
              <a:t>like </a:t>
            </a:r>
            <a:r>
              <a:rPr sz="2300" spc="-60">
                <a:latin typeface="Arial"/>
                <a:cs typeface="Arial"/>
              </a:rPr>
              <a:t>violations </a:t>
            </a:r>
            <a:r>
              <a:rPr sz="2300" spc="-85">
                <a:latin typeface="Arial"/>
                <a:cs typeface="Arial"/>
              </a:rPr>
              <a:t>should </a:t>
            </a:r>
            <a:r>
              <a:rPr sz="2300" spc="-135">
                <a:latin typeface="Arial"/>
                <a:cs typeface="Arial"/>
              </a:rPr>
              <a:t>have</a:t>
            </a:r>
            <a:r>
              <a:rPr sz="2300" spc="-440">
                <a:latin typeface="Arial"/>
                <a:cs typeface="Arial"/>
              </a:rPr>
              <a:t> </a:t>
            </a:r>
            <a:r>
              <a:rPr sz="2300" spc="-70">
                <a:latin typeface="Arial"/>
                <a:cs typeface="Arial"/>
              </a:rPr>
              <a:t>like  </a:t>
            </a:r>
            <a:r>
              <a:rPr sz="2300" spc="-85">
                <a:latin typeface="Arial"/>
                <a:cs typeface="Arial"/>
              </a:rPr>
              <a:t>punishments</a:t>
            </a:r>
            <a:endParaRPr sz="2300">
              <a:latin typeface="Arial"/>
              <a:cs typeface="Arial"/>
            </a:endParaRPr>
          </a:p>
          <a:p>
            <a:pPr marL="390525" marR="400050" indent="-378460">
              <a:lnSpc>
                <a:spcPct val="100400"/>
              </a:lnSpc>
              <a:spcBef>
                <a:spcPts val="565"/>
              </a:spcBef>
              <a:buChar char="•"/>
              <a:tabLst>
                <a:tab pos="390525" algn="l"/>
                <a:tab pos="391160" algn="l"/>
              </a:tabLst>
            </a:pPr>
            <a:r>
              <a:rPr sz="2300" spc="-90">
                <a:latin typeface="Arial"/>
                <a:cs typeface="Arial"/>
              </a:rPr>
              <a:t>Discipline </a:t>
            </a:r>
            <a:r>
              <a:rPr sz="2300" spc="-165">
                <a:latin typeface="Arial"/>
                <a:cs typeface="Arial"/>
              </a:rPr>
              <a:t>has </a:t>
            </a:r>
            <a:r>
              <a:rPr sz="2300" spc="-70">
                <a:latin typeface="Arial"/>
                <a:cs typeface="Arial"/>
              </a:rPr>
              <a:t>educational, </a:t>
            </a:r>
            <a:r>
              <a:rPr sz="2300" spc="-45">
                <a:latin typeface="Arial"/>
                <a:cs typeface="Arial"/>
              </a:rPr>
              <a:t>punitive, </a:t>
            </a:r>
            <a:r>
              <a:rPr sz="2300" spc="-105">
                <a:latin typeface="Arial"/>
                <a:cs typeface="Arial"/>
              </a:rPr>
              <a:t>and</a:t>
            </a:r>
            <a:r>
              <a:rPr sz="2300" spc="-270">
                <a:latin typeface="Arial"/>
                <a:cs typeface="Arial"/>
              </a:rPr>
              <a:t> </a:t>
            </a:r>
            <a:r>
              <a:rPr sz="2300" spc="-40">
                <a:latin typeface="Arial"/>
                <a:cs typeface="Arial"/>
              </a:rPr>
              <a:t>protective  </a:t>
            </a:r>
            <a:r>
              <a:rPr sz="2300" spc="-85">
                <a:latin typeface="Arial"/>
                <a:cs typeface="Arial"/>
              </a:rPr>
              <a:t>elements</a:t>
            </a:r>
            <a:endParaRPr sz="23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8815" rIns="0" bIns="0" rtlCol="0">
            <a:spAutoFit/>
          </a:bodyPr>
          <a:lstStyle/>
          <a:p>
            <a:pPr marL="1520825" marR="5080">
              <a:lnSpc>
                <a:spcPct val="100000"/>
              </a:lnSpc>
              <a:spcBef>
                <a:spcPts val="100"/>
              </a:spcBef>
            </a:pPr>
            <a:r>
              <a:rPr spc="-5">
                <a:solidFill>
                  <a:srgbClr val="0032A0"/>
                </a:solidFill>
              </a:rPr>
              <a:t>What </a:t>
            </a:r>
            <a:r>
              <a:rPr>
                <a:solidFill>
                  <a:srgbClr val="0032A0"/>
                </a:solidFill>
              </a:rPr>
              <a:t>principles </a:t>
            </a:r>
            <a:r>
              <a:rPr spc="-5">
                <a:solidFill>
                  <a:srgbClr val="0032A0"/>
                </a:solidFill>
              </a:rPr>
              <a:t>do we </a:t>
            </a:r>
            <a:r>
              <a:rPr>
                <a:solidFill>
                  <a:srgbClr val="0032A0"/>
                </a:solidFill>
              </a:rPr>
              <a:t>use</a:t>
            </a:r>
            <a:r>
              <a:rPr spc="-100">
                <a:solidFill>
                  <a:srgbClr val="0032A0"/>
                </a:solidFill>
              </a:rPr>
              <a:t> </a:t>
            </a:r>
            <a:r>
              <a:rPr spc="-5">
                <a:solidFill>
                  <a:srgbClr val="0032A0"/>
                </a:solidFill>
              </a:rPr>
              <a:t>to  determine</a:t>
            </a:r>
            <a:r>
              <a:rPr spc="-15">
                <a:solidFill>
                  <a:srgbClr val="0032A0"/>
                </a:solidFill>
              </a:rPr>
              <a:t> </a:t>
            </a:r>
            <a:r>
              <a:rPr spc="-5">
                <a:solidFill>
                  <a:srgbClr val="0032A0"/>
                </a:solidFill>
              </a:rPr>
              <a:t>discipline?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9523" y="2748788"/>
            <a:ext cx="7412355" cy="2632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0525" marR="5080" indent="-378460">
              <a:lnSpc>
                <a:spcPct val="100400"/>
              </a:lnSpc>
              <a:spcBef>
                <a:spcPts val="105"/>
              </a:spcBef>
              <a:buChar char="•"/>
              <a:tabLst>
                <a:tab pos="390525" algn="l"/>
                <a:tab pos="391160" algn="l"/>
              </a:tabLst>
            </a:pPr>
            <a:r>
              <a:rPr sz="2300">
                <a:latin typeface="Arial"/>
                <a:cs typeface="Arial"/>
              </a:rPr>
              <a:t>If</a:t>
            </a:r>
            <a:r>
              <a:rPr sz="2300" spc="-114">
                <a:latin typeface="Arial"/>
                <a:cs typeface="Arial"/>
              </a:rPr>
              <a:t> </a:t>
            </a:r>
            <a:r>
              <a:rPr sz="2300" spc="-170">
                <a:latin typeface="Arial"/>
                <a:cs typeface="Arial"/>
              </a:rPr>
              <a:t>a</a:t>
            </a:r>
            <a:r>
              <a:rPr sz="2300" spc="-114">
                <a:latin typeface="Arial"/>
                <a:cs typeface="Arial"/>
              </a:rPr>
              <a:t> </a:t>
            </a:r>
            <a:r>
              <a:rPr sz="2300" spc="-40">
                <a:latin typeface="Arial"/>
                <a:cs typeface="Arial"/>
              </a:rPr>
              <a:t>violation</a:t>
            </a:r>
            <a:r>
              <a:rPr sz="2300" spc="-120">
                <a:latin typeface="Arial"/>
                <a:cs typeface="Arial"/>
              </a:rPr>
              <a:t> is</a:t>
            </a:r>
            <a:r>
              <a:rPr sz="2300" spc="-114">
                <a:latin typeface="Arial"/>
                <a:cs typeface="Arial"/>
              </a:rPr>
              <a:t> </a:t>
            </a:r>
            <a:r>
              <a:rPr sz="2300" spc="-55">
                <a:latin typeface="Arial"/>
                <a:cs typeface="Arial"/>
              </a:rPr>
              <a:t>found,</a:t>
            </a:r>
            <a:r>
              <a:rPr sz="2300" spc="-120">
                <a:latin typeface="Arial"/>
                <a:cs typeface="Arial"/>
              </a:rPr>
              <a:t> </a:t>
            </a:r>
            <a:r>
              <a:rPr sz="2300" spc="-10">
                <a:latin typeface="Arial"/>
                <a:cs typeface="Arial"/>
              </a:rPr>
              <a:t>institution</a:t>
            </a:r>
            <a:r>
              <a:rPr sz="2300" spc="-110">
                <a:latin typeface="Arial"/>
                <a:cs typeface="Arial"/>
              </a:rPr>
              <a:t> </a:t>
            </a:r>
            <a:r>
              <a:rPr sz="2300" spc="-75">
                <a:latin typeface="Arial"/>
                <a:cs typeface="Arial"/>
              </a:rPr>
              <a:t>must</a:t>
            </a:r>
            <a:r>
              <a:rPr sz="2300" spc="-105">
                <a:latin typeface="Arial"/>
                <a:cs typeface="Arial"/>
              </a:rPr>
              <a:t> </a:t>
            </a:r>
            <a:r>
              <a:rPr sz="2300" spc="-90">
                <a:latin typeface="Arial"/>
                <a:cs typeface="Arial"/>
              </a:rPr>
              <a:t>take</a:t>
            </a:r>
            <a:r>
              <a:rPr sz="2300" spc="-125">
                <a:latin typeface="Arial"/>
                <a:cs typeface="Arial"/>
              </a:rPr>
              <a:t> steps</a:t>
            </a:r>
            <a:r>
              <a:rPr sz="2300" spc="-130">
                <a:latin typeface="Arial"/>
                <a:cs typeface="Arial"/>
              </a:rPr>
              <a:t> </a:t>
            </a:r>
            <a:r>
              <a:rPr sz="2300" spc="30">
                <a:latin typeface="Arial"/>
                <a:cs typeface="Arial"/>
              </a:rPr>
              <a:t>to</a:t>
            </a:r>
            <a:r>
              <a:rPr sz="2300" spc="-135">
                <a:latin typeface="Arial"/>
                <a:cs typeface="Arial"/>
              </a:rPr>
              <a:t> </a:t>
            </a:r>
            <a:r>
              <a:rPr sz="2300" spc="-70">
                <a:latin typeface="Arial"/>
                <a:cs typeface="Arial"/>
              </a:rPr>
              <a:t>restore  </a:t>
            </a:r>
            <a:r>
              <a:rPr sz="2300" spc="-15">
                <a:latin typeface="Arial"/>
                <a:cs typeface="Arial"/>
              </a:rPr>
              <a:t>or </a:t>
            </a:r>
            <a:r>
              <a:rPr sz="2300" spc="-100">
                <a:latin typeface="Arial"/>
                <a:cs typeface="Arial"/>
              </a:rPr>
              <a:t>preserve </a:t>
            </a:r>
            <a:r>
              <a:rPr sz="2300" spc="-25">
                <a:latin typeface="Arial"/>
                <a:cs typeface="Arial"/>
              </a:rPr>
              <a:t>the </a:t>
            </a:r>
            <a:r>
              <a:rPr sz="2300" spc="-75">
                <a:latin typeface="Arial"/>
                <a:cs typeface="Arial"/>
              </a:rPr>
              <a:t>complainant’s </a:t>
            </a:r>
            <a:r>
              <a:rPr sz="2300" spc="-195">
                <a:latin typeface="Arial"/>
                <a:cs typeface="Arial"/>
              </a:rPr>
              <a:t>access </a:t>
            </a:r>
            <a:r>
              <a:rPr sz="2300" spc="35">
                <a:latin typeface="Arial"/>
                <a:cs typeface="Arial"/>
              </a:rPr>
              <a:t>to</a:t>
            </a:r>
            <a:r>
              <a:rPr sz="2300" spc="-350">
                <a:latin typeface="Arial"/>
                <a:cs typeface="Arial"/>
              </a:rPr>
              <a:t> </a:t>
            </a:r>
            <a:r>
              <a:rPr sz="2300" spc="-70">
                <a:latin typeface="Arial"/>
                <a:cs typeface="Arial"/>
              </a:rPr>
              <a:t>education</a:t>
            </a:r>
            <a:endParaRPr sz="2300">
              <a:latin typeface="Arial"/>
              <a:cs typeface="Arial"/>
            </a:endParaRPr>
          </a:p>
          <a:p>
            <a:pPr marL="390525" marR="45720" indent="-378460">
              <a:lnSpc>
                <a:spcPct val="100400"/>
              </a:lnSpc>
              <a:spcBef>
                <a:spcPts val="550"/>
              </a:spcBef>
              <a:buChar char="•"/>
              <a:tabLst>
                <a:tab pos="390525" algn="l"/>
                <a:tab pos="391160" algn="l"/>
              </a:tabLst>
            </a:pPr>
            <a:r>
              <a:rPr sz="2300" spc="-125">
                <a:latin typeface="Arial"/>
                <a:cs typeface="Arial"/>
              </a:rPr>
              <a:t>Various </a:t>
            </a:r>
            <a:r>
              <a:rPr sz="2300" spc="-85">
                <a:latin typeface="Arial"/>
                <a:cs typeface="Arial"/>
              </a:rPr>
              <a:t>types </a:t>
            </a:r>
            <a:r>
              <a:rPr sz="2300">
                <a:latin typeface="Arial"/>
                <a:cs typeface="Arial"/>
              </a:rPr>
              <a:t>of </a:t>
            </a:r>
            <a:r>
              <a:rPr sz="2300" spc="-60">
                <a:latin typeface="Arial"/>
                <a:cs typeface="Arial"/>
              </a:rPr>
              <a:t>supportive </a:t>
            </a:r>
            <a:r>
              <a:rPr sz="2300" spc="-135">
                <a:latin typeface="Arial"/>
                <a:cs typeface="Arial"/>
              </a:rPr>
              <a:t>measures may </a:t>
            </a:r>
            <a:r>
              <a:rPr sz="2300" spc="-100">
                <a:latin typeface="Arial"/>
                <a:cs typeface="Arial"/>
              </a:rPr>
              <a:t>be </a:t>
            </a:r>
            <a:r>
              <a:rPr sz="2300" spc="-50">
                <a:latin typeface="Arial"/>
                <a:cs typeface="Arial"/>
              </a:rPr>
              <a:t>utilized</a:t>
            </a:r>
            <a:r>
              <a:rPr sz="2300" spc="-290">
                <a:latin typeface="Arial"/>
                <a:cs typeface="Arial"/>
              </a:rPr>
              <a:t> </a:t>
            </a:r>
            <a:r>
              <a:rPr sz="2300" spc="-25">
                <a:latin typeface="Arial"/>
                <a:cs typeface="Arial"/>
              </a:rPr>
              <a:t>after  the</a:t>
            </a:r>
            <a:r>
              <a:rPr sz="2300" spc="-135">
                <a:latin typeface="Arial"/>
                <a:cs typeface="Arial"/>
              </a:rPr>
              <a:t> </a:t>
            </a:r>
            <a:r>
              <a:rPr sz="2300" spc="-40">
                <a:latin typeface="Arial"/>
                <a:cs typeface="Arial"/>
              </a:rPr>
              <a:t>determination</a:t>
            </a:r>
            <a:r>
              <a:rPr sz="2300" spc="-130">
                <a:latin typeface="Arial"/>
                <a:cs typeface="Arial"/>
              </a:rPr>
              <a:t> </a:t>
            </a:r>
            <a:r>
              <a:rPr sz="2300" spc="30">
                <a:latin typeface="Arial"/>
                <a:cs typeface="Arial"/>
              </a:rPr>
              <a:t>to</a:t>
            </a:r>
            <a:r>
              <a:rPr sz="2300" spc="-130">
                <a:latin typeface="Arial"/>
                <a:cs typeface="Arial"/>
              </a:rPr>
              <a:t> </a:t>
            </a:r>
            <a:r>
              <a:rPr sz="2300" spc="-70">
                <a:latin typeface="Arial"/>
                <a:cs typeface="Arial"/>
              </a:rPr>
              <a:t>restore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15">
                <a:latin typeface="Arial"/>
                <a:cs typeface="Arial"/>
              </a:rPr>
              <a:t>or</a:t>
            </a:r>
            <a:r>
              <a:rPr sz="2300" spc="-130">
                <a:latin typeface="Arial"/>
                <a:cs typeface="Arial"/>
              </a:rPr>
              <a:t> </a:t>
            </a:r>
            <a:r>
              <a:rPr sz="2300" spc="-100">
                <a:latin typeface="Arial"/>
                <a:cs typeface="Arial"/>
              </a:rPr>
              <a:t>preserve</a:t>
            </a:r>
            <a:r>
              <a:rPr sz="2300" spc="-120">
                <a:latin typeface="Arial"/>
                <a:cs typeface="Arial"/>
              </a:rPr>
              <a:t> </a:t>
            </a:r>
            <a:r>
              <a:rPr sz="2300" spc="-195">
                <a:latin typeface="Arial"/>
                <a:cs typeface="Arial"/>
              </a:rPr>
              <a:t>access</a:t>
            </a:r>
            <a:endParaRPr sz="2300">
              <a:latin typeface="Arial"/>
              <a:cs typeface="Arial"/>
            </a:endParaRPr>
          </a:p>
          <a:p>
            <a:pPr marL="390525" marR="316230" indent="-378460">
              <a:lnSpc>
                <a:spcPct val="100400"/>
              </a:lnSpc>
              <a:spcBef>
                <a:spcPts val="565"/>
              </a:spcBef>
              <a:buChar char="•"/>
              <a:tabLst>
                <a:tab pos="390525" algn="l"/>
                <a:tab pos="391160" algn="l"/>
              </a:tabLst>
            </a:pPr>
            <a:r>
              <a:rPr sz="2300" spc="-15">
                <a:latin typeface="Arial"/>
                <a:cs typeface="Arial"/>
              </a:rPr>
              <a:t>Institution </a:t>
            </a:r>
            <a:r>
              <a:rPr sz="2300" spc="-114">
                <a:latin typeface="Arial"/>
                <a:cs typeface="Arial"/>
              </a:rPr>
              <a:t>is </a:t>
            </a:r>
            <a:r>
              <a:rPr sz="2300">
                <a:latin typeface="Arial"/>
                <a:cs typeface="Arial"/>
              </a:rPr>
              <a:t>not </a:t>
            </a:r>
            <a:r>
              <a:rPr sz="2300" spc="-60">
                <a:latin typeface="Arial"/>
                <a:cs typeface="Arial"/>
              </a:rPr>
              <a:t>required </a:t>
            </a:r>
            <a:r>
              <a:rPr sz="2300" spc="35">
                <a:latin typeface="Arial"/>
                <a:cs typeface="Arial"/>
              </a:rPr>
              <a:t>to </a:t>
            </a:r>
            <a:r>
              <a:rPr sz="2300" spc="-65">
                <a:latin typeface="Arial"/>
                <a:cs typeface="Arial"/>
              </a:rPr>
              <a:t>provide </a:t>
            </a:r>
            <a:r>
              <a:rPr sz="2300" spc="-25">
                <a:latin typeface="Arial"/>
                <a:cs typeface="Arial"/>
              </a:rPr>
              <a:t>the </a:t>
            </a:r>
            <a:r>
              <a:rPr sz="2300" spc="-110">
                <a:latin typeface="Arial"/>
                <a:cs typeface="Arial"/>
              </a:rPr>
              <a:t>exact </a:t>
            </a:r>
            <a:r>
              <a:rPr sz="2300" spc="-85">
                <a:latin typeface="Arial"/>
                <a:cs typeface="Arial"/>
              </a:rPr>
              <a:t>remedy  </a:t>
            </a:r>
            <a:r>
              <a:rPr sz="2300" spc="-80">
                <a:latin typeface="Arial"/>
                <a:cs typeface="Arial"/>
              </a:rPr>
              <a:t>requested,</a:t>
            </a:r>
            <a:r>
              <a:rPr sz="2300" spc="-130">
                <a:latin typeface="Arial"/>
                <a:cs typeface="Arial"/>
              </a:rPr>
              <a:t> </a:t>
            </a:r>
            <a:r>
              <a:rPr sz="2300">
                <a:latin typeface="Arial"/>
                <a:cs typeface="Arial"/>
              </a:rPr>
              <a:t>but</a:t>
            </a:r>
            <a:r>
              <a:rPr sz="2300" spc="-130">
                <a:latin typeface="Arial"/>
                <a:cs typeface="Arial"/>
              </a:rPr>
              <a:t> </a:t>
            </a:r>
            <a:r>
              <a:rPr sz="2300" spc="-70">
                <a:latin typeface="Arial"/>
                <a:cs typeface="Arial"/>
              </a:rPr>
              <a:t>must</a:t>
            </a:r>
            <a:r>
              <a:rPr sz="2300" spc="-120">
                <a:latin typeface="Arial"/>
                <a:cs typeface="Arial"/>
              </a:rPr>
              <a:t> </a:t>
            </a:r>
            <a:r>
              <a:rPr sz="2300" spc="-65">
                <a:latin typeface="Arial"/>
                <a:cs typeface="Arial"/>
              </a:rPr>
              <a:t>provide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170">
                <a:latin typeface="Arial"/>
                <a:cs typeface="Arial"/>
              </a:rPr>
              <a:t>a</a:t>
            </a:r>
            <a:r>
              <a:rPr sz="2300" spc="-130">
                <a:latin typeface="Arial"/>
                <a:cs typeface="Arial"/>
              </a:rPr>
              <a:t> </a:t>
            </a:r>
            <a:r>
              <a:rPr sz="2300" spc="-85">
                <a:latin typeface="Arial"/>
                <a:cs typeface="Arial"/>
              </a:rPr>
              <a:t>remedy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5">
                <a:latin typeface="Arial"/>
                <a:cs typeface="Arial"/>
              </a:rPr>
              <a:t>that</a:t>
            </a:r>
            <a:r>
              <a:rPr sz="2300" spc="-120">
                <a:latin typeface="Arial"/>
                <a:cs typeface="Arial"/>
              </a:rPr>
              <a:t> </a:t>
            </a:r>
            <a:r>
              <a:rPr sz="2300" spc="-114">
                <a:latin typeface="Arial"/>
                <a:cs typeface="Arial"/>
              </a:rPr>
              <a:t>is</a:t>
            </a:r>
            <a:r>
              <a:rPr sz="2300" spc="-130">
                <a:latin typeface="Arial"/>
                <a:cs typeface="Arial"/>
              </a:rPr>
              <a:t> </a:t>
            </a:r>
            <a:r>
              <a:rPr sz="2300">
                <a:latin typeface="Arial"/>
                <a:cs typeface="Arial"/>
              </a:rPr>
              <a:t>not</a:t>
            </a:r>
            <a:r>
              <a:rPr sz="2300" spc="-130">
                <a:latin typeface="Arial"/>
                <a:cs typeface="Arial"/>
              </a:rPr>
              <a:t> </a:t>
            </a:r>
            <a:r>
              <a:rPr sz="2300" spc="-75">
                <a:latin typeface="Arial"/>
                <a:cs typeface="Arial"/>
              </a:rPr>
              <a:t>clearly  </a:t>
            </a:r>
            <a:r>
              <a:rPr sz="2300" spc="-100">
                <a:latin typeface="Arial"/>
                <a:cs typeface="Arial"/>
              </a:rPr>
              <a:t>unreasonable</a:t>
            </a:r>
            <a:endParaRPr sz="23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8815" rIns="0" bIns="0" rtlCol="0">
            <a:spAutoFit/>
          </a:bodyPr>
          <a:lstStyle/>
          <a:p>
            <a:pPr marL="1520825" marR="5080">
              <a:lnSpc>
                <a:spcPct val="100000"/>
              </a:lnSpc>
              <a:spcBef>
                <a:spcPts val="100"/>
              </a:spcBef>
            </a:pPr>
            <a:r>
              <a:rPr spc="-5">
                <a:solidFill>
                  <a:srgbClr val="0032A0"/>
                </a:solidFill>
              </a:rPr>
              <a:t>What </a:t>
            </a:r>
            <a:r>
              <a:rPr>
                <a:solidFill>
                  <a:srgbClr val="0032A0"/>
                </a:solidFill>
              </a:rPr>
              <a:t>principles </a:t>
            </a:r>
            <a:r>
              <a:rPr spc="-5">
                <a:solidFill>
                  <a:srgbClr val="0032A0"/>
                </a:solidFill>
              </a:rPr>
              <a:t>do we </a:t>
            </a:r>
            <a:r>
              <a:rPr>
                <a:solidFill>
                  <a:srgbClr val="0032A0"/>
                </a:solidFill>
              </a:rPr>
              <a:t>use</a:t>
            </a:r>
            <a:r>
              <a:rPr spc="-100">
                <a:solidFill>
                  <a:srgbClr val="0032A0"/>
                </a:solidFill>
              </a:rPr>
              <a:t> </a:t>
            </a:r>
            <a:r>
              <a:rPr spc="-5">
                <a:solidFill>
                  <a:srgbClr val="0032A0"/>
                </a:solidFill>
              </a:rPr>
              <a:t>to  determine</a:t>
            </a:r>
            <a:r>
              <a:rPr spc="-15">
                <a:solidFill>
                  <a:srgbClr val="0032A0"/>
                </a:solidFill>
              </a:rPr>
              <a:t> </a:t>
            </a:r>
            <a:r>
              <a:rPr spc="-5">
                <a:solidFill>
                  <a:srgbClr val="0032A0"/>
                </a:solidFill>
              </a:rPr>
              <a:t>remediation?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99335" y="2608579"/>
            <a:ext cx="7486650" cy="29845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0525" marR="5080" indent="-378460">
              <a:lnSpc>
                <a:spcPct val="100400"/>
              </a:lnSpc>
              <a:spcBef>
                <a:spcPts val="105"/>
              </a:spcBef>
              <a:buChar char="•"/>
              <a:tabLst>
                <a:tab pos="390525" algn="l"/>
                <a:tab pos="391160" algn="l"/>
              </a:tabLst>
            </a:pPr>
            <a:r>
              <a:rPr sz="2300" spc="-70">
                <a:latin typeface="Arial"/>
                <a:cs typeface="Arial"/>
              </a:rPr>
              <a:t>Violations</a:t>
            </a:r>
            <a:r>
              <a:rPr sz="2300" spc="-130">
                <a:latin typeface="Arial"/>
                <a:cs typeface="Arial"/>
              </a:rPr>
              <a:t> </a:t>
            </a:r>
            <a:r>
              <a:rPr sz="2300">
                <a:latin typeface="Arial"/>
                <a:cs typeface="Arial"/>
              </a:rPr>
              <a:t>of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25">
                <a:latin typeface="Arial"/>
                <a:cs typeface="Arial"/>
              </a:rPr>
              <a:t>the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65">
                <a:latin typeface="Arial"/>
                <a:cs typeface="Arial"/>
              </a:rPr>
              <a:t>policy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85">
                <a:latin typeface="Arial"/>
                <a:cs typeface="Arial"/>
              </a:rPr>
              <a:t>by</a:t>
            </a:r>
            <a:r>
              <a:rPr sz="2300" spc="-130">
                <a:latin typeface="Arial"/>
                <a:cs typeface="Arial"/>
              </a:rPr>
              <a:t> </a:t>
            </a:r>
            <a:r>
              <a:rPr sz="2300" spc="-120">
                <a:latin typeface="Arial"/>
                <a:cs typeface="Arial"/>
              </a:rPr>
              <a:t>an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55">
                <a:latin typeface="Arial"/>
                <a:cs typeface="Arial"/>
              </a:rPr>
              <a:t>individual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10">
                <a:latin typeface="Arial"/>
                <a:cs typeface="Arial"/>
              </a:rPr>
              <a:t>will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100">
                <a:latin typeface="Arial"/>
                <a:cs typeface="Arial"/>
              </a:rPr>
              <a:t>be</a:t>
            </a:r>
            <a:r>
              <a:rPr sz="2300" spc="-130">
                <a:latin typeface="Arial"/>
                <a:cs typeface="Arial"/>
              </a:rPr>
              <a:t> </a:t>
            </a:r>
            <a:r>
              <a:rPr sz="2300" spc="-120">
                <a:latin typeface="Arial"/>
                <a:cs typeface="Arial"/>
              </a:rPr>
              <a:t>addressed </a:t>
            </a:r>
            <a:r>
              <a:rPr sz="2300" spc="-30">
                <a:latin typeface="Arial"/>
                <a:cs typeface="Arial"/>
              </a:rPr>
              <a:t>in  </a:t>
            </a:r>
            <a:r>
              <a:rPr sz="2300" spc="-125">
                <a:latin typeface="Arial"/>
                <a:cs typeface="Arial"/>
              </a:rPr>
              <a:t>accordance </a:t>
            </a:r>
            <a:r>
              <a:rPr sz="2300" spc="15">
                <a:latin typeface="Arial"/>
                <a:cs typeface="Arial"/>
              </a:rPr>
              <a:t>with </a:t>
            </a:r>
            <a:r>
              <a:rPr sz="2300" spc="-85">
                <a:latin typeface="Arial"/>
                <a:cs typeface="Arial"/>
              </a:rPr>
              <a:t>applicable </a:t>
            </a:r>
            <a:r>
              <a:rPr sz="2300" spc="-60">
                <a:latin typeface="Arial"/>
                <a:cs typeface="Arial"/>
              </a:rPr>
              <a:t>university </a:t>
            </a:r>
            <a:r>
              <a:rPr sz="2300" spc="-80">
                <a:latin typeface="Arial"/>
                <a:cs typeface="Arial"/>
              </a:rPr>
              <a:t>policies </a:t>
            </a:r>
            <a:r>
              <a:rPr sz="2300" spc="-105">
                <a:latin typeface="Arial"/>
                <a:cs typeface="Arial"/>
              </a:rPr>
              <a:t>and  </a:t>
            </a:r>
            <a:r>
              <a:rPr sz="2300" spc="-95">
                <a:latin typeface="Arial"/>
                <a:cs typeface="Arial"/>
              </a:rPr>
              <a:t>procedures, </a:t>
            </a:r>
            <a:r>
              <a:rPr sz="2300" spc="-65">
                <a:latin typeface="Arial"/>
                <a:cs typeface="Arial"/>
              </a:rPr>
              <a:t>which </a:t>
            </a:r>
            <a:r>
              <a:rPr sz="2300" spc="-140">
                <a:latin typeface="Arial"/>
                <a:cs typeface="Arial"/>
              </a:rPr>
              <a:t>may </a:t>
            </a:r>
            <a:r>
              <a:rPr sz="2300" spc="-70">
                <a:latin typeface="Arial"/>
                <a:cs typeface="Arial"/>
              </a:rPr>
              <a:t>include disciplinary </a:t>
            </a:r>
            <a:r>
              <a:rPr sz="2300" spc="-85">
                <a:latin typeface="Arial"/>
                <a:cs typeface="Arial"/>
              </a:rPr>
              <a:t>actions </a:t>
            </a:r>
            <a:r>
              <a:rPr sz="2300" spc="-65">
                <a:latin typeface="Arial"/>
                <a:cs typeface="Arial"/>
              </a:rPr>
              <a:t>up </a:t>
            </a:r>
            <a:r>
              <a:rPr sz="2300" spc="30">
                <a:latin typeface="Arial"/>
                <a:cs typeface="Arial"/>
              </a:rPr>
              <a:t>to  </a:t>
            </a:r>
            <a:r>
              <a:rPr sz="2300" spc="-105">
                <a:latin typeface="Arial"/>
                <a:cs typeface="Arial"/>
              </a:rPr>
              <a:t>and</a:t>
            </a:r>
            <a:r>
              <a:rPr sz="2300" spc="-114">
                <a:latin typeface="Arial"/>
                <a:cs typeface="Arial"/>
              </a:rPr>
              <a:t> </a:t>
            </a:r>
            <a:r>
              <a:rPr sz="2300" spc="-70">
                <a:latin typeface="Arial"/>
                <a:cs typeface="Arial"/>
              </a:rPr>
              <a:t>including</a:t>
            </a:r>
            <a:r>
              <a:rPr sz="2300" spc="-120">
                <a:latin typeface="Arial"/>
                <a:cs typeface="Arial"/>
              </a:rPr>
              <a:t> </a:t>
            </a:r>
            <a:r>
              <a:rPr sz="2300" spc="-90">
                <a:latin typeface="Arial"/>
                <a:cs typeface="Arial"/>
              </a:rPr>
              <a:t>expulsion</a:t>
            </a:r>
            <a:r>
              <a:rPr sz="2300" spc="-114">
                <a:latin typeface="Arial"/>
                <a:cs typeface="Arial"/>
              </a:rPr>
              <a:t> </a:t>
            </a:r>
            <a:r>
              <a:rPr sz="2300" spc="-15">
                <a:latin typeface="Arial"/>
                <a:cs typeface="Arial"/>
              </a:rPr>
              <a:t>or</a:t>
            </a:r>
            <a:r>
              <a:rPr sz="2300" spc="-120">
                <a:latin typeface="Arial"/>
                <a:cs typeface="Arial"/>
              </a:rPr>
              <a:t> </a:t>
            </a:r>
            <a:r>
              <a:rPr sz="2300" spc="-25">
                <a:latin typeface="Arial"/>
                <a:cs typeface="Arial"/>
              </a:rPr>
              <a:t>termination</a:t>
            </a:r>
            <a:r>
              <a:rPr sz="2300" spc="-114">
                <a:latin typeface="Arial"/>
                <a:cs typeface="Arial"/>
              </a:rPr>
              <a:t> </a:t>
            </a:r>
            <a:r>
              <a:rPr sz="2300" spc="-20">
                <a:latin typeface="Arial"/>
                <a:cs typeface="Arial"/>
              </a:rPr>
              <a:t>from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25">
                <a:latin typeface="Arial"/>
                <a:cs typeface="Arial"/>
              </a:rPr>
              <a:t>the</a:t>
            </a:r>
            <a:r>
              <a:rPr sz="2300" spc="-114">
                <a:latin typeface="Arial"/>
                <a:cs typeface="Arial"/>
              </a:rPr>
              <a:t> </a:t>
            </a:r>
            <a:r>
              <a:rPr sz="2300" spc="-75">
                <a:latin typeface="Arial"/>
                <a:cs typeface="Arial"/>
              </a:rPr>
              <a:t>university.</a:t>
            </a:r>
            <a:endParaRPr sz="2300">
              <a:latin typeface="Arial"/>
              <a:cs typeface="Arial"/>
            </a:endParaRPr>
          </a:p>
          <a:p>
            <a:pPr marL="390525" marR="423545" indent="-378460">
              <a:lnSpc>
                <a:spcPct val="100400"/>
              </a:lnSpc>
              <a:spcBef>
                <a:spcPts val="550"/>
              </a:spcBef>
              <a:buChar char="•"/>
              <a:tabLst>
                <a:tab pos="390525" algn="l"/>
                <a:tab pos="391160" algn="l"/>
              </a:tabLst>
            </a:pPr>
            <a:r>
              <a:rPr sz="2300" spc="-95">
                <a:latin typeface="Arial"/>
                <a:cs typeface="Arial"/>
              </a:rPr>
              <a:t>When </a:t>
            </a:r>
            <a:r>
              <a:rPr sz="2300" spc="-55">
                <a:latin typeface="Arial"/>
                <a:cs typeface="Arial"/>
              </a:rPr>
              <a:t>determining appropriate </a:t>
            </a:r>
            <a:r>
              <a:rPr sz="2300" spc="-100">
                <a:latin typeface="Arial"/>
                <a:cs typeface="Arial"/>
              </a:rPr>
              <a:t>sanctions, </a:t>
            </a:r>
            <a:r>
              <a:rPr sz="2300" spc="-25">
                <a:latin typeface="Arial"/>
                <a:cs typeface="Arial"/>
              </a:rPr>
              <a:t>the</a:t>
            </a:r>
            <a:r>
              <a:rPr sz="2300" spc="-290">
                <a:latin typeface="Arial"/>
                <a:cs typeface="Arial"/>
              </a:rPr>
              <a:t> </a:t>
            </a:r>
            <a:r>
              <a:rPr sz="2300" spc="-60">
                <a:latin typeface="Arial"/>
                <a:cs typeface="Arial"/>
              </a:rPr>
              <a:t>university  </a:t>
            </a:r>
            <a:r>
              <a:rPr sz="2300" spc="-135">
                <a:latin typeface="Arial"/>
                <a:cs typeface="Arial"/>
              </a:rPr>
              <a:t>may </a:t>
            </a:r>
            <a:r>
              <a:rPr sz="2300" spc="-90">
                <a:latin typeface="Arial"/>
                <a:cs typeface="Arial"/>
              </a:rPr>
              <a:t>consider </a:t>
            </a:r>
            <a:r>
              <a:rPr sz="2300" spc="-10">
                <a:latin typeface="Arial"/>
                <a:cs typeface="Arial"/>
              </a:rPr>
              <a:t>prior </a:t>
            </a:r>
            <a:r>
              <a:rPr sz="2300" spc="-70">
                <a:latin typeface="Arial"/>
                <a:cs typeface="Arial"/>
              </a:rPr>
              <a:t>findings </a:t>
            </a:r>
            <a:r>
              <a:rPr sz="2300">
                <a:latin typeface="Arial"/>
                <a:cs typeface="Arial"/>
              </a:rPr>
              <a:t>of</a:t>
            </a:r>
            <a:r>
              <a:rPr sz="2300" spc="-320">
                <a:latin typeface="Arial"/>
                <a:cs typeface="Arial"/>
              </a:rPr>
              <a:t> </a:t>
            </a:r>
            <a:r>
              <a:rPr sz="2300" spc="-80">
                <a:latin typeface="Arial"/>
                <a:cs typeface="Arial"/>
              </a:rPr>
              <a:t>misconduct.</a:t>
            </a:r>
            <a:endParaRPr sz="2300">
              <a:latin typeface="Arial"/>
              <a:cs typeface="Arial"/>
            </a:endParaRPr>
          </a:p>
          <a:p>
            <a:pPr marL="390525" marR="33020" indent="-378460">
              <a:lnSpc>
                <a:spcPct val="100400"/>
              </a:lnSpc>
              <a:spcBef>
                <a:spcPts val="565"/>
              </a:spcBef>
              <a:buChar char="•"/>
              <a:tabLst>
                <a:tab pos="390525" algn="l"/>
                <a:tab pos="391160" algn="l"/>
              </a:tabLst>
            </a:pPr>
            <a:r>
              <a:rPr sz="2300" spc="-70">
                <a:latin typeface="Arial"/>
                <a:cs typeface="Arial"/>
              </a:rPr>
              <a:t>Violations</a:t>
            </a:r>
            <a:r>
              <a:rPr sz="2300" spc="-130">
                <a:latin typeface="Arial"/>
                <a:cs typeface="Arial"/>
              </a:rPr>
              <a:t> </a:t>
            </a:r>
            <a:r>
              <a:rPr sz="2300">
                <a:latin typeface="Arial"/>
                <a:cs typeface="Arial"/>
              </a:rPr>
              <a:t>of</a:t>
            </a:r>
            <a:r>
              <a:rPr sz="2300" spc="-135">
                <a:latin typeface="Arial"/>
                <a:cs typeface="Arial"/>
              </a:rPr>
              <a:t> </a:t>
            </a:r>
            <a:r>
              <a:rPr sz="2300" spc="-60">
                <a:latin typeface="Arial"/>
                <a:cs typeface="Arial"/>
              </a:rPr>
              <a:t>law</a:t>
            </a:r>
            <a:r>
              <a:rPr sz="2300" spc="-130">
                <a:latin typeface="Arial"/>
                <a:cs typeface="Arial"/>
              </a:rPr>
              <a:t> </a:t>
            </a:r>
            <a:r>
              <a:rPr sz="2300" spc="10">
                <a:latin typeface="Arial"/>
                <a:cs typeface="Arial"/>
              </a:rPr>
              <a:t>will</a:t>
            </a:r>
            <a:r>
              <a:rPr sz="2300" spc="-130">
                <a:latin typeface="Arial"/>
                <a:cs typeface="Arial"/>
              </a:rPr>
              <a:t> </a:t>
            </a:r>
            <a:r>
              <a:rPr sz="2300" spc="-100">
                <a:latin typeface="Arial"/>
                <a:cs typeface="Arial"/>
              </a:rPr>
              <a:t>be</a:t>
            </a:r>
            <a:r>
              <a:rPr sz="2300" spc="-130">
                <a:latin typeface="Arial"/>
                <a:cs typeface="Arial"/>
              </a:rPr>
              <a:t> </a:t>
            </a:r>
            <a:r>
              <a:rPr sz="2300" spc="-125">
                <a:latin typeface="Arial"/>
                <a:cs typeface="Arial"/>
              </a:rPr>
              <a:t>addressed</a:t>
            </a:r>
            <a:r>
              <a:rPr sz="2300" spc="-130">
                <a:latin typeface="Arial"/>
                <a:cs typeface="Arial"/>
              </a:rPr>
              <a:t> </a:t>
            </a:r>
            <a:r>
              <a:rPr sz="2300" spc="-90">
                <a:latin typeface="Arial"/>
                <a:cs typeface="Arial"/>
              </a:rPr>
              <a:t>by</a:t>
            </a:r>
            <a:r>
              <a:rPr sz="2300" spc="-130">
                <a:latin typeface="Arial"/>
                <a:cs typeface="Arial"/>
              </a:rPr>
              <a:t> </a:t>
            </a:r>
            <a:r>
              <a:rPr sz="2300" spc="-60">
                <a:latin typeface="Arial"/>
                <a:cs typeface="Arial"/>
              </a:rPr>
              <a:t>law</a:t>
            </a:r>
            <a:r>
              <a:rPr sz="2300" spc="-135">
                <a:latin typeface="Arial"/>
                <a:cs typeface="Arial"/>
              </a:rPr>
              <a:t> </a:t>
            </a:r>
            <a:r>
              <a:rPr sz="2300" spc="-65">
                <a:latin typeface="Arial"/>
                <a:cs typeface="Arial"/>
              </a:rPr>
              <a:t>enforcement</a:t>
            </a:r>
            <a:r>
              <a:rPr sz="2300" spc="-145">
                <a:latin typeface="Arial"/>
                <a:cs typeface="Arial"/>
              </a:rPr>
              <a:t> </a:t>
            </a:r>
            <a:r>
              <a:rPr sz="2300" spc="-105">
                <a:latin typeface="Arial"/>
                <a:cs typeface="Arial"/>
              </a:rPr>
              <a:t>and  </a:t>
            </a:r>
            <a:r>
              <a:rPr sz="2300" spc="-135">
                <a:latin typeface="Arial"/>
                <a:cs typeface="Arial"/>
              </a:rPr>
              <a:t>may </a:t>
            </a:r>
            <a:r>
              <a:rPr sz="2300" spc="-50">
                <a:latin typeface="Arial"/>
                <a:cs typeface="Arial"/>
              </a:rPr>
              <a:t>result </a:t>
            </a:r>
            <a:r>
              <a:rPr sz="2300" spc="-25">
                <a:latin typeface="Arial"/>
                <a:cs typeface="Arial"/>
              </a:rPr>
              <a:t>in </a:t>
            </a:r>
            <a:r>
              <a:rPr sz="2300" spc="-55">
                <a:latin typeface="Arial"/>
                <a:cs typeface="Arial"/>
              </a:rPr>
              <a:t>criminal</a:t>
            </a:r>
            <a:r>
              <a:rPr sz="2300" spc="-275">
                <a:latin typeface="Arial"/>
                <a:cs typeface="Arial"/>
              </a:rPr>
              <a:t> </a:t>
            </a:r>
            <a:r>
              <a:rPr sz="2300" spc="-75">
                <a:latin typeface="Arial"/>
                <a:cs typeface="Arial"/>
              </a:rPr>
              <a:t>penalties.</a:t>
            </a:r>
            <a:endParaRPr sz="23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9335" y="1631695"/>
            <a:ext cx="5708650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spc="10">
                <a:solidFill>
                  <a:srgbClr val="0032A0"/>
                </a:solidFill>
              </a:rPr>
              <a:t>Disciplinary</a:t>
            </a:r>
            <a:r>
              <a:rPr sz="3600" spc="-65">
                <a:solidFill>
                  <a:srgbClr val="0032A0"/>
                </a:solidFill>
              </a:rPr>
              <a:t> </a:t>
            </a:r>
            <a:r>
              <a:rPr sz="3600" spc="15">
                <a:solidFill>
                  <a:srgbClr val="0032A0"/>
                </a:solidFill>
              </a:rPr>
              <a:t>Philosophy</a:t>
            </a:r>
            <a:endParaRPr sz="3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9523" y="2520187"/>
            <a:ext cx="5588635" cy="349313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390525" marR="104139" indent="-378460">
              <a:lnSpc>
                <a:spcPct val="80700"/>
              </a:lnSpc>
              <a:spcBef>
                <a:spcPts val="680"/>
              </a:spcBef>
              <a:buChar char="•"/>
              <a:tabLst>
                <a:tab pos="390525" algn="l"/>
                <a:tab pos="391160" algn="l"/>
              </a:tabLst>
            </a:pPr>
            <a:r>
              <a:rPr sz="2400" spc="-180" dirty="0">
                <a:latin typeface="Arial"/>
                <a:cs typeface="Arial"/>
              </a:rPr>
              <a:t>Sexual </a:t>
            </a:r>
            <a:r>
              <a:rPr sz="2400" spc="-110" dirty="0">
                <a:latin typeface="Arial"/>
                <a:cs typeface="Arial"/>
              </a:rPr>
              <a:t>harassment </a:t>
            </a:r>
            <a:r>
              <a:rPr sz="2400" spc="-204" dirty="0">
                <a:latin typeface="Arial"/>
                <a:cs typeface="Arial"/>
              </a:rPr>
              <a:t>cases </a:t>
            </a:r>
            <a:r>
              <a:rPr sz="2400" spc="-85" dirty="0">
                <a:latin typeface="Arial"/>
                <a:cs typeface="Arial"/>
              </a:rPr>
              <a:t>should </a:t>
            </a:r>
            <a:r>
              <a:rPr sz="2400" spc="-100" dirty="0">
                <a:latin typeface="Arial"/>
                <a:cs typeface="Arial"/>
              </a:rPr>
              <a:t>be  </a:t>
            </a:r>
            <a:r>
              <a:rPr sz="2400" spc="-35" dirty="0">
                <a:latin typeface="Arial"/>
                <a:cs typeface="Arial"/>
              </a:rPr>
              <a:t>treated </a:t>
            </a:r>
            <a:r>
              <a:rPr sz="2400" spc="-220" dirty="0">
                <a:latin typeface="Arial"/>
                <a:cs typeface="Arial"/>
              </a:rPr>
              <a:t>as </a:t>
            </a:r>
            <a:r>
              <a:rPr sz="2400" spc="-45" dirty="0">
                <a:latin typeface="Arial"/>
                <a:cs typeface="Arial"/>
              </a:rPr>
              <a:t>confidential </a:t>
            </a:r>
            <a:r>
              <a:rPr sz="2400" spc="-90" dirty="0">
                <a:latin typeface="Arial"/>
                <a:cs typeface="Arial"/>
              </a:rPr>
              <a:t>by </a:t>
            </a:r>
            <a:r>
              <a:rPr sz="2400" spc="-20" dirty="0">
                <a:latin typeface="Arial"/>
                <a:cs typeface="Arial"/>
              </a:rPr>
              <a:t>the</a:t>
            </a:r>
            <a:r>
              <a:rPr sz="2400" spc="-26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institution,  </a:t>
            </a:r>
            <a:r>
              <a:rPr sz="2400" spc="20" dirty="0">
                <a:latin typeface="Arial"/>
                <a:cs typeface="Arial"/>
              </a:rPr>
              <a:t>with </a:t>
            </a:r>
            <a:r>
              <a:rPr sz="2400" spc="-25" dirty="0">
                <a:latin typeface="Arial"/>
                <a:cs typeface="Arial"/>
              </a:rPr>
              <a:t>information </a:t>
            </a:r>
            <a:r>
              <a:rPr sz="2400" spc="-55" dirty="0">
                <a:latin typeface="Arial"/>
                <a:cs typeface="Arial"/>
              </a:rPr>
              <a:t>only </a:t>
            </a:r>
            <a:r>
              <a:rPr sz="2400" spc="-114" dirty="0">
                <a:latin typeface="Arial"/>
                <a:cs typeface="Arial"/>
              </a:rPr>
              <a:t>shared </a:t>
            </a:r>
            <a:r>
              <a:rPr sz="2400" spc="-220" dirty="0">
                <a:latin typeface="Arial"/>
                <a:cs typeface="Arial"/>
              </a:rPr>
              <a:t>as  </a:t>
            </a:r>
            <a:r>
              <a:rPr sz="2400" spc="-150" dirty="0">
                <a:latin typeface="Arial"/>
                <a:cs typeface="Arial"/>
              </a:rPr>
              <a:t>necessary </a:t>
            </a:r>
            <a:r>
              <a:rPr sz="2400" spc="40" dirty="0">
                <a:latin typeface="Arial"/>
                <a:cs typeface="Arial"/>
              </a:rPr>
              <a:t>to </a:t>
            </a:r>
            <a:r>
              <a:rPr sz="2400" spc="-45" dirty="0">
                <a:latin typeface="Arial"/>
                <a:cs typeface="Arial"/>
              </a:rPr>
              <a:t>effectuate </a:t>
            </a:r>
            <a:r>
              <a:rPr sz="2400" spc="-20" dirty="0">
                <a:latin typeface="Arial"/>
                <a:cs typeface="Arial"/>
              </a:rPr>
              <a:t>the</a:t>
            </a:r>
            <a:r>
              <a:rPr sz="2400" spc="-415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policy</a:t>
            </a:r>
            <a:endParaRPr sz="2400" dirty="0">
              <a:latin typeface="Arial"/>
              <a:cs typeface="Arial"/>
            </a:endParaRPr>
          </a:p>
          <a:p>
            <a:pPr marL="390525" marR="398780" indent="-378460">
              <a:lnSpc>
                <a:spcPct val="80600"/>
              </a:lnSpc>
              <a:spcBef>
                <a:spcPts val="580"/>
              </a:spcBef>
              <a:buChar char="•"/>
              <a:tabLst>
                <a:tab pos="390525" algn="l"/>
                <a:tab pos="391160" algn="l"/>
              </a:tabLst>
            </a:pPr>
            <a:r>
              <a:rPr sz="2400" spc="-170" dirty="0">
                <a:latin typeface="Arial"/>
                <a:cs typeface="Arial"/>
              </a:rPr>
              <a:t>Records </a:t>
            </a:r>
            <a:r>
              <a:rPr sz="2400" spc="-70" dirty="0">
                <a:latin typeface="Arial"/>
                <a:cs typeface="Arial"/>
              </a:rPr>
              <a:t>containing </a:t>
            </a:r>
            <a:r>
              <a:rPr sz="2400" spc="-40" dirty="0">
                <a:latin typeface="Arial"/>
                <a:cs typeface="Arial"/>
              </a:rPr>
              <a:t>identifying  </a:t>
            </a:r>
            <a:r>
              <a:rPr sz="2400" spc="-30" dirty="0">
                <a:latin typeface="Arial"/>
                <a:cs typeface="Arial"/>
              </a:rPr>
              <a:t>information </a:t>
            </a:r>
            <a:r>
              <a:rPr sz="2400" spc="-65" dirty="0">
                <a:latin typeface="Arial"/>
                <a:cs typeface="Arial"/>
              </a:rPr>
              <a:t>on </a:t>
            </a:r>
            <a:r>
              <a:rPr sz="2400" spc="-75" dirty="0">
                <a:latin typeface="Arial"/>
                <a:cs typeface="Arial"/>
              </a:rPr>
              <a:t>students </a:t>
            </a:r>
            <a:r>
              <a:rPr sz="2400" spc="-100" dirty="0">
                <a:latin typeface="Arial"/>
                <a:cs typeface="Arial"/>
              </a:rPr>
              <a:t>are </a:t>
            </a:r>
            <a:r>
              <a:rPr sz="2400" spc="-75" dirty="0">
                <a:latin typeface="Arial"/>
                <a:cs typeface="Arial"/>
              </a:rPr>
              <a:t>subject</a:t>
            </a:r>
            <a:r>
              <a:rPr sz="2400" spc="-380" dirty="0">
                <a:latin typeface="Arial"/>
                <a:cs typeface="Arial"/>
              </a:rPr>
              <a:t> </a:t>
            </a:r>
            <a:r>
              <a:rPr sz="2400" spc="35" dirty="0">
                <a:latin typeface="Arial"/>
                <a:cs typeface="Arial"/>
              </a:rPr>
              <a:t>to  </a:t>
            </a:r>
            <a:r>
              <a:rPr sz="2400" spc="-385" dirty="0">
                <a:latin typeface="Arial"/>
                <a:cs typeface="Arial"/>
              </a:rPr>
              <a:t>FERPA</a:t>
            </a:r>
            <a:r>
              <a:rPr sz="2400" spc="-130" dirty="0">
                <a:latin typeface="Arial"/>
                <a:cs typeface="Arial"/>
              </a:rPr>
              <a:t> analysis</a:t>
            </a:r>
            <a:endParaRPr sz="2400" dirty="0">
              <a:latin typeface="Arial"/>
              <a:cs typeface="Arial"/>
            </a:endParaRPr>
          </a:p>
          <a:p>
            <a:pPr marL="390525" marR="5080" indent="-378460">
              <a:lnSpc>
                <a:spcPct val="80700"/>
              </a:lnSpc>
              <a:spcBef>
                <a:spcPts val="580"/>
              </a:spcBef>
              <a:buChar char="•"/>
              <a:tabLst>
                <a:tab pos="390525" algn="l"/>
                <a:tab pos="391160" algn="l"/>
              </a:tabLst>
            </a:pPr>
            <a:r>
              <a:rPr sz="2400" spc="-165" dirty="0">
                <a:latin typeface="Arial"/>
                <a:cs typeface="Arial"/>
              </a:rPr>
              <a:t>The </a:t>
            </a:r>
            <a:r>
              <a:rPr sz="2400" spc="-50" dirty="0">
                <a:latin typeface="Arial"/>
                <a:cs typeface="Arial"/>
              </a:rPr>
              <a:t>Title </a:t>
            </a:r>
            <a:r>
              <a:rPr sz="2400" spc="-204" dirty="0">
                <a:latin typeface="Arial"/>
                <a:cs typeface="Arial"/>
              </a:rPr>
              <a:t>IX </a:t>
            </a:r>
            <a:r>
              <a:rPr sz="2400" spc="-55" dirty="0">
                <a:latin typeface="Arial"/>
                <a:cs typeface="Arial"/>
              </a:rPr>
              <a:t>regulation </a:t>
            </a:r>
            <a:r>
              <a:rPr sz="2400" spc="-90" dirty="0">
                <a:latin typeface="Arial"/>
                <a:cs typeface="Arial"/>
              </a:rPr>
              <a:t>contains </a:t>
            </a:r>
            <a:r>
              <a:rPr sz="2400" spc="-130" dirty="0">
                <a:latin typeface="Arial"/>
                <a:cs typeface="Arial"/>
              </a:rPr>
              <a:t>an  </a:t>
            </a:r>
            <a:r>
              <a:rPr sz="2400" spc="-150" dirty="0">
                <a:latin typeface="Arial"/>
                <a:cs typeface="Arial"/>
              </a:rPr>
              <a:t>express </a:t>
            </a:r>
            <a:r>
              <a:rPr sz="2400" spc="-45" dirty="0">
                <a:latin typeface="Arial"/>
                <a:cs typeface="Arial"/>
              </a:rPr>
              <a:t>preemption, </a:t>
            </a:r>
            <a:r>
              <a:rPr sz="2400" spc="-20" dirty="0">
                <a:latin typeface="Arial"/>
                <a:cs typeface="Arial"/>
              </a:rPr>
              <a:t>permitting </a:t>
            </a:r>
            <a:r>
              <a:rPr sz="2400" spc="-335" dirty="0">
                <a:latin typeface="Arial"/>
                <a:cs typeface="Arial"/>
              </a:rPr>
              <a:t>FERPA-  </a:t>
            </a:r>
            <a:r>
              <a:rPr sz="2400" spc="-45" dirty="0">
                <a:latin typeface="Arial"/>
                <a:cs typeface="Arial"/>
              </a:rPr>
              <a:t>protected material </a:t>
            </a:r>
            <a:r>
              <a:rPr sz="2400" spc="40" dirty="0">
                <a:latin typeface="Arial"/>
                <a:cs typeface="Arial"/>
              </a:rPr>
              <a:t>to </a:t>
            </a:r>
            <a:r>
              <a:rPr sz="2400" spc="-100" dirty="0">
                <a:latin typeface="Arial"/>
                <a:cs typeface="Arial"/>
              </a:rPr>
              <a:t>be </a:t>
            </a:r>
            <a:r>
              <a:rPr sz="2400" spc="-135" dirty="0">
                <a:latin typeface="Arial"/>
                <a:cs typeface="Arial"/>
              </a:rPr>
              <a:t>used</a:t>
            </a:r>
            <a:r>
              <a:rPr sz="2400" spc="-450" dirty="0">
                <a:latin typeface="Arial"/>
                <a:cs typeface="Arial"/>
              </a:rPr>
              <a:t> </a:t>
            </a:r>
            <a:r>
              <a:rPr sz="2400" spc="-220" dirty="0">
                <a:latin typeface="Arial"/>
                <a:cs typeface="Arial"/>
              </a:rPr>
              <a:t>as </a:t>
            </a:r>
            <a:r>
              <a:rPr sz="2400" spc="-55" dirty="0">
                <a:latin typeface="Arial"/>
                <a:cs typeface="Arial"/>
              </a:rPr>
              <a:t>required  </a:t>
            </a:r>
            <a:r>
              <a:rPr sz="2400" spc="-85" dirty="0">
                <a:latin typeface="Arial"/>
                <a:cs typeface="Arial"/>
              </a:rPr>
              <a:t>by </a:t>
            </a:r>
            <a:r>
              <a:rPr sz="2400" spc="-50" dirty="0">
                <a:latin typeface="Arial"/>
                <a:cs typeface="Arial"/>
              </a:rPr>
              <a:t>Title </a:t>
            </a:r>
            <a:r>
              <a:rPr sz="2400" spc="-204" dirty="0">
                <a:latin typeface="Arial"/>
                <a:cs typeface="Arial"/>
              </a:rPr>
              <a:t>IX</a:t>
            </a:r>
            <a:r>
              <a:rPr sz="2400" spc="-24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itself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523" y="1585976"/>
            <a:ext cx="1859914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dirty="0">
                <a:solidFill>
                  <a:srgbClr val="0032A0"/>
                </a:solidFill>
              </a:rPr>
              <a:t>FERPA</a:t>
            </a:r>
            <a:endParaRPr sz="3950" dirty="0"/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45639" y="2493670"/>
            <a:ext cx="5230495" cy="284226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68935" indent="-356870">
              <a:lnSpc>
                <a:spcPct val="100000"/>
              </a:lnSpc>
              <a:spcBef>
                <a:spcPts val="660"/>
              </a:spcBef>
              <a:buClr>
                <a:srgbClr val="447367"/>
              </a:buClr>
              <a:buSzPct val="52173"/>
              <a:buChar char="●"/>
              <a:tabLst>
                <a:tab pos="368935" algn="l"/>
                <a:tab pos="369570" algn="l"/>
              </a:tabLst>
            </a:pPr>
            <a:r>
              <a:rPr sz="2300" spc="-75">
                <a:latin typeface="Arial"/>
                <a:cs typeface="Arial"/>
              </a:rPr>
              <a:t>Punitive</a:t>
            </a:r>
            <a:endParaRPr sz="2300">
              <a:latin typeface="Arial"/>
              <a:cs typeface="Arial"/>
            </a:endParaRPr>
          </a:p>
          <a:p>
            <a:pPr marL="368935" indent="-356870">
              <a:lnSpc>
                <a:spcPct val="100000"/>
              </a:lnSpc>
              <a:spcBef>
                <a:spcPts val="565"/>
              </a:spcBef>
              <a:buClr>
                <a:srgbClr val="447367"/>
              </a:buClr>
              <a:buSzPct val="52173"/>
              <a:buChar char="●"/>
              <a:tabLst>
                <a:tab pos="368935" algn="l"/>
                <a:tab pos="369570" algn="l"/>
              </a:tabLst>
            </a:pPr>
            <a:r>
              <a:rPr sz="2300" spc="-130">
                <a:latin typeface="Arial"/>
                <a:cs typeface="Arial"/>
              </a:rPr>
              <a:t>Safety</a:t>
            </a:r>
            <a:endParaRPr sz="2300">
              <a:latin typeface="Arial"/>
              <a:cs typeface="Arial"/>
            </a:endParaRPr>
          </a:p>
          <a:p>
            <a:pPr marL="368935" indent="-356870">
              <a:lnSpc>
                <a:spcPct val="100000"/>
              </a:lnSpc>
              <a:spcBef>
                <a:spcPts val="575"/>
              </a:spcBef>
              <a:buClr>
                <a:srgbClr val="447367"/>
              </a:buClr>
              <a:buSzPct val="52173"/>
              <a:buChar char="●"/>
              <a:tabLst>
                <a:tab pos="368935" algn="l"/>
                <a:tab pos="369570" algn="l"/>
              </a:tabLst>
            </a:pPr>
            <a:r>
              <a:rPr sz="2300" spc="-170">
                <a:latin typeface="Arial"/>
                <a:cs typeface="Arial"/>
              </a:rPr>
              <a:t>Reduce </a:t>
            </a:r>
            <a:r>
              <a:rPr sz="2300" spc="-75">
                <a:latin typeface="Arial"/>
                <a:cs typeface="Arial"/>
              </a:rPr>
              <a:t>recidivism </a:t>
            </a:r>
            <a:r>
              <a:rPr sz="2300" spc="254">
                <a:latin typeface="Arial"/>
                <a:cs typeface="Arial"/>
              </a:rPr>
              <a:t>/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85">
                <a:latin typeface="Arial"/>
                <a:cs typeface="Arial"/>
              </a:rPr>
              <a:t>recurrence</a:t>
            </a:r>
            <a:endParaRPr sz="2300">
              <a:latin typeface="Arial"/>
              <a:cs typeface="Arial"/>
            </a:endParaRPr>
          </a:p>
          <a:p>
            <a:pPr marL="368935" marR="5080" indent="-356870">
              <a:lnSpc>
                <a:spcPct val="100400"/>
              </a:lnSpc>
              <a:spcBef>
                <a:spcPts val="550"/>
              </a:spcBef>
              <a:buClr>
                <a:srgbClr val="447367"/>
              </a:buClr>
              <a:buSzPct val="52173"/>
              <a:buChar char="●"/>
              <a:tabLst>
                <a:tab pos="368935" algn="l"/>
                <a:tab pos="369570" algn="l"/>
              </a:tabLst>
            </a:pPr>
            <a:r>
              <a:rPr sz="2300" spc="-135">
                <a:latin typeface="Arial"/>
                <a:cs typeface="Arial"/>
              </a:rPr>
              <a:t>Advance </a:t>
            </a:r>
            <a:r>
              <a:rPr sz="2300" spc="-75">
                <a:latin typeface="Arial"/>
                <a:cs typeface="Arial"/>
              </a:rPr>
              <a:t>educational </a:t>
            </a:r>
            <a:r>
              <a:rPr sz="2300" spc="-105">
                <a:latin typeface="Arial"/>
                <a:cs typeface="Arial"/>
              </a:rPr>
              <a:t>and</a:t>
            </a:r>
            <a:r>
              <a:rPr sz="2300" spc="-190">
                <a:latin typeface="Arial"/>
                <a:cs typeface="Arial"/>
              </a:rPr>
              <a:t> </a:t>
            </a:r>
            <a:r>
              <a:rPr sz="2300" spc="-70">
                <a:latin typeface="Arial"/>
                <a:cs typeface="Arial"/>
              </a:rPr>
              <a:t>developmental  </a:t>
            </a:r>
            <a:r>
              <a:rPr sz="2300" spc="-40">
                <a:latin typeface="Arial"/>
                <a:cs typeface="Arial"/>
              </a:rPr>
              <a:t>growth </a:t>
            </a:r>
            <a:r>
              <a:rPr sz="2300">
                <a:latin typeface="Arial"/>
                <a:cs typeface="Arial"/>
              </a:rPr>
              <a:t>of </a:t>
            </a:r>
            <a:r>
              <a:rPr sz="2300" spc="-45">
                <a:latin typeface="Arial"/>
                <a:cs typeface="Arial"/>
              </a:rPr>
              <a:t>offender </a:t>
            </a:r>
            <a:r>
              <a:rPr sz="2300" spc="-75">
                <a:latin typeface="Arial"/>
                <a:cs typeface="Arial"/>
              </a:rPr>
              <a:t>(learning </a:t>
            </a:r>
            <a:r>
              <a:rPr sz="2300" spc="-20">
                <a:latin typeface="Arial"/>
                <a:cs typeface="Arial"/>
              </a:rPr>
              <a:t>from </a:t>
            </a:r>
            <a:r>
              <a:rPr sz="2300" spc="-120">
                <a:latin typeface="Arial"/>
                <a:cs typeface="Arial"/>
              </a:rPr>
              <a:t>one’s  </a:t>
            </a:r>
            <a:r>
              <a:rPr sz="2300" spc="-95">
                <a:latin typeface="Arial"/>
                <a:cs typeface="Arial"/>
              </a:rPr>
              <a:t>mistake)</a:t>
            </a:r>
            <a:endParaRPr sz="2300">
              <a:latin typeface="Arial"/>
              <a:cs typeface="Arial"/>
            </a:endParaRPr>
          </a:p>
          <a:p>
            <a:pPr marL="368935" indent="-356870">
              <a:lnSpc>
                <a:spcPct val="100000"/>
              </a:lnSpc>
              <a:spcBef>
                <a:spcPts val="565"/>
              </a:spcBef>
              <a:buClr>
                <a:srgbClr val="447367"/>
              </a:buClr>
              <a:buSzPct val="52173"/>
              <a:buChar char="●"/>
              <a:tabLst>
                <a:tab pos="368935" algn="l"/>
                <a:tab pos="369570" algn="l"/>
              </a:tabLst>
            </a:pPr>
            <a:r>
              <a:rPr sz="2300" spc="-60">
                <a:latin typeface="Arial"/>
                <a:cs typeface="Arial"/>
              </a:rPr>
              <a:t>Appropriate </a:t>
            </a:r>
            <a:r>
              <a:rPr sz="2300" spc="65">
                <a:latin typeface="Arial"/>
                <a:cs typeface="Arial"/>
              </a:rPr>
              <a:t>fit </a:t>
            </a:r>
            <a:r>
              <a:rPr sz="2300">
                <a:latin typeface="Arial"/>
                <a:cs typeface="Arial"/>
              </a:rPr>
              <a:t>for</a:t>
            </a:r>
            <a:r>
              <a:rPr sz="2300" spc="-395">
                <a:latin typeface="Arial"/>
                <a:cs typeface="Arial"/>
              </a:rPr>
              <a:t> </a:t>
            </a:r>
            <a:r>
              <a:rPr sz="2300" spc="-110">
                <a:latin typeface="Arial"/>
                <a:cs typeface="Arial"/>
              </a:rPr>
              <a:t>circumstances</a:t>
            </a:r>
            <a:endParaRPr sz="23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5055" y="1610360"/>
            <a:ext cx="4319270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spc="20">
                <a:solidFill>
                  <a:srgbClr val="0032A0"/>
                </a:solidFill>
              </a:rPr>
              <a:t>Sanctioning</a:t>
            </a:r>
            <a:r>
              <a:rPr sz="3600" spc="-130">
                <a:solidFill>
                  <a:srgbClr val="0032A0"/>
                </a:solidFill>
              </a:rPr>
              <a:t> </a:t>
            </a:r>
            <a:r>
              <a:rPr sz="3600" spc="15">
                <a:solidFill>
                  <a:srgbClr val="0032A0"/>
                </a:solidFill>
              </a:rPr>
              <a:t>Goals</a:t>
            </a:r>
            <a:endParaRPr sz="3600"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99335" y="2607055"/>
            <a:ext cx="7015480" cy="163512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90525" marR="5080" indent="-378460">
              <a:lnSpc>
                <a:spcPts val="3170"/>
              </a:lnSpc>
              <a:spcBef>
                <a:spcPts val="20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25">
                <a:latin typeface="Arial"/>
                <a:cs typeface="Arial"/>
              </a:rPr>
              <a:t>When </a:t>
            </a:r>
            <a:r>
              <a:rPr sz="2650" spc="-70">
                <a:latin typeface="Arial"/>
                <a:cs typeface="Arial"/>
              </a:rPr>
              <a:t>determining </a:t>
            </a:r>
            <a:r>
              <a:rPr sz="2650" spc="-35">
                <a:latin typeface="Arial"/>
                <a:cs typeface="Arial"/>
              </a:rPr>
              <a:t>the </a:t>
            </a:r>
            <a:r>
              <a:rPr sz="2650" spc="-75">
                <a:latin typeface="Arial"/>
                <a:cs typeface="Arial"/>
              </a:rPr>
              <a:t>appropriate </a:t>
            </a:r>
            <a:r>
              <a:rPr sz="2650" spc="-125">
                <a:latin typeface="Arial"/>
                <a:cs typeface="Arial"/>
              </a:rPr>
              <a:t>sanctions,  </a:t>
            </a:r>
            <a:r>
              <a:rPr sz="2650" spc="-95">
                <a:latin typeface="Arial"/>
                <a:cs typeface="Arial"/>
              </a:rPr>
              <a:t>consideration </a:t>
            </a:r>
            <a:r>
              <a:rPr sz="2650" spc="-114">
                <a:latin typeface="Arial"/>
                <a:cs typeface="Arial"/>
              </a:rPr>
              <a:t>shall </a:t>
            </a:r>
            <a:r>
              <a:rPr sz="2650" spc="-130">
                <a:latin typeface="Arial"/>
                <a:cs typeface="Arial"/>
              </a:rPr>
              <a:t>be </a:t>
            </a:r>
            <a:r>
              <a:rPr sz="2650" spc="-125">
                <a:latin typeface="Arial"/>
                <a:cs typeface="Arial"/>
              </a:rPr>
              <a:t>given </a:t>
            </a:r>
            <a:r>
              <a:rPr sz="2650" spc="20">
                <a:latin typeface="Arial"/>
                <a:cs typeface="Arial"/>
              </a:rPr>
              <a:t>to </a:t>
            </a:r>
            <a:r>
              <a:rPr sz="2650" spc="-35">
                <a:latin typeface="Arial"/>
                <a:cs typeface="Arial"/>
              </a:rPr>
              <a:t>the </a:t>
            </a:r>
            <a:r>
              <a:rPr sz="2650" spc="-75">
                <a:latin typeface="Arial"/>
                <a:cs typeface="Arial"/>
              </a:rPr>
              <a:t>nature </a:t>
            </a:r>
            <a:r>
              <a:rPr sz="2650" spc="-130">
                <a:latin typeface="Arial"/>
                <a:cs typeface="Arial"/>
              </a:rPr>
              <a:t>and  </a:t>
            </a:r>
            <a:r>
              <a:rPr sz="2650" spc="-90">
                <a:latin typeface="Arial"/>
                <a:cs typeface="Arial"/>
              </a:rPr>
              <a:t>severity</a:t>
            </a:r>
            <a:r>
              <a:rPr sz="2650" spc="-145">
                <a:latin typeface="Arial"/>
                <a:cs typeface="Arial"/>
              </a:rPr>
              <a:t> </a:t>
            </a:r>
            <a:r>
              <a:rPr sz="2650" spc="-10">
                <a:latin typeface="Arial"/>
                <a:cs typeface="Arial"/>
              </a:rPr>
              <a:t>of</a:t>
            </a:r>
            <a:r>
              <a:rPr sz="2650" spc="-145">
                <a:latin typeface="Arial"/>
                <a:cs typeface="Arial"/>
              </a:rPr>
              <a:t> </a:t>
            </a:r>
            <a:r>
              <a:rPr sz="2650" spc="-40">
                <a:latin typeface="Arial"/>
                <a:cs typeface="Arial"/>
              </a:rPr>
              <a:t>the</a:t>
            </a:r>
            <a:r>
              <a:rPr sz="2650" spc="-145">
                <a:latin typeface="Arial"/>
                <a:cs typeface="Arial"/>
              </a:rPr>
              <a:t> </a:t>
            </a:r>
            <a:r>
              <a:rPr sz="2650" spc="-100">
                <a:latin typeface="Arial"/>
                <a:cs typeface="Arial"/>
              </a:rPr>
              <a:t>behavior</a:t>
            </a:r>
            <a:r>
              <a:rPr sz="2650" spc="-120">
                <a:latin typeface="Arial"/>
                <a:cs typeface="Arial"/>
              </a:rPr>
              <a:t> </a:t>
            </a:r>
            <a:r>
              <a:rPr sz="2650" spc="-130">
                <a:latin typeface="Arial"/>
                <a:cs typeface="Arial"/>
              </a:rPr>
              <a:t>and </a:t>
            </a:r>
            <a:r>
              <a:rPr sz="2650" spc="-35">
                <a:latin typeface="Arial"/>
                <a:cs typeface="Arial"/>
              </a:rPr>
              <a:t>the</a:t>
            </a:r>
            <a:r>
              <a:rPr sz="2650" spc="-135">
                <a:latin typeface="Arial"/>
                <a:cs typeface="Arial"/>
              </a:rPr>
              <a:t> existence</a:t>
            </a:r>
            <a:r>
              <a:rPr sz="2650" spc="-155">
                <a:latin typeface="Arial"/>
                <a:cs typeface="Arial"/>
              </a:rPr>
              <a:t> </a:t>
            </a:r>
            <a:r>
              <a:rPr sz="2650" spc="-15">
                <a:latin typeface="Arial"/>
                <a:cs typeface="Arial"/>
              </a:rPr>
              <a:t>of</a:t>
            </a:r>
            <a:r>
              <a:rPr sz="2650" spc="-155">
                <a:latin typeface="Arial"/>
                <a:cs typeface="Arial"/>
              </a:rPr>
              <a:t> </a:t>
            </a:r>
            <a:r>
              <a:rPr sz="2650" spc="-160">
                <a:latin typeface="Arial"/>
                <a:cs typeface="Arial"/>
              </a:rPr>
              <a:t>any  </a:t>
            </a:r>
            <a:r>
              <a:rPr sz="2650" spc="-20">
                <a:latin typeface="Arial"/>
                <a:cs typeface="Arial"/>
              </a:rPr>
              <a:t>prior </a:t>
            </a:r>
            <a:r>
              <a:rPr sz="2650" spc="-90">
                <a:latin typeface="Arial"/>
                <a:cs typeface="Arial"/>
              </a:rPr>
              <a:t>incidents </a:t>
            </a:r>
            <a:r>
              <a:rPr sz="2650" spc="-25">
                <a:latin typeface="Arial"/>
                <a:cs typeface="Arial"/>
              </a:rPr>
              <a:t>or</a:t>
            </a:r>
            <a:r>
              <a:rPr sz="2650" spc="-330">
                <a:latin typeface="Arial"/>
                <a:cs typeface="Arial"/>
              </a:rPr>
              <a:t> </a:t>
            </a:r>
            <a:r>
              <a:rPr sz="2650" spc="-70">
                <a:latin typeface="Arial"/>
                <a:cs typeface="Arial"/>
              </a:rPr>
              <a:t>violations</a:t>
            </a:r>
            <a:endParaRPr sz="265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9335" y="1631695"/>
            <a:ext cx="5506720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spc="20">
                <a:solidFill>
                  <a:srgbClr val="0032A0"/>
                </a:solidFill>
              </a:rPr>
              <a:t>Determining</a:t>
            </a:r>
            <a:r>
              <a:rPr sz="3600" spc="-110">
                <a:solidFill>
                  <a:srgbClr val="0032A0"/>
                </a:solidFill>
              </a:rPr>
              <a:t> </a:t>
            </a:r>
            <a:r>
              <a:rPr sz="3600" spc="15">
                <a:solidFill>
                  <a:srgbClr val="0032A0"/>
                </a:solidFill>
              </a:rPr>
              <a:t>Sanctions</a:t>
            </a:r>
            <a:endParaRPr sz="3600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91360" y="2864611"/>
            <a:ext cx="7042150" cy="28428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68935" indent="-356870">
              <a:lnSpc>
                <a:spcPct val="100000"/>
              </a:lnSpc>
              <a:spcBef>
                <a:spcPts val="114"/>
              </a:spcBef>
              <a:buClr>
                <a:srgbClr val="447367"/>
              </a:buClr>
              <a:buSzPct val="52173"/>
              <a:buChar char="●"/>
              <a:tabLst>
                <a:tab pos="368935" algn="l"/>
                <a:tab pos="369570" algn="l"/>
              </a:tabLst>
            </a:pPr>
            <a:r>
              <a:rPr sz="2300" spc="-130">
                <a:latin typeface="Arial"/>
                <a:cs typeface="Arial"/>
              </a:rPr>
              <a:t>Common </a:t>
            </a:r>
            <a:r>
              <a:rPr sz="2300" spc="-75">
                <a:latin typeface="Arial"/>
                <a:cs typeface="Arial"/>
              </a:rPr>
              <a:t>problems:</a:t>
            </a:r>
            <a:endParaRPr sz="2300">
              <a:latin typeface="Arial"/>
              <a:cs typeface="Arial"/>
            </a:endParaRPr>
          </a:p>
          <a:p>
            <a:pPr marL="871855" lvl="1" indent="-357505">
              <a:lnSpc>
                <a:spcPct val="100000"/>
              </a:lnSpc>
              <a:spcBef>
                <a:spcPts val="10"/>
              </a:spcBef>
              <a:buClr>
                <a:srgbClr val="447367"/>
              </a:buClr>
              <a:buSzPct val="52173"/>
              <a:buChar char="○"/>
              <a:tabLst>
                <a:tab pos="871855" algn="l"/>
                <a:tab pos="872490" algn="l"/>
              </a:tabLst>
            </a:pPr>
            <a:r>
              <a:rPr sz="2300" spc="-60">
                <a:latin typeface="Arial"/>
                <a:cs typeface="Arial"/>
              </a:rPr>
              <a:t>Ambiguity </a:t>
            </a:r>
            <a:r>
              <a:rPr sz="2300" spc="-25">
                <a:latin typeface="Arial"/>
                <a:cs typeface="Arial"/>
              </a:rPr>
              <a:t>in</a:t>
            </a:r>
            <a:r>
              <a:rPr sz="2300" spc="-190">
                <a:latin typeface="Arial"/>
                <a:cs typeface="Arial"/>
              </a:rPr>
              <a:t> </a:t>
            </a:r>
            <a:r>
              <a:rPr sz="2300" spc="-85">
                <a:latin typeface="Arial"/>
                <a:cs typeface="Arial"/>
              </a:rPr>
              <a:t>sanction</a:t>
            </a:r>
            <a:endParaRPr sz="2300">
              <a:latin typeface="Arial"/>
              <a:cs typeface="Arial"/>
            </a:endParaRPr>
          </a:p>
          <a:p>
            <a:pPr marL="871855" marR="5080" lvl="1" indent="-356870">
              <a:lnSpc>
                <a:spcPct val="100400"/>
              </a:lnSpc>
              <a:buClr>
                <a:srgbClr val="447367"/>
              </a:buClr>
              <a:buSzPct val="52173"/>
              <a:buChar char="○"/>
              <a:tabLst>
                <a:tab pos="871855" algn="l"/>
                <a:tab pos="872490" algn="l"/>
              </a:tabLst>
            </a:pPr>
            <a:r>
              <a:rPr sz="2300" spc="-190">
                <a:latin typeface="Arial"/>
                <a:cs typeface="Arial"/>
              </a:rPr>
              <a:t>Lack </a:t>
            </a:r>
            <a:r>
              <a:rPr sz="2300">
                <a:latin typeface="Arial"/>
                <a:cs typeface="Arial"/>
              </a:rPr>
              <a:t>of </a:t>
            </a:r>
            <a:r>
              <a:rPr sz="2300" spc="-85">
                <a:latin typeface="Arial"/>
                <a:cs typeface="Arial"/>
              </a:rPr>
              <a:t>clear </a:t>
            </a:r>
            <a:r>
              <a:rPr sz="2300" spc="-75">
                <a:latin typeface="Arial"/>
                <a:cs typeface="Arial"/>
              </a:rPr>
              <a:t>explanation </a:t>
            </a:r>
            <a:r>
              <a:rPr sz="2300" spc="-95">
                <a:latin typeface="Arial"/>
                <a:cs typeface="Arial"/>
              </a:rPr>
              <a:t>(and </a:t>
            </a:r>
            <a:r>
              <a:rPr sz="2300" spc="5">
                <a:latin typeface="Arial"/>
                <a:cs typeface="Arial"/>
              </a:rPr>
              <a:t>written </a:t>
            </a:r>
            <a:r>
              <a:rPr sz="2300" spc="-75">
                <a:latin typeface="Arial"/>
                <a:cs typeface="Arial"/>
              </a:rPr>
              <a:t>record) </a:t>
            </a:r>
            <a:r>
              <a:rPr sz="2300">
                <a:latin typeface="Arial"/>
                <a:cs typeface="Arial"/>
              </a:rPr>
              <a:t>of  </a:t>
            </a:r>
            <a:r>
              <a:rPr sz="2300" spc="-75">
                <a:latin typeface="Arial"/>
                <a:cs typeface="Arial"/>
              </a:rPr>
              <a:t>why </a:t>
            </a:r>
            <a:r>
              <a:rPr sz="2300" spc="-100">
                <a:latin typeface="Arial"/>
                <a:cs typeface="Arial"/>
              </a:rPr>
              <a:t>sanctions </a:t>
            </a:r>
            <a:r>
              <a:rPr sz="2300" spc="-85">
                <a:latin typeface="Arial"/>
                <a:cs typeface="Arial"/>
              </a:rPr>
              <a:t>should </a:t>
            </a:r>
            <a:r>
              <a:rPr sz="2300" spc="-15">
                <a:latin typeface="Arial"/>
                <a:cs typeface="Arial"/>
              </a:rPr>
              <a:t>differ </a:t>
            </a:r>
            <a:r>
              <a:rPr sz="2300" spc="-25">
                <a:latin typeface="Arial"/>
                <a:cs typeface="Arial"/>
              </a:rPr>
              <a:t>in </a:t>
            </a:r>
            <a:r>
              <a:rPr sz="2300" spc="-60">
                <a:latin typeface="Arial"/>
                <a:cs typeface="Arial"/>
              </a:rPr>
              <a:t>similar</a:t>
            </a:r>
            <a:r>
              <a:rPr sz="2300" spc="-465">
                <a:latin typeface="Arial"/>
                <a:cs typeface="Arial"/>
              </a:rPr>
              <a:t> </a:t>
            </a:r>
            <a:r>
              <a:rPr sz="2300" spc="-110">
                <a:latin typeface="Arial"/>
                <a:cs typeface="Arial"/>
              </a:rPr>
              <a:t>circumstances</a:t>
            </a:r>
            <a:endParaRPr sz="2300">
              <a:latin typeface="Arial"/>
              <a:cs typeface="Arial"/>
            </a:endParaRPr>
          </a:p>
          <a:p>
            <a:pPr marL="871855" marR="324485" lvl="1" indent="-356870">
              <a:lnSpc>
                <a:spcPct val="100400"/>
              </a:lnSpc>
              <a:spcBef>
                <a:spcPts val="5"/>
              </a:spcBef>
              <a:buClr>
                <a:srgbClr val="447367"/>
              </a:buClr>
              <a:buSzPct val="52173"/>
              <a:buChar char="○"/>
              <a:tabLst>
                <a:tab pos="871855" algn="l"/>
                <a:tab pos="872490" algn="l"/>
              </a:tabLst>
            </a:pPr>
            <a:r>
              <a:rPr sz="2300" spc="-110">
                <a:latin typeface="Arial"/>
                <a:cs typeface="Arial"/>
              </a:rPr>
              <a:t>Failure </a:t>
            </a:r>
            <a:r>
              <a:rPr sz="2300" spc="30">
                <a:latin typeface="Arial"/>
                <a:cs typeface="Arial"/>
              </a:rPr>
              <a:t>to </a:t>
            </a:r>
            <a:r>
              <a:rPr sz="2300" spc="-140">
                <a:latin typeface="Arial"/>
                <a:cs typeface="Arial"/>
              </a:rPr>
              <a:t>address </a:t>
            </a:r>
            <a:r>
              <a:rPr sz="2300" spc="-90">
                <a:latin typeface="Arial"/>
                <a:cs typeface="Arial"/>
              </a:rPr>
              <a:t>expectations </a:t>
            </a:r>
            <a:r>
              <a:rPr sz="2300" spc="-5">
                <a:latin typeface="Arial"/>
                <a:cs typeface="Arial"/>
              </a:rPr>
              <a:t>for </a:t>
            </a:r>
            <a:r>
              <a:rPr sz="2300" spc="-40">
                <a:latin typeface="Arial"/>
                <a:cs typeface="Arial"/>
              </a:rPr>
              <a:t>returning  </a:t>
            </a:r>
            <a:r>
              <a:rPr sz="2300" spc="-80">
                <a:latin typeface="Arial"/>
                <a:cs typeface="Arial"/>
              </a:rPr>
              <a:t>students </a:t>
            </a:r>
            <a:r>
              <a:rPr sz="2300" spc="-20">
                <a:latin typeface="Arial"/>
                <a:cs typeface="Arial"/>
              </a:rPr>
              <a:t>and/or </a:t>
            </a:r>
            <a:r>
              <a:rPr sz="2300" spc="-110">
                <a:latin typeface="Arial"/>
                <a:cs typeface="Arial"/>
              </a:rPr>
              <a:t>employees </a:t>
            </a:r>
            <a:r>
              <a:rPr sz="2300" spc="-40">
                <a:latin typeface="Arial"/>
                <a:cs typeface="Arial"/>
              </a:rPr>
              <a:t>following</a:t>
            </a:r>
            <a:r>
              <a:rPr sz="2300" spc="-275">
                <a:latin typeface="Arial"/>
                <a:cs typeface="Arial"/>
              </a:rPr>
              <a:t> </a:t>
            </a:r>
            <a:r>
              <a:rPr sz="2300" spc="-70">
                <a:latin typeface="Arial"/>
                <a:cs typeface="Arial"/>
              </a:rPr>
              <a:t>disciplinary  </a:t>
            </a:r>
            <a:r>
              <a:rPr sz="2300" spc="-55">
                <a:latin typeface="Arial"/>
                <a:cs typeface="Arial"/>
              </a:rPr>
              <a:t>action </a:t>
            </a:r>
            <a:r>
              <a:rPr sz="2300" spc="-95">
                <a:latin typeface="Arial"/>
                <a:cs typeface="Arial"/>
              </a:rPr>
              <a:t>(e.g., </a:t>
            </a:r>
            <a:r>
              <a:rPr sz="2300" spc="-40">
                <a:latin typeface="Arial"/>
                <a:cs typeface="Arial"/>
              </a:rPr>
              <a:t>participation </a:t>
            </a:r>
            <a:r>
              <a:rPr sz="2300" spc="-30">
                <a:latin typeface="Arial"/>
                <a:cs typeface="Arial"/>
              </a:rPr>
              <a:t>in </a:t>
            </a:r>
            <a:r>
              <a:rPr sz="2300" spc="-50">
                <a:latin typeface="Arial"/>
                <a:cs typeface="Arial"/>
              </a:rPr>
              <a:t>athletics/extra-  </a:t>
            </a:r>
            <a:r>
              <a:rPr sz="2300" spc="-75">
                <a:latin typeface="Arial"/>
                <a:cs typeface="Arial"/>
              </a:rPr>
              <a:t>curriculars)</a:t>
            </a:r>
            <a:endParaRPr sz="23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5055" y="1610360"/>
            <a:ext cx="6757034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spc="20">
                <a:solidFill>
                  <a:srgbClr val="0032A0"/>
                </a:solidFill>
              </a:rPr>
              <a:t>Avoid Sanctioning</a:t>
            </a:r>
            <a:r>
              <a:rPr sz="3600" spc="-150">
                <a:solidFill>
                  <a:srgbClr val="0032A0"/>
                </a:solidFill>
              </a:rPr>
              <a:t> </a:t>
            </a:r>
            <a:r>
              <a:rPr sz="3600" spc="20">
                <a:solidFill>
                  <a:srgbClr val="0032A0"/>
                </a:solidFill>
              </a:rPr>
              <a:t>Problems</a:t>
            </a:r>
            <a:endParaRPr sz="3600"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523" y="1878583"/>
            <a:ext cx="6540500" cy="2174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4700" spc="-5" dirty="0">
                <a:solidFill>
                  <a:srgbClr val="0032A0"/>
                </a:solidFill>
              </a:rPr>
              <a:t>Applying </a:t>
            </a:r>
            <a:r>
              <a:rPr sz="4700" dirty="0">
                <a:solidFill>
                  <a:srgbClr val="0032A0"/>
                </a:solidFill>
              </a:rPr>
              <a:t>aggravating  and </a:t>
            </a:r>
            <a:r>
              <a:rPr sz="4700" spc="5" dirty="0">
                <a:solidFill>
                  <a:srgbClr val="0032A0"/>
                </a:solidFill>
              </a:rPr>
              <a:t>mitigating  </a:t>
            </a:r>
            <a:r>
              <a:rPr sz="4700" dirty="0">
                <a:solidFill>
                  <a:srgbClr val="0032A0"/>
                </a:solidFill>
              </a:rPr>
              <a:t>factors</a:t>
            </a:r>
            <a:endParaRPr sz="4700" dirty="0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89251" y="2498851"/>
            <a:ext cx="6002655" cy="364680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68935" indent="-356870">
              <a:lnSpc>
                <a:spcPct val="100000"/>
              </a:lnSpc>
              <a:spcBef>
                <a:spcPts val="130"/>
              </a:spcBef>
              <a:buClr>
                <a:srgbClr val="447367"/>
              </a:buClr>
              <a:buSzPct val="61538"/>
              <a:buChar char="●"/>
              <a:tabLst>
                <a:tab pos="368935" algn="l"/>
                <a:tab pos="369570" algn="l"/>
              </a:tabLst>
            </a:pPr>
            <a:r>
              <a:rPr sz="1950" spc="-95">
                <a:latin typeface="Arial"/>
                <a:cs typeface="Arial"/>
              </a:rPr>
              <a:t>Common</a:t>
            </a:r>
            <a:r>
              <a:rPr sz="1950" spc="-125">
                <a:latin typeface="Arial"/>
                <a:cs typeface="Arial"/>
              </a:rPr>
              <a:t> </a:t>
            </a:r>
            <a:r>
              <a:rPr sz="1950" spc="-55">
                <a:latin typeface="Arial"/>
                <a:cs typeface="Arial"/>
              </a:rPr>
              <a:t>factors:</a:t>
            </a:r>
            <a:endParaRPr sz="1950">
              <a:latin typeface="Arial"/>
              <a:cs typeface="Arial"/>
            </a:endParaRPr>
          </a:p>
          <a:p>
            <a:pPr marL="871855" marR="5080" lvl="1" indent="-356870">
              <a:lnSpc>
                <a:spcPct val="101499"/>
              </a:lnSpc>
              <a:buClr>
                <a:srgbClr val="447367"/>
              </a:buClr>
              <a:buSzPct val="61538"/>
              <a:buChar char="○"/>
              <a:tabLst>
                <a:tab pos="871855" algn="l"/>
                <a:tab pos="872490" algn="l"/>
              </a:tabLst>
            </a:pPr>
            <a:r>
              <a:rPr sz="1950" spc="-125">
                <a:latin typeface="Arial"/>
                <a:cs typeface="Arial"/>
              </a:rPr>
              <a:t>Egregiousness </a:t>
            </a:r>
            <a:r>
              <a:rPr sz="1950" spc="5">
                <a:latin typeface="Arial"/>
                <a:cs typeface="Arial"/>
              </a:rPr>
              <a:t>of </a:t>
            </a:r>
            <a:r>
              <a:rPr sz="1950" spc="-55">
                <a:latin typeface="Arial"/>
                <a:cs typeface="Arial"/>
              </a:rPr>
              <a:t>misconduct </a:t>
            </a:r>
            <a:r>
              <a:rPr sz="1950" spc="-70">
                <a:latin typeface="Arial"/>
                <a:cs typeface="Arial"/>
              </a:rPr>
              <a:t>(e.g., </a:t>
            </a:r>
            <a:r>
              <a:rPr sz="1950" spc="-55">
                <a:latin typeface="Arial"/>
                <a:cs typeface="Arial"/>
              </a:rPr>
              <a:t>act </a:t>
            </a:r>
            <a:r>
              <a:rPr sz="1950" spc="5">
                <a:latin typeface="Arial"/>
                <a:cs typeface="Arial"/>
              </a:rPr>
              <a:t>of</a:t>
            </a:r>
            <a:r>
              <a:rPr sz="1950" spc="-365">
                <a:latin typeface="Arial"/>
                <a:cs typeface="Arial"/>
              </a:rPr>
              <a:t> </a:t>
            </a:r>
            <a:r>
              <a:rPr sz="1950" spc="-60">
                <a:latin typeface="Arial"/>
                <a:cs typeface="Arial"/>
              </a:rPr>
              <a:t>violence,  </a:t>
            </a:r>
            <a:r>
              <a:rPr sz="1950" spc="-120">
                <a:latin typeface="Arial"/>
                <a:cs typeface="Arial"/>
              </a:rPr>
              <a:t>use </a:t>
            </a:r>
            <a:r>
              <a:rPr sz="1950" spc="5">
                <a:latin typeface="Arial"/>
                <a:cs typeface="Arial"/>
              </a:rPr>
              <a:t>of </a:t>
            </a:r>
            <a:r>
              <a:rPr sz="1950" spc="-140">
                <a:latin typeface="Arial"/>
                <a:cs typeface="Arial"/>
              </a:rPr>
              <a:t>a </a:t>
            </a:r>
            <a:r>
              <a:rPr sz="1950" spc="-60">
                <a:latin typeface="Arial"/>
                <a:cs typeface="Arial"/>
              </a:rPr>
              <a:t>weapon, </a:t>
            </a:r>
            <a:r>
              <a:rPr sz="1950" spc="-120">
                <a:latin typeface="Arial"/>
                <a:cs typeface="Arial"/>
              </a:rPr>
              <a:t>use </a:t>
            </a:r>
            <a:r>
              <a:rPr sz="1950" spc="5">
                <a:latin typeface="Arial"/>
                <a:cs typeface="Arial"/>
              </a:rPr>
              <a:t>of</a:t>
            </a:r>
            <a:r>
              <a:rPr sz="1950" spc="-165">
                <a:latin typeface="Arial"/>
                <a:cs typeface="Arial"/>
              </a:rPr>
              <a:t> </a:t>
            </a:r>
            <a:r>
              <a:rPr sz="1950" spc="-55">
                <a:latin typeface="Arial"/>
                <a:cs typeface="Arial"/>
              </a:rPr>
              <a:t>drug)</a:t>
            </a:r>
            <a:endParaRPr sz="1950">
              <a:latin typeface="Arial"/>
              <a:cs typeface="Arial"/>
            </a:endParaRPr>
          </a:p>
          <a:p>
            <a:pPr marL="871855" marR="530860" lvl="1" indent="-356870">
              <a:lnSpc>
                <a:spcPct val="101499"/>
              </a:lnSpc>
              <a:buClr>
                <a:srgbClr val="447367"/>
              </a:buClr>
              <a:buSzPct val="61538"/>
              <a:buChar char="○"/>
              <a:tabLst>
                <a:tab pos="871855" algn="l"/>
                <a:tab pos="872490" algn="l"/>
              </a:tabLst>
            </a:pPr>
            <a:r>
              <a:rPr sz="1950" spc="-95">
                <a:latin typeface="Arial"/>
                <a:cs typeface="Arial"/>
              </a:rPr>
              <a:t>State </a:t>
            </a:r>
            <a:r>
              <a:rPr sz="1950" spc="5">
                <a:latin typeface="Arial"/>
                <a:cs typeface="Arial"/>
              </a:rPr>
              <a:t>of </a:t>
            </a:r>
            <a:r>
              <a:rPr sz="1950" spc="-35">
                <a:latin typeface="Arial"/>
                <a:cs typeface="Arial"/>
              </a:rPr>
              <a:t>mind </a:t>
            </a:r>
            <a:r>
              <a:rPr sz="1950" spc="5">
                <a:latin typeface="Arial"/>
                <a:cs typeface="Arial"/>
              </a:rPr>
              <a:t>of </a:t>
            </a:r>
            <a:r>
              <a:rPr sz="1950" spc="-50">
                <a:latin typeface="Arial"/>
                <a:cs typeface="Arial"/>
              </a:rPr>
              <a:t>respondent</a:t>
            </a:r>
            <a:r>
              <a:rPr sz="1950" spc="-405">
                <a:latin typeface="Arial"/>
                <a:cs typeface="Arial"/>
              </a:rPr>
              <a:t> </a:t>
            </a:r>
            <a:r>
              <a:rPr sz="1950" spc="-50">
                <a:latin typeface="Arial"/>
                <a:cs typeface="Arial"/>
              </a:rPr>
              <a:t>(bias-motivated,  </a:t>
            </a:r>
            <a:r>
              <a:rPr sz="1950" spc="-95">
                <a:latin typeface="Arial"/>
                <a:cs typeface="Arial"/>
              </a:rPr>
              <a:t>reckless </a:t>
            </a:r>
            <a:r>
              <a:rPr sz="1950" spc="5">
                <a:latin typeface="Arial"/>
                <a:cs typeface="Arial"/>
              </a:rPr>
              <a:t>of</a:t>
            </a:r>
            <a:r>
              <a:rPr sz="1950" spc="-140">
                <a:latin typeface="Arial"/>
                <a:cs typeface="Arial"/>
              </a:rPr>
              <a:t> </a:t>
            </a:r>
            <a:r>
              <a:rPr sz="1950" spc="-85">
                <a:latin typeface="Arial"/>
                <a:cs typeface="Arial"/>
              </a:rPr>
              <a:t>negligence)</a:t>
            </a:r>
            <a:endParaRPr sz="1950">
              <a:latin typeface="Arial"/>
              <a:cs typeface="Arial"/>
            </a:endParaRPr>
          </a:p>
          <a:p>
            <a:pPr marL="871855" lvl="1" indent="-356870">
              <a:lnSpc>
                <a:spcPct val="100000"/>
              </a:lnSpc>
              <a:spcBef>
                <a:spcPts val="35"/>
              </a:spcBef>
              <a:buClr>
                <a:srgbClr val="447367"/>
              </a:buClr>
              <a:buSzPct val="61538"/>
              <a:buChar char="○"/>
              <a:tabLst>
                <a:tab pos="871855" algn="l"/>
                <a:tab pos="872490" algn="l"/>
              </a:tabLst>
            </a:pPr>
            <a:r>
              <a:rPr sz="1950" spc="-100">
                <a:latin typeface="Arial"/>
                <a:cs typeface="Arial"/>
              </a:rPr>
              <a:t>Safety </a:t>
            </a:r>
            <a:r>
              <a:rPr sz="1950" spc="-55">
                <a:latin typeface="Arial"/>
                <a:cs typeface="Arial"/>
              </a:rPr>
              <a:t>risk </a:t>
            </a:r>
            <a:r>
              <a:rPr sz="1950" spc="25">
                <a:latin typeface="Arial"/>
                <a:cs typeface="Arial"/>
              </a:rPr>
              <a:t>to </a:t>
            </a:r>
            <a:r>
              <a:rPr sz="1950" spc="-10">
                <a:latin typeface="Arial"/>
                <a:cs typeface="Arial"/>
              </a:rPr>
              <a:t>the </a:t>
            </a:r>
            <a:r>
              <a:rPr sz="1950" spc="-50">
                <a:latin typeface="Arial"/>
                <a:cs typeface="Arial"/>
              </a:rPr>
              <a:t>broader</a:t>
            </a:r>
            <a:r>
              <a:rPr sz="1950" spc="-385">
                <a:latin typeface="Arial"/>
                <a:cs typeface="Arial"/>
              </a:rPr>
              <a:t> </a:t>
            </a:r>
            <a:r>
              <a:rPr sz="1950" spc="-40">
                <a:latin typeface="Arial"/>
                <a:cs typeface="Arial"/>
              </a:rPr>
              <a:t>community</a:t>
            </a:r>
            <a:endParaRPr sz="1950">
              <a:latin typeface="Arial"/>
              <a:cs typeface="Arial"/>
            </a:endParaRPr>
          </a:p>
          <a:p>
            <a:pPr marL="871855" lvl="1" indent="-356870">
              <a:lnSpc>
                <a:spcPct val="100000"/>
              </a:lnSpc>
              <a:spcBef>
                <a:spcPts val="35"/>
              </a:spcBef>
              <a:buClr>
                <a:srgbClr val="447367"/>
              </a:buClr>
              <a:buSzPct val="61538"/>
              <a:buChar char="○"/>
              <a:tabLst>
                <a:tab pos="871855" algn="l"/>
                <a:tab pos="872490" algn="l"/>
              </a:tabLst>
            </a:pPr>
            <a:r>
              <a:rPr sz="1950" spc="-50">
                <a:latin typeface="Arial"/>
                <a:cs typeface="Arial"/>
              </a:rPr>
              <a:t>Impact</a:t>
            </a:r>
            <a:r>
              <a:rPr sz="1950" spc="-130">
                <a:latin typeface="Arial"/>
                <a:cs typeface="Arial"/>
              </a:rPr>
              <a:t> </a:t>
            </a:r>
            <a:r>
              <a:rPr sz="1950" spc="-45">
                <a:latin typeface="Arial"/>
                <a:cs typeface="Arial"/>
              </a:rPr>
              <a:t>statement</a:t>
            </a:r>
            <a:endParaRPr sz="1950">
              <a:latin typeface="Arial"/>
              <a:cs typeface="Arial"/>
            </a:endParaRPr>
          </a:p>
          <a:p>
            <a:pPr marL="871855" marR="39370" lvl="1" indent="-356870">
              <a:lnSpc>
                <a:spcPct val="101499"/>
              </a:lnSpc>
              <a:spcBef>
                <a:spcPts val="5"/>
              </a:spcBef>
              <a:buClr>
                <a:srgbClr val="447367"/>
              </a:buClr>
              <a:buSzPct val="61538"/>
              <a:buChar char="○"/>
              <a:tabLst>
                <a:tab pos="871855" algn="l"/>
                <a:tab pos="872490" algn="l"/>
              </a:tabLst>
            </a:pPr>
            <a:r>
              <a:rPr sz="1950" spc="-80">
                <a:latin typeface="Arial"/>
                <a:cs typeface="Arial"/>
              </a:rPr>
              <a:t>Conduct </a:t>
            </a:r>
            <a:r>
              <a:rPr sz="1950" spc="-40">
                <a:latin typeface="Arial"/>
                <a:cs typeface="Arial"/>
              </a:rPr>
              <a:t>during </a:t>
            </a:r>
            <a:r>
              <a:rPr sz="1950" spc="-10">
                <a:latin typeface="Arial"/>
                <a:cs typeface="Arial"/>
              </a:rPr>
              <a:t>the </a:t>
            </a:r>
            <a:r>
              <a:rPr sz="1950" spc="-50">
                <a:latin typeface="Arial"/>
                <a:cs typeface="Arial"/>
              </a:rPr>
              <a:t>investigation </a:t>
            </a:r>
            <a:r>
              <a:rPr sz="1950" spc="-80">
                <a:latin typeface="Arial"/>
                <a:cs typeface="Arial"/>
              </a:rPr>
              <a:t>and</a:t>
            </a:r>
            <a:r>
              <a:rPr sz="1950" spc="-340">
                <a:latin typeface="Arial"/>
                <a:cs typeface="Arial"/>
              </a:rPr>
              <a:t> </a:t>
            </a:r>
            <a:r>
              <a:rPr sz="1950" spc="-45">
                <a:latin typeface="Arial"/>
                <a:cs typeface="Arial"/>
              </a:rPr>
              <a:t>adjudication  </a:t>
            </a:r>
            <a:r>
              <a:rPr sz="1950" spc="-55">
                <a:latin typeface="Arial"/>
                <a:cs typeface="Arial"/>
              </a:rPr>
              <a:t>(cooperative </a:t>
            </a:r>
            <a:r>
              <a:rPr sz="1950" spc="-5">
                <a:latin typeface="Arial"/>
                <a:cs typeface="Arial"/>
              </a:rPr>
              <a:t>or </a:t>
            </a:r>
            <a:r>
              <a:rPr sz="1950" spc="-130">
                <a:latin typeface="Arial"/>
                <a:cs typeface="Arial"/>
              </a:rPr>
              <a:t>less </a:t>
            </a:r>
            <a:r>
              <a:rPr sz="1950" spc="-30">
                <a:latin typeface="Arial"/>
                <a:cs typeface="Arial"/>
              </a:rPr>
              <a:t>than</a:t>
            </a:r>
            <a:r>
              <a:rPr sz="1950" spc="-240">
                <a:latin typeface="Arial"/>
                <a:cs typeface="Arial"/>
              </a:rPr>
              <a:t> </a:t>
            </a:r>
            <a:r>
              <a:rPr sz="1950" spc="-55">
                <a:latin typeface="Arial"/>
                <a:cs typeface="Arial"/>
              </a:rPr>
              <a:t>cooperative)</a:t>
            </a:r>
            <a:endParaRPr sz="1950">
              <a:latin typeface="Arial"/>
              <a:cs typeface="Arial"/>
            </a:endParaRPr>
          </a:p>
          <a:p>
            <a:pPr marL="871855" marR="83185" lvl="1" indent="-356870">
              <a:lnSpc>
                <a:spcPct val="101499"/>
              </a:lnSpc>
              <a:buClr>
                <a:srgbClr val="447367"/>
              </a:buClr>
              <a:buSzPct val="61538"/>
              <a:buChar char="○"/>
              <a:tabLst>
                <a:tab pos="871855" algn="l"/>
                <a:tab pos="872490" algn="l"/>
              </a:tabLst>
            </a:pPr>
            <a:r>
              <a:rPr sz="1950" spc="-100">
                <a:latin typeface="Arial"/>
                <a:cs typeface="Arial"/>
              </a:rPr>
              <a:t>Circumstances </a:t>
            </a:r>
            <a:r>
              <a:rPr sz="1950" spc="-35">
                <a:latin typeface="Arial"/>
                <a:cs typeface="Arial"/>
              </a:rPr>
              <a:t>relating </a:t>
            </a:r>
            <a:r>
              <a:rPr sz="1950" spc="35">
                <a:latin typeface="Arial"/>
                <a:cs typeface="Arial"/>
              </a:rPr>
              <a:t>to </a:t>
            </a:r>
            <a:r>
              <a:rPr sz="1950" spc="-140">
                <a:latin typeface="Arial"/>
                <a:cs typeface="Arial"/>
              </a:rPr>
              <a:t>a </a:t>
            </a:r>
            <a:r>
              <a:rPr sz="1950" spc="-90">
                <a:latin typeface="Arial"/>
                <a:cs typeface="Arial"/>
              </a:rPr>
              <a:t>lack </a:t>
            </a:r>
            <a:r>
              <a:rPr sz="1950" spc="5">
                <a:latin typeface="Arial"/>
                <a:cs typeface="Arial"/>
              </a:rPr>
              <a:t>of</a:t>
            </a:r>
            <a:r>
              <a:rPr sz="1950" spc="-375">
                <a:latin typeface="Arial"/>
                <a:cs typeface="Arial"/>
              </a:rPr>
              <a:t> </a:t>
            </a:r>
            <a:r>
              <a:rPr sz="1950" spc="-70">
                <a:latin typeface="Arial"/>
                <a:cs typeface="Arial"/>
              </a:rPr>
              <a:t>consent, </a:t>
            </a:r>
            <a:r>
              <a:rPr sz="1950" spc="-55">
                <a:latin typeface="Arial"/>
                <a:cs typeface="Arial"/>
              </a:rPr>
              <a:t>force,  </a:t>
            </a:r>
            <a:r>
              <a:rPr sz="1950" spc="-15">
                <a:latin typeface="Arial"/>
                <a:cs typeface="Arial"/>
              </a:rPr>
              <a:t>threat, </a:t>
            </a:r>
            <a:r>
              <a:rPr sz="1950" spc="-60">
                <a:latin typeface="Arial"/>
                <a:cs typeface="Arial"/>
              </a:rPr>
              <a:t>coercion, </a:t>
            </a:r>
            <a:r>
              <a:rPr sz="1950" spc="-20">
                <a:latin typeface="Arial"/>
                <a:cs typeface="Arial"/>
              </a:rPr>
              <a:t>intentional</a:t>
            </a:r>
            <a:r>
              <a:rPr sz="1950" spc="-254">
                <a:latin typeface="Arial"/>
                <a:cs typeface="Arial"/>
              </a:rPr>
              <a:t> </a:t>
            </a:r>
            <a:r>
              <a:rPr sz="1950" spc="-50">
                <a:latin typeface="Arial"/>
                <a:cs typeface="Arial"/>
              </a:rPr>
              <a:t>incapacitation)</a:t>
            </a:r>
            <a:endParaRPr sz="1950">
              <a:latin typeface="Arial"/>
              <a:cs typeface="Arial"/>
            </a:endParaRPr>
          </a:p>
          <a:p>
            <a:pPr marL="871855" lvl="1" indent="-356870">
              <a:lnSpc>
                <a:spcPct val="100000"/>
              </a:lnSpc>
              <a:spcBef>
                <a:spcPts val="35"/>
              </a:spcBef>
              <a:buClr>
                <a:srgbClr val="447367"/>
              </a:buClr>
              <a:buSzPct val="61538"/>
              <a:buChar char="○"/>
              <a:tabLst>
                <a:tab pos="871855" algn="l"/>
                <a:tab pos="872490" algn="l"/>
              </a:tabLst>
            </a:pPr>
            <a:r>
              <a:rPr sz="1950" spc="-65">
                <a:latin typeface="Arial"/>
                <a:cs typeface="Arial"/>
              </a:rPr>
              <a:t>Position</a:t>
            </a:r>
            <a:r>
              <a:rPr sz="1950" spc="-125">
                <a:latin typeface="Arial"/>
                <a:cs typeface="Arial"/>
              </a:rPr>
              <a:t> </a:t>
            </a:r>
            <a:r>
              <a:rPr sz="1950" spc="5">
                <a:latin typeface="Arial"/>
                <a:cs typeface="Arial"/>
              </a:rPr>
              <a:t>of</a:t>
            </a:r>
            <a:r>
              <a:rPr sz="1950" spc="-105">
                <a:latin typeface="Arial"/>
                <a:cs typeface="Arial"/>
              </a:rPr>
              <a:t> </a:t>
            </a:r>
            <a:r>
              <a:rPr sz="1950">
                <a:latin typeface="Arial"/>
                <a:cs typeface="Arial"/>
              </a:rPr>
              <a:t>trust</a:t>
            </a:r>
            <a:r>
              <a:rPr sz="1950" spc="-105">
                <a:latin typeface="Arial"/>
                <a:cs typeface="Arial"/>
              </a:rPr>
              <a:t> </a:t>
            </a:r>
            <a:r>
              <a:rPr sz="1950" spc="220">
                <a:latin typeface="Arial"/>
                <a:cs typeface="Arial"/>
              </a:rPr>
              <a:t>/</a:t>
            </a:r>
            <a:r>
              <a:rPr sz="1950" spc="-105">
                <a:latin typeface="Arial"/>
                <a:cs typeface="Arial"/>
              </a:rPr>
              <a:t> </a:t>
            </a:r>
            <a:r>
              <a:rPr sz="1950" spc="-35">
                <a:latin typeface="Arial"/>
                <a:cs typeface="Arial"/>
              </a:rPr>
              <a:t>power</a:t>
            </a:r>
            <a:r>
              <a:rPr sz="1950" spc="-105">
                <a:latin typeface="Arial"/>
                <a:cs typeface="Arial"/>
              </a:rPr>
              <a:t> </a:t>
            </a:r>
            <a:r>
              <a:rPr sz="1950" spc="-20">
                <a:latin typeface="Arial"/>
                <a:cs typeface="Arial"/>
              </a:rPr>
              <a:t>differential</a:t>
            </a:r>
            <a:endParaRPr sz="195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515" y="1440642"/>
            <a:ext cx="8675370" cy="554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8313" marR="5080">
              <a:lnSpc>
                <a:spcPct val="100800"/>
              </a:lnSpc>
              <a:spcBef>
                <a:spcPts val="100"/>
              </a:spcBef>
            </a:pPr>
            <a:r>
              <a:rPr sz="3600" spc="15" dirty="0">
                <a:solidFill>
                  <a:srgbClr val="0032A0"/>
                </a:solidFill>
              </a:rPr>
              <a:t>Aggravating </a:t>
            </a:r>
            <a:r>
              <a:rPr sz="3600" spc="20" dirty="0">
                <a:solidFill>
                  <a:srgbClr val="0032A0"/>
                </a:solidFill>
              </a:rPr>
              <a:t>and </a:t>
            </a:r>
            <a:r>
              <a:rPr sz="3600" spc="5" dirty="0">
                <a:solidFill>
                  <a:srgbClr val="0032A0"/>
                </a:solidFill>
              </a:rPr>
              <a:t>Mitigating  </a:t>
            </a:r>
            <a:r>
              <a:rPr sz="3600" spc="10" dirty="0">
                <a:solidFill>
                  <a:srgbClr val="0032A0"/>
                </a:solidFill>
              </a:rPr>
              <a:t>Factors</a:t>
            </a:r>
            <a:endParaRPr sz="3600" dirty="0"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 descr="HuschBlackwell Logo"/>
          <p:cNvSpPr/>
          <p:nvPr/>
        </p:nvSpPr>
        <p:spPr>
          <a:xfrm>
            <a:off x="7914131" y="6318503"/>
            <a:ext cx="1790715" cy="1463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14526" y="3124200"/>
            <a:ext cx="7229348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8575">
              <a:lnSpc>
                <a:spcPct val="100400"/>
              </a:lnSpc>
              <a:spcBef>
                <a:spcPts val="95"/>
              </a:spcBef>
            </a:pPr>
            <a:r>
              <a:rPr sz="2800" dirty="0">
                <a:solidFill>
                  <a:srgbClr val="0032A0"/>
                </a:solidFill>
              </a:rPr>
              <a:t>Any </a:t>
            </a:r>
            <a:r>
              <a:rPr sz="2800" spc="5" dirty="0">
                <a:solidFill>
                  <a:srgbClr val="0032A0"/>
                </a:solidFill>
              </a:rPr>
              <a:t>more  </a:t>
            </a:r>
            <a:r>
              <a:rPr sz="2800" dirty="0">
                <a:solidFill>
                  <a:srgbClr val="0032A0"/>
                </a:solidFill>
              </a:rPr>
              <a:t>Questions</a:t>
            </a:r>
            <a:r>
              <a:rPr lang="en-US" sz="2800" dirty="0">
                <a:solidFill>
                  <a:srgbClr val="0032A0"/>
                </a:solidFill>
              </a:rPr>
              <a:t>?</a:t>
            </a:r>
            <a:endParaRPr sz="2800" dirty="0">
              <a:solidFill>
                <a:srgbClr val="0032A0"/>
              </a:solidFill>
            </a:endParaRP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31339" y="2549143"/>
            <a:ext cx="6155055" cy="364680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68935" indent="-356870">
              <a:lnSpc>
                <a:spcPct val="100000"/>
              </a:lnSpc>
              <a:spcBef>
                <a:spcPts val="130"/>
              </a:spcBef>
              <a:buClr>
                <a:srgbClr val="447367"/>
              </a:buClr>
              <a:buSzPct val="61538"/>
              <a:buChar char="●"/>
              <a:tabLst>
                <a:tab pos="368935" algn="l"/>
                <a:tab pos="369570" algn="l"/>
              </a:tabLst>
            </a:pPr>
            <a:r>
              <a:rPr sz="1950" spc="-40" dirty="0">
                <a:latin typeface="Arial"/>
                <a:cs typeface="Arial"/>
              </a:rPr>
              <a:t>Ambiguity </a:t>
            </a:r>
            <a:r>
              <a:rPr sz="1950" spc="-15" dirty="0">
                <a:latin typeface="Arial"/>
                <a:cs typeface="Arial"/>
              </a:rPr>
              <a:t>in </a:t>
            </a:r>
            <a:r>
              <a:rPr sz="1950" spc="-75" dirty="0">
                <a:latin typeface="Arial"/>
                <a:cs typeface="Arial"/>
              </a:rPr>
              <a:t>sanctions </a:t>
            </a:r>
            <a:r>
              <a:rPr sz="1950" spc="-110" dirty="0">
                <a:latin typeface="Arial"/>
                <a:cs typeface="Arial"/>
              </a:rPr>
              <a:t>can </a:t>
            </a:r>
            <a:r>
              <a:rPr sz="1950" spc="-70" dirty="0">
                <a:latin typeface="Arial"/>
                <a:cs typeface="Arial"/>
              </a:rPr>
              <a:t>lead </a:t>
            </a:r>
            <a:r>
              <a:rPr sz="1950" spc="25" dirty="0">
                <a:latin typeface="Arial"/>
                <a:cs typeface="Arial"/>
              </a:rPr>
              <a:t>to</a:t>
            </a:r>
            <a:r>
              <a:rPr sz="1950" spc="-405" dirty="0">
                <a:latin typeface="Arial"/>
                <a:cs typeface="Arial"/>
              </a:rPr>
              <a:t> </a:t>
            </a:r>
            <a:r>
              <a:rPr sz="1950" spc="-65" dirty="0">
                <a:latin typeface="Arial"/>
                <a:cs typeface="Arial"/>
              </a:rPr>
              <a:t>questions </a:t>
            </a:r>
            <a:r>
              <a:rPr sz="1950" spc="-25" dirty="0">
                <a:latin typeface="Arial"/>
                <a:cs typeface="Arial"/>
              </a:rPr>
              <a:t>later</a:t>
            </a:r>
            <a:endParaRPr sz="1950" dirty="0">
              <a:latin typeface="Arial"/>
              <a:cs typeface="Arial"/>
            </a:endParaRPr>
          </a:p>
          <a:p>
            <a:pPr marL="368935" indent="-356870">
              <a:lnSpc>
                <a:spcPct val="100000"/>
              </a:lnSpc>
              <a:spcBef>
                <a:spcPts val="35"/>
              </a:spcBef>
              <a:buClr>
                <a:srgbClr val="447367"/>
              </a:buClr>
              <a:buSzPct val="61538"/>
              <a:buChar char="●"/>
              <a:tabLst>
                <a:tab pos="368935" algn="l"/>
                <a:tab pos="369570" algn="l"/>
              </a:tabLst>
            </a:pPr>
            <a:r>
              <a:rPr sz="1950" spc="-105" dirty="0">
                <a:latin typeface="Arial"/>
                <a:cs typeface="Arial"/>
              </a:rPr>
              <a:t>Example:</a:t>
            </a:r>
            <a:endParaRPr sz="1950" dirty="0">
              <a:latin typeface="Arial"/>
              <a:cs typeface="Arial"/>
            </a:endParaRPr>
          </a:p>
          <a:p>
            <a:pPr marL="871855" marR="5080" lvl="1" indent="-356870">
              <a:lnSpc>
                <a:spcPct val="101499"/>
              </a:lnSpc>
              <a:buClr>
                <a:srgbClr val="447367"/>
              </a:buClr>
              <a:buSzPct val="61538"/>
              <a:buChar char="○"/>
              <a:tabLst>
                <a:tab pos="871855" algn="l"/>
                <a:tab pos="872490" algn="l"/>
              </a:tabLst>
            </a:pPr>
            <a:r>
              <a:rPr sz="1950" spc="-60" dirty="0">
                <a:latin typeface="Arial"/>
                <a:cs typeface="Arial"/>
              </a:rPr>
              <a:t>Following </a:t>
            </a:r>
            <a:r>
              <a:rPr sz="1950" spc="-95" dirty="0">
                <a:latin typeface="Arial"/>
                <a:cs typeface="Arial"/>
              </a:rPr>
              <a:t>an </a:t>
            </a:r>
            <a:r>
              <a:rPr sz="1950" spc="-50" dirty="0">
                <a:latin typeface="Arial"/>
                <a:cs typeface="Arial"/>
              </a:rPr>
              <a:t>investigation, </a:t>
            </a:r>
            <a:r>
              <a:rPr sz="1950" spc="-35" dirty="0">
                <a:latin typeface="Arial"/>
                <a:cs typeface="Arial"/>
              </a:rPr>
              <a:t>student </a:t>
            </a:r>
            <a:r>
              <a:rPr sz="1950" spc="-95" dirty="0">
                <a:latin typeface="Arial"/>
                <a:cs typeface="Arial"/>
              </a:rPr>
              <a:t>is </a:t>
            </a:r>
            <a:r>
              <a:rPr sz="1950" spc="-100" dirty="0">
                <a:latin typeface="Arial"/>
                <a:cs typeface="Arial"/>
              </a:rPr>
              <a:t>suspended</a:t>
            </a:r>
            <a:r>
              <a:rPr sz="1950" spc="-285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for  </a:t>
            </a:r>
            <a:r>
              <a:rPr sz="1950" spc="-65" dirty="0">
                <a:latin typeface="Arial"/>
                <a:cs typeface="Arial"/>
              </a:rPr>
              <a:t>stalking </a:t>
            </a:r>
            <a:r>
              <a:rPr sz="1950" spc="-25" dirty="0">
                <a:latin typeface="Arial"/>
                <a:cs typeface="Arial"/>
              </a:rPr>
              <a:t>following </a:t>
            </a:r>
            <a:r>
              <a:rPr sz="1950" spc="-140" dirty="0">
                <a:latin typeface="Arial"/>
                <a:cs typeface="Arial"/>
              </a:rPr>
              <a:t>a </a:t>
            </a:r>
            <a:r>
              <a:rPr sz="1950" spc="-70" dirty="0">
                <a:latin typeface="Arial"/>
                <a:cs typeface="Arial"/>
              </a:rPr>
              <a:t>break </a:t>
            </a:r>
            <a:r>
              <a:rPr sz="1950" spc="-50" dirty="0">
                <a:latin typeface="Arial"/>
                <a:cs typeface="Arial"/>
              </a:rPr>
              <a:t>up </a:t>
            </a:r>
            <a:r>
              <a:rPr sz="1950" spc="20" dirty="0">
                <a:latin typeface="Arial"/>
                <a:cs typeface="Arial"/>
              </a:rPr>
              <a:t>with </a:t>
            </a:r>
            <a:r>
              <a:rPr sz="1950" spc="-40" dirty="0">
                <a:latin typeface="Arial"/>
                <a:cs typeface="Arial"/>
              </a:rPr>
              <a:t>her </a:t>
            </a:r>
            <a:r>
              <a:rPr sz="1950" spc="-35" dirty="0">
                <a:latin typeface="Arial"/>
                <a:cs typeface="Arial"/>
              </a:rPr>
              <a:t>boyfriend.  </a:t>
            </a:r>
            <a:r>
              <a:rPr sz="1950" spc="-80" dirty="0">
                <a:latin typeface="Arial"/>
                <a:cs typeface="Arial"/>
              </a:rPr>
              <a:t>Sanctioning </a:t>
            </a:r>
            <a:r>
              <a:rPr sz="1950" spc="-65" dirty="0">
                <a:latin typeface="Arial"/>
                <a:cs typeface="Arial"/>
              </a:rPr>
              <a:t>panel </a:t>
            </a:r>
            <a:r>
              <a:rPr sz="1950" spc="-125" dirty="0">
                <a:latin typeface="Arial"/>
                <a:cs typeface="Arial"/>
              </a:rPr>
              <a:t>issues </a:t>
            </a:r>
            <a:r>
              <a:rPr sz="1950" spc="-140" dirty="0">
                <a:latin typeface="Arial"/>
                <a:cs typeface="Arial"/>
              </a:rPr>
              <a:t>a </a:t>
            </a:r>
            <a:r>
              <a:rPr sz="1950" spc="-45" dirty="0">
                <a:latin typeface="Arial"/>
                <a:cs typeface="Arial"/>
              </a:rPr>
              <a:t>no-contact </a:t>
            </a:r>
            <a:r>
              <a:rPr sz="1950" spc="-40" dirty="0">
                <a:latin typeface="Arial"/>
                <a:cs typeface="Arial"/>
              </a:rPr>
              <a:t>directive </a:t>
            </a:r>
            <a:r>
              <a:rPr sz="1950" spc="-55" dirty="0">
                <a:latin typeface="Arial"/>
                <a:cs typeface="Arial"/>
              </a:rPr>
              <a:t>on  </a:t>
            </a:r>
            <a:r>
              <a:rPr sz="1950" spc="-10" dirty="0">
                <a:latin typeface="Arial"/>
                <a:cs typeface="Arial"/>
              </a:rPr>
              <a:t>both </a:t>
            </a:r>
            <a:r>
              <a:rPr sz="1950" spc="-55" dirty="0">
                <a:latin typeface="Arial"/>
                <a:cs typeface="Arial"/>
              </a:rPr>
              <a:t>students. </a:t>
            </a:r>
            <a:r>
              <a:rPr sz="1950" spc="-130" dirty="0">
                <a:latin typeface="Arial"/>
                <a:cs typeface="Arial"/>
              </a:rPr>
              <a:t>The </a:t>
            </a:r>
            <a:r>
              <a:rPr sz="1950" spc="-50" dirty="0">
                <a:latin typeface="Arial"/>
                <a:cs typeface="Arial"/>
              </a:rPr>
              <a:t>respondent </a:t>
            </a:r>
            <a:r>
              <a:rPr sz="1950" spc="-35" dirty="0">
                <a:latin typeface="Arial"/>
                <a:cs typeface="Arial"/>
              </a:rPr>
              <a:t>returns </a:t>
            </a:r>
            <a:r>
              <a:rPr sz="1950" spc="35" dirty="0">
                <a:latin typeface="Arial"/>
                <a:cs typeface="Arial"/>
              </a:rPr>
              <a:t>to </a:t>
            </a:r>
            <a:r>
              <a:rPr sz="1950" spc="-110" dirty="0">
                <a:latin typeface="Arial"/>
                <a:cs typeface="Arial"/>
              </a:rPr>
              <a:t>campus  </a:t>
            </a:r>
            <a:r>
              <a:rPr sz="1950" spc="-25" dirty="0">
                <a:latin typeface="Arial"/>
                <a:cs typeface="Arial"/>
              </a:rPr>
              <a:t>following </a:t>
            </a:r>
            <a:r>
              <a:rPr sz="1950" spc="-35" dirty="0">
                <a:latin typeface="Arial"/>
                <a:cs typeface="Arial"/>
              </a:rPr>
              <a:t>her </a:t>
            </a:r>
            <a:r>
              <a:rPr sz="1950" spc="-90" dirty="0">
                <a:latin typeface="Arial"/>
                <a:cs typeface="Arial"/>
              </a:rPr>
              <a:t>suspension </a:t>
            </a:r>
            <a:r>
              <a:rPr sz="1950" spc="25" dirty="0">
                <a:latin typeface="Arial"/>
                <a:cs typeface="Arial"/>
              </a:rPr>
              <a:t>to </a:t>
            </a:r>
            <a:r>
              <a:rPr sz="1950" spc="-50" dirty="0">
                <a:latin typeface="Arial"/>
                <a:cs typeface="Arial"/>
              </a:rPr>
              <a:t>learn </a:t>
            </a:r>
            <a:r>
              <a:rPr sz="1950" spc="10" dirty="0">
                <a:latin typeface="Arial"/>
                <a:cs typeface="Arial"/>
              </a:rPr>
              <a:t>that </a:t>
            </a:r>
            <a:r>
              <a:rPr sz="1950" spc="-15" dirty="0">
                <a:latin typeface="Arial"/>
                <a:cs typeface="Arial"/>
              </a:rPr>
              <a:t>the  </a:t>
            </a:r>
            <a:r>
              <a:rPr sz="1950" spc="-50" dirty="0">
                <a:latin typeface="Arial"/>
                <a:cs typeface="Arial"/>
              </a:rPr>
              <a:t>complainant ex-boyfriend </a:t>
            </a:r>
            <a:r>
              <a:rPr sz="1950" spc="-95" dirty="0">
                <a:latin typeface="Arial"/>
                <a:cs typeface="Arial"/>
              </a:rPr>
              <a:t>is </a:t>
            </a:r>
            <a:r>
              <a:rPr sz="1950" spc="-35" dirty="0">
                <a:latin typeface="Arial"/>
                <a:cs typeface="Arial"/>
              </a:rPr>
              <a:t>enrolled </a:t>
            </a:r>
            <a:r>
              <a:rPr sz="1950" spc="-15" dirty="0">
                <a:latin typeface="Arial"/>
                <a:cs typeface="Arial"/>
              </a:rPr>
              <a:t>in the </a:t>
            </a:r>
            <a:r>
              <a:rPr sz="1950" spc="-125" dirty="0">
                <a:latin typeface="Arial"/>
                <a:cs typeface="Arial"/>
              </a:rPr>
              <a:t>same  </a:t>
            </a:r>
            <a:r>
              <a:rPr sz="1950" spc="-60" dirty="0">
                <a:latin typeface="Arial"/>
                <a:cs typeface="Arial"/>
              </a:rPr>
              <a:t>lab</a:t>
            </a:r>
            <a:r>
              <a:rPr sz="1950" spc="-105" dirty="0">
                <a:latin typeface="Arial"/>
                <a:cs typeface="Arial"/>
              </a:rPr>
              <a:t> </a:t>
            </a:r>
            <a:r>
              <a:rPr sz="1950" spc="-85" dirty="0">
                <a:latin typeface="Arial"/>
                <a:cs typeface="Arial"/>
              </a:rPr>
              <a:t>course,</a:t>
            </a:r>
            <a:r>
              <a:rPr sz="1950" spc="-120" dirty="0">
                <a:latin typeface="Arial"/>
                <a:cs typeface="Arial"/>
              </a:rPr>
              <a:t> </a:t>
            </a:r>
            <a:r>
              <a:rPr sz="1950" spc="-45" dirty="0">
                <a:latin typeface="Arial"/>
                <a:cs typeface="Arial"/>
              </a:rPr>
              <a:t>which</a:t>
            </a:r>
            <a:r>
              <a:rPr sz="1950" spc="-100" dirty="0">
                <a:latin typeface="Arial"/>
                <a:cs typeface="Arial"/>
              </a:rPr>
              <a:t> </a:t>
            </a:r>
            <a:r>
              <a:rPr sz="1950" spc="-95" dirty="0">
                <a:latin typeface="Arial"/>
                <a:cs typeface="Arial"/>
              </a:rPr>
              <a:t>is</a:t>
            </a:r>
            <a:r>
              <a:rPr sz="1950" spc="-100" dirty="0">
                <a:latin typeface="Arial"/>
                <a:cs typeface="Arial"/>
              </a:rPr>
              <a:t> </a:t>
            </a:r>
            <a:r>
              <a:rPr sz="1950" spc="-40" dirty="0">
                <a:latin typeface="Arial"/>
                <a:cs typeface="Arial"/>
              </a:rPr>
              <a:t>only</a:t>
            </a:r>
            <a:r>
              <a:rPr sz="1950" spc="-100" dirty="0">
                <a:latin typeface="Arial"/>
                <a:cs typeface="Arial"/>
              </a:rPr>
              <a:t> </a:t>
            </a:r>
            <a:r>
              <a:rPr sz="1950" spc="-35" dirty="0">
                <a:latin typeface="Arial"/>
                <a:cs typeface="Arial"/>
              </a:rPr>
              <a:t>offered</a:t>
            </a:r>
            <a:r>
              <a:rPr sz="1950" spc="-85" dirty="0">
                <a:latin typeface="Arial"/>
                <a:cs typeface="Arial"/>
              </a:rPr>
              <a:t> </a:t>
            </a:r>
            <a:r>
              <a:rPr sz="1950" spc="-10" dirty="0">
                <a:latin typeface="Arial"/>
                <a:cs typeface="Arial"/>
              </a:rPr>
              <a:t>at</a:t>
            </a:r>
            <a:r>
              <a:rPr sz="1950" spc="-110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that</a:t>
            </a:r>
            <a:r>
              <a:rPr sz="1950" spc="-105" dirty="0">
                <a:latin typeface="Arial"/>
                <a:cs typeface="Arial"/>
              </a:rPr>
              <a:t> </a:t>
            </a:r>
            <a:r>
              <a:rPr sz="1950" spc="-5" dirty="0">
                <a:latin typeface="Arial"/>
                <a:cs typeface="Arial"/>
              </a:rPr>
              <a:t>time</a:t>
            </a:r>
            <a:endParaRPr sz="1950" dirty="0">
              <a:latin typeface="Arial"/>
              <a:cs typeface="Arial"/>
            </a:endParaRPr>
          </a:p>
          <a:p>
            <a:pPr marL="368935" indent="-356870">
              <a:lnSpc>
                <a:spcPct val="100000"/>
              </a:lnSpc>
              <a:spcBef>
                <a:spcPts val="35"/>
              </a:spcBef>
              <a:buClr>
                <a:srgbClr val="447367"/>
              </a:buClr>
              <a:buSzPct val="61538"/>
              <a:buChar char="●"/>
              <a:tabLst>
                <a:tab pos="368935" algn="l"/>
                <a:tab pos="369570" algn="l"/>
              </a:tabLst>
            </a:pPr>
            <a:r>
              <a:rPr sz="1950" spc="-70" dirty="0">
                <a:latin typeface="Arial"/>
                <a:cs typeface="Arial"/>
              </a:rPr>
              <a:t>Prevent </a:t>
            </a:r>
            <a:r>
              <a:rPr sz="1950" spc="-15" dirty="0">
                <a:latin typeface="Arial"/>
                <a:cs typeface="Arial"/>
              </a:rPr>
              <a:t>the</a:t>
            </a:r>
            <a:r>
              <a:rPr sz="1950" spc="-145" dirty="0">
                <a:latin typeface="Arial"/>
                <a:cs typeface="Arial"/>
              </a:rPr>
              <a:t> </a:t>
            </a:r>
            <a:r>
              <a:rPr sz="1950" spc="-40" dirty="0">
                <a:latin typeface="Arial"/>
                <a:cs typeface="Arial"/>
              </a:rPr>
              <a:t>problem:</a:t>
            </a:r>
            <a:endParaRPr sz="1950" dirty="0">
              <a:latin typeface="Arial"/>
              <a:cs typeface="Arial"/>
            </a:endParaRPr>
          </a:p>
          <a:p>
            <a:pPr marL="871855" marR="160655" lvl="1" indent="-356870">
              <a:lnSpc>
                <a:spcPct val="101499"/>
              </a:lnSpc>
              <a:buClr>
                <a:srgbClr val="447367"/>
              </a:buClr>
              <a:buSzPct val="61538"/>
              <a:buChar char="○"/>
              <a:tabLst>
                <a:tab pos="871855" algn="l"/>
                <a:tab pos="872490" algn="l"/>
              </a:tabLst>
            </a:pPr>
            <a:r>
              <a:rPr sz="1950" spc="-80" dirty="0">
                <a:latin typeface="Arial"/>
                <a:cs typeface="Arial"/>
              </a:rPr>
              <a:t>Sanctioning </a:t>
            </a:r>
            <a:r>
              <a:rPr sz="1950" spc="-25" dirty="0">
                <a:latin typeface="Arial"/>
                <a:cs typeface="Arial"/>
              </a:rPr>
              <a:t>official </a:t>
            </a:r>
            <a:r>
              <a:rPr sz="1950" spc="-60" dirty="0">
                <a:latin typeface="Arial"/>
                <a:cs typeface="Arial"/>
              </a:rPr>
              <a:t>should </a:t>
            </a:r>
            <a:r>
              <a:rPr sz="1950" spc="-105" dirty="0">
                <a:latin typeface="Arial"/>
                <a:cs typeface="Arial"/>
              </a:rPr>
              <a:t>have </a:t>
            </a:r>
            <a:r>
              <a:rPr sz="1950" spc="-100" dirty="0">
                <a:latin typeface="Arial"/>
                <a:cs typeface="Arial"/>
              </a:rPr>
              <a:t>addressed </a:t>
            </a:r>
            <a:r>
              <a:rPr sz="1950" spc="-15" dirty="0">
                <a:latin typeface="Arial"/>
                <a:cs typeface="Arial"/>
              </a:rPr>
              <a:t>the</a:t>
            </a:r>
            <a:r>
              <a:rPr sz="1950" spc="-235" dirty="0">
                <a:latin typeface="Arial"/>
                <a:cs typeface="Arial"/>
              </a:rPr>
              <a:t> </a:t>
            </a:r>
            <a:r>
              <a:rPr sz="1950" spc="-50" dirty="0">
                <a:latin typeface="Arial"/>
                <a:cs typeface="Arial"/>
              </a:rPr>
              <a:t>no-  </a:t>
            </a:r>
            <a:r>
              <a:rPr sz="1950" spc="-45" dirty="0">
                <a:latin typeface="Arial"/>
                <a:cs typeface="Arial"/>
              </a:rPr>
              <a:t>contact </a:t>
            </a:r>
            <a:r>
              <a:rPr sz="1950" spc="-40" dirty="0">
                <a:latin typeface="Arial"/>
                <a:cs typeface="Arial"/>
              </a:rPr>
              <a:t>directive </a:t>
            </a:r>
            <a:r>
              <a:rPr sz="1950" spc="-20" dirty="0">
                <a:latin typeface="Arial"/>
                <a:cs typeface="Arial"/>
              </a:rPr>
              <a:t>in </a:t>
            </a:r>
            <a:r>
              <a:rPr sz="1950" spc="-45" dirty="0">
                <a:latin typeface="Arial"/>
                <a:cs typeface="Arial"/>
              </a:rPr>
              <a:t>more</a:t>
            </a:r>
            <a:r>
              <a:rPr sz="1950" spc="-345" dirty="0">
                <a:latin typeface="Arial"/>
                <a:cs typeface="Arial"/>
              </a:rPr>
              <a:t> </a:t>
            </a:r>
            <a:r>
              <a:rPr sz="1950" spc="-30" dirty="0">
                <a:latin typeface="Arial"/>
                <a:cs typeface="Arial"/>
              </a:rPr>
              <a:t>detail</a:t>
            </a:r>
            <a:endParaRPr sz="195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5055" y="1610360"/>
            <a:ext cx="6732270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spc="20">
                <a:solidFill>
                  <a:srgbClr val="0032A0"/>
                </a:solidFill>
              </a:rPr>
              <a:t>Increased </a:t>
            </a:r>
            <a:r>
              <a:rPr sz="3600" spc="10">
                <a:solidFill>
                  <a:srgbClr val="0032A0"/>
                </a:solidFill>
              </a:rPr>
              <a:t>Detail </a:t>
            </a:r>
            <a:r>
              <a:rPr sz="3600" spc="15">
                <a:solidFill>
                  <a:srgbClr val="0032A0"/>
                </a:solidFill>
              </a:rPr>
              <a:t>in</a:t>
            </a:r>
            <a:r>
              <a:rPr sz="3600" spc="-125">
                <a:solidFill>
                  <a:srgbClr val="0032A0"/>
                </a:solidFill>
              </a:rPr>
              <a:t> </a:t>
            </a:r>
            <a:r>
              <a:rPr sz="3600" spc="15">
                <a:solidFill>
                  <a:srgbClr val="0032A0"/>
                </a:solidFill>
              </a:rPr>
              <a:t>Sanction</a:t>
            </a:r>
            <a:endParaRPr sz="3600"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91360" y="2576576"/>
            <a:ext cx="7437120" cy="354711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68935" indent="-356870">
              <a:lnSpc>
                <a:spcPct val="100000"/>
              </a:lnSpc>
              <a:spcBef>
                <a:spcPts val="114"/>
              </a:spcBef>
              <a:buClr>
                <a:srgbClr val="447367"/>
              </a:buClr>
              <a:buSzPct val="52173"/>
              <a:buChar char="●"/>
              <a:tabLst>
                <a:tab pos="368935" algn="l"/>
                <a:tab pos="369570" algn="l"/>
              </a:tabLst>
            </a:pPr>
            <a:r>
              <a:rPr sz="2300" spc="-135">
                <a:latin typeface="Arial"/>
                <a:cs typeface="Arial"/>
              </a:rPr>
              <a:t>Recommended </a:t>
            </a:r>
            <a:r>
              <a:rPr sz="2300" spc="-70">
                <a:latin typeface="Arial"/>
                <a:cs typeface="Arial"/>
              </a:rPr>
              <a:t>details:</a:t>
            </a:r>
            <a:endParaRPr sz="2300">
              <a:latin typeface="Arial"/>
              <a:cs typeface="Arial"/>
            </a:endParaRPr>
          </a:p>
          <a:p>
            <a:pPr marL="871855" marR="15875" lvl="1" indent="-356870">
              <a:lnSpc>
                <a:spcPct val="100400"/>
              </a:lnSpc>
              <a:buClr>
                <a:srgbClr val="447367"/>
              </a:buClr>
              <a:buSzPct val="52173"/>
              <a:buChar char="○"/>
              <a:tabLst>
                <a:tab pos="871855" algn="l"/>
                <a:tab pos="872490" algn="l"/>
              </a:tabLst>
            </a:pPr>
            <a:r>
              <a:rPr sz="2300" spc="-65">
                <a:latin typeface="Arial"/>
                <a:cs typeface="Arial"/>
              </a:rPr>
              <a:t>Duration</a:t>
            </a:r>
            <a:r>
              <a:rPr sz="2300" spc="-130">
                <a:latin typeface="Arial"/>
                <a:cs typeface="Arial"/>
              </a:rPr>
              <a:t> </a:t>
            </a:r>
            <a:r>
              <a:rPr sz="2300">
                <a:latin typeface="Arial"/>
                <a:cs typeface="Arial"/>
              </a:rPr>
              <a:t>of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120">
                <a:latin typeface="Arial"/>
                <a:cs typeface="Arial"/>
              </a:rPr>
              <a:t>an </a:t>
            </a:r>
            <a:r>
              <a:rPr sz="2300" spc="-90">
                <a:latin typeface="Arial"/>
                <a:cs typeface="Arial"/>
              </a:rPr>
              <a:t>ongoing</a:t>
            </a:r>
            <a:r>
              <a:rPr sz="2300" spc="-135">
                <a:latin typeface="Arial"/>
                <a:cs typeface="Arial"/>
              </a:rPr>
              <a:t> </a:t>
            </a:r>
            <a:r>
              <a:rPr sz="2300" spc="-35">
                <a:latin typeface="Arial"/>
                <a:cs typeface="Arial"/>
              </a:rPr>
              <a:t>restriction</a:t>
            </a:r>
            <a:r>
              <a:rPr sz="2300" spc="-114">
                <a:latin typeface="Arial"/>
                <a:cs typeface="Arial"/>
              </a:rPr>
              <a:t> </a:t>
            </a:r>
            <a:r>
              <a:rPr sz="2300" spc="-95">
                <a:latin typeface="Arial"/>
                <a:cs typeface="Arial"/>
              </a:rPr>
              <a:t>(e.g.,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50">
                <a:latin typeface="Arial"/>
                <a:cs typeface="Arial"/>
              </a:rPr>
              <a:t>how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80">
                <a:latin typeface="Arial"/>
                <a:cs typeface="Arial"/>
              </a:rPr>
              <a:t>long</a:t>
            </a:r>
            <a:r>
              <a:rPr sz="2300" spc="-130">
                <a:latin typeface="Arial"/>
                <a:cs typeface="Arial"/>
              </a:rPr>
              <a:t> </a:t>
            </a:r>
            <a:r>
              <a:rPr sz="2300" spc="10">
                <a:latin typeface="Arial"/>
                <a:cs typeface="Arial"/>
              </a:rPr>
              <a:t>will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170">
                <a:latin typeface="Arial"/>
                <a:cs typeface="Arial"/>
              </a:rPr>
              <a:t>a  </a:t>
            </a:r>
            <a:r>
              <a:rPr sz="2300" spc="-65">
                <a:latin typeface="Arial"/>
                <a:cs typeface="Arial"/>
              </a:rPr>
              <a:t>no-contact </a:t>
            </a:r>
            <a:r>
              <a:rPr sz="2300" spc="-55">
                <a:latin typeface="Arial"/>
                <a:cs typeface="Arial"/>
              </a:rPr>
              <a:t>directive</a:t>
            </a:r>
            <a:r>
              <a:rPr sz="2300" spc="-204">
                <a:latin typeface="Arial"/>
                <a:cs typeface="Arial"/>
              </a:rPr>
              <a:t> </a:t>
            </a:r>
            <a:r>
              <a:rPr sz="2300" spc="-85">
                <a:latin typeface="Arial"/>
                <a:cs typeface="Arial"/>
              </a:rPr>
              <a:t>apply)</a:t>
            </a:r>
            <a:endParaRPr sz="2300">
              <a:latin typeface="Arial"/>
              <a:cs typeface="Arial"/>
            </a:endParaRPr>
          </a:p>
          <a:p>
            <a:pPr marL="871855" marR="173990" lvl="1" indent="-356870">
              <a:lnSpc>
                <a:spcPct val="100400"/>
              </a:lnSpc>
              <a:buClr>
                <a:srgbClr val="447367"/>
              </a:buClr>
              <a:buSzPct val="52173"/>
              <a:buChar char="○"/>
              <a:tabLst>
                <a:tab pos="871855" algn="l"/>
                <a:tab pos="872490" algn="l"/>
              </a:tabLst>
            </a:pPr>
            <a:r>
              <a:rPr sz="2300" spc="-135">
                <a:latin typeface="Arial"/>
                <a:cs typeface="Arial"/>
              </a:rPr>
              <a:t>Foreseeable </a:t>
            </a:r>
            <a:r>
              <a:rPr sz="2300" spc="-95">
                <a:latin typeface="Arial"/>
                <a:cs typeface="Arial"/>
              </a:rPr>
              <a:t>exceptions, </a:t>
            </a:r>
            <a:r>
              <a:rPr sz="2300" spc="35">
                <a:latin typeface="Arial"/>
                <a:cs typeface="Arial"/>
              </a:rPr>
              <a:t>if </a:t>
            </a:r>
            <a:r>
              <a:rPr sz="2300" spc="-160">
                <a:latin typeface="Arial"/>
                <a:cs typeface="Arial"/>
              </a:rPr>
              <a:t>any, </a:t>
            </a:r>
            <a:r>
              <a:rPr sz="2300" spc="-100">
                <a:latin typeface="Arial"/>
                <a:cs typeface="Arial"/>
              </a:rPr>
              <a:t>and </a:t>
            </a:r>
            <a:r>
              <a:rPr sz="2300" spc="-85">
                <a:latin typeface="Arial"/>
                <a:cs typeface="Arial"/>
              </a:rPr>
              <a:t>expectations</a:t>
            </a:r>
            <a:r>
              <a:rPr sz="2300" spc="-290">
                <a:latin typeface="Arial"/>
                <a:cs typeface="Arial"/>
              </a:rPr>
              <a:t> </a:t>
            </a:r>
            <a:r>
              <a:rPr sz="2300" spc="-90">
                <a:latin typeface="Arial"/>
                <a:cs typeface="Arial"/>
              </a:rPr>
              <a:t>(e.g.,  </a:t>
            </a:r>
            <a:r>
              <a:rPr sz="2300" spc="-40">
                <a:latin typeface="Arial"/>
                <a:cs typeface="Arial"/>
              </a:rPr>
              <a:t>work </a:t>
            </a:r>
            <a:r>
              <a:rPr sz="2300" spc="-60">
                <a:latin typeface="Arial"/>
                <a:cs typeface="Arial"/>
              </a:rPr>
              <a:t>environment, </a:t>
            </a:r>
            <a:r>
              <a:rPr sz="2300" spc="-120">
                <a:latin typeface="Arial"/>
                <a:cs typeface="Arial"/>
              </a:rPr>
              <a:t>academic </a:t>
            </a:r>
            <a:r>
              <a:rPr sz="2300" spc="-160">
                <a:latin typeface="Arial"/>
                <a:cs typeface="Arial"/>
              </a:rPr>
              <a:t>classes, </a:t>
            </a:r>
            <a:r>
              <a:rPr sz="2300" spc="-40">
                <a:latin typeface="Arial"/>
                <a:cs typeface="Arial"/>
              </a:rPr>
              <a:t>athletic  </a:t>
            </a:r>
            <a:r>
              <a:rPr sz="2300" spc="-85">
                <a:latin typeface="Arial"/>
                <a:cs typeface="Arial"/>
              </a:rPr>
              <a:t>teammates, </a:t>
            </a:r>
            <a:r>
              <a:rPr sz="2300" spc="-65">
                <a:latin typeface="Arial"/>
                <a:cs typeface="Arial"/>
              </a:rPr>
              <a:t>residential</a:t>
            </a:r>
            <a:r>
              <a:rPr sz="2300" spc="-180">
                <a:latin typeface="Arial"/>
                <a:cs typeface="Arial"/>
              </a:rPr>
              <a:t> </a:t>
            </a:r>
            <a:r>
              <a:rPr sz="2300" spc="-65">
                <a:latin typeface="Arial"/>
                <a:cs typeface="Arial"/>
              </a:rPr>
              <a:t>etc.)</a:t>
            </a:r>
            <a:endParaRPr sz="2300">
              <a:latin typeface="Arial"/>
              <a:cs typeface="Arial"/>
            </a:endParaRPr>
          </a:p>
          <a:p>
            <a:pPr marL="871855" marR="163195" lvl="1" indent="-356870">
              <a:lnSpc>
                <a:spcPct val="100400"/>
              </a:lnSpc>
              <a:buClr>
                <a:srgbClr val="447367"/>
              </a:buClr>
              <a:buSzPct val="52173"/>
              <a:buChar char="○"/>
              <a:tabLst>
                <a:tab pos="871855" algn="l"/>
                <a:tab pos="872490" algn="l"/>
              </a:tabLst>
            </a:pPr>
            <a:r>
              <a:rPr sz="2300" spc="-105">
                <a:latin typeface="Arial"/>
                <a:cs typeface="Arial"/>
              </a:rPr>
              <a:t>How </a:t>
            </a:r>
            <a:r>
              <a:rPr sz="2300" spc="30">
                <a:latin typeface="Arial"/>
                <a:cs typeface="Arial"/>
              </a:rPr>
              <a:t>to </a:t>
            </a:r>
            <a:r>
              <a:rPr sz="2300" spc="-90">
                <a:latin typeface="Arial"/>
                <a:cs typeface="Arial"/>
              </a:rPr>
              <a:t>handle unforeseeable </a:t>
            </a:r>
            <a:r>
              <a:rPr sz="2300" spc="-114">
                <a:latin typeface="Arial"/>
                <a:cs typeface="Arial"/>
              </a:rPr>
              <a:t>circumstances </a:t>
            </a:r>
            <a:r>
              <a:rPr sz="2300" spc="-5">
                <a:latin typeface="Arial"/>
                <a:cs typeface="Arial"/>
              </a:rPr>
              <a:t>that</a:t>
            </a:r>
            <a:r>
              <a:rPr sz="2300" spc="-345">
                <a:latin typeface="Arial"/>
                <a:cs typeface="Arial"/>
              </a:rPr>
              <a:t> </a:t>
            </a:r>
            <a:r>
              <a:rPr sz="2300" spc="-135">
                <a:latin typeface="Arial"/>
                <a:cs typeface="Arial"/>
              </a:rPr>
              <a:t>may  </a:t>
            </a:r>
            <a:r>
              <a:rPr sz="2300" spc="-105">
                <a:latin typeface="Arial"/>
                <a:cs typeface="Arial"/>
              </a:rPr>
              <a:t>arise</a:t>
            </a:r>
            <a:endParaRPr sz="2300">
              <a:latin typeface="Arial"/>
              <a:cs typeface="Arial"/>
            </a:endParaRPr>
          </a:p>
          <a:p>
            <a:pPr marL="368935" marR="5080" indent="-356870">
              <a:lnSpc>
                <a:spcPct val="100400"/>
              </a:lnSpc>
              <a:spcBef>
                <a:spcPts val="5"/>
              </a:spcBef>
              <a:buClr>
                <a:srgbClr val="447367"/>
              </a:buClr>
              <a:buSzPct val="52173"/>
              <a:buChar char="●"/>
              <a:tabLst>
                <a:tab pos="368935" algn="l"/>
                <a:tab pos="369570" algn="l"/>
              </a:tabLst>
            </a:pPr>
            <a:r>
              <a:rPr sz="2300" spc="-90">
                <a:latin typeface="Arial"/>
                <a:cs typeface="Arial"/>
              </a:rPr>
              <a:t>Restrictions </a:t>
            </a:r>
            <a:r>
              <a:rPr sz="2300" spc="-85">
                <a:latin typeface="Arial"/>
                <a:cs typeface="Arial"/>
              </a:rPr>
              <a:t>should </a:t>
            </a:r>
            <a:r>
              <a:rPr sz="2300" spc="-140">
                <a:latin typeface="Arial"/>
                <a:cs typeface="Arial"/>
              </a:rPr>
              <a:t>have </a:t>
            </a:r>
            <a:r>
              <a:rPr sz="2300" spc="-130">
                <a:latin typeface="Arial"/>
                <a:cs typeface="Arial"/>
              </a:rPr>
              <a:t>some </a:t>
            </a:r>
            <a:r>
              <a:rPr sz="2300" spc="-45">
                <a:latin typeface="Arial"/>
                <a:cs typeface="Arial"/>
              </a:rPr>
              <a:t>endpoint, </a:t>
            </a:r>
            <a:r>
              <a:rPr sz="2300" spc="-105">
                <a:latin typeface="Arial"/>
                <a:cs typeface="Arial"/>
              </a:rPr>
              <a:t>and </a:t>
            </a:r>
            <a:r>
              <a:rPr sz="2300">
                <a:latin typeface="Arial"/>
                <a:cs typeface="Arial"/>
              </a:rPr>
              <a:t>not </a:t>
            </a:r>
            <a:r>
              <a:rPr sz="2300" spc="-100">
                <a:latin typeface="Arial"/>
                <a:cs typeface="Arial"/>
              </a:rPr>
              <a:t>be  </a:t>
            </a:r>
            <a:r>
              <a:rPr sz="2300" spc="-90">
                <a:latin typeface="Arial"/>
                <a:cs typeface="Arial"/>
              </a:rPr>
              <a:t>imposed </a:t>
            </a:r>
            <a:r>
              <a:rPr sz="2300" spc="-25">
                <a:latin typeface="Arial"/>
                <a:cs typeface="Arial"/>
              </a:rPr>
              <a:t>in </a:t>
            </a:r>
            <a:r>
              <a:rPr sz="2300" spc="-30">
                <a:latin typeface="Arial"/>
                <a:cs typeface="Arial"/>
              </a:rPr>
              <a:t>perpetuity </a:t>
            </a:r>
            <a:r>
              <a:rPr sz="2300" spc="-125">
                <a:latin typeface="Arial"/>
                <a:cs typeface="Arial"/>
              </a:rPr>
              <a:t>unless </a:t>
            </a:r>
            <a:r>
              <a:rPr sz="2300" spc="-30">
                <a:latin typeface="Arial"/>
                <a:cs typeface="Arial"/>
              </a:rPr>
              <a:t>there</a:t>
            </a:r>
            <a:r>
              <a:rPr sz="2300" spc="-470">
                <a:latin typeface="Arial"/>
                <a:cs typeface="Arial"/>
              </a:rPr>
              <a:t> </a:t>
            </a:r>
            <a:r>
              <a:rPr sz="2300" spc="-114">
                <a:latin typeface="Arial"/>
                <a:cs typeface="Arial"/>
              </a:rPr>
              <a:t>is </a:t>
            </a:r>
            <a:r>
              <a:rPr sz="2300" spc="-120">
                <a:latin typeface="Arial"/>
                <a:cs typeface="Arial"/>
              </a:rPr>
              <a:t>an </a:t>
            </a:r>
            <a:r>
              <a:rPr sz="2300" spc="-90">
                <a:latin typeface="Arial"/>
                <a:cs typeface="Arial"/>
              </a:rPr>
              <a:t>ongoing safety </a:t>
            </a:r>
            <a:r>
              <a:rPr sz="2300" spc="-75">
                <a:latin typeface="Arial"/>
                <a:cs typeface="Arial"/>
              </a:rPr>
              <a:t>risk</a:t>
            </a:r>
            <a:endParaRPr sz="23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5055" y="1662176"/>
            <a:ext cx="768477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>
                <a:solidFill>
                  <a:srgbClr val="0032A0"/>
                </a:solidFill>
              </a:rPr>
              <a:t>Increased Detail in Sanction</a:t>
            </a:r>
            <a:r>
              <a:rPr spc="-85">
                <a:solidFill>
                  <a:srgbClr val="0032A0"/>
                </a:solidFill>
              </a:rPr>
              <a:t> </a:t>
            </a:r>
            <a:r>
              <a:rPr spc="-10">
                <a:solidFill>
                  <a:srgbClr val="0032A0"/>
                </a:solidFill>
              </a:rPr>
              <a:t>(cont.)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14131" y="6318503"/>
            <a:ext cx="1790715" cy="1463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09115" y="2461606"/>
            <a:ext cx="7557770" cy="29459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8935" marR="88900" indent="-356870">
              <a:lnSpc>
                <a:spcPct val="101499"/>
              </a:lnSpc>
              <a:spcBef>
                <a:spcPts val="95"/>
              </a:spcBef>
              <a:buClr>
                <a:srgbClr val="255A4C"/>
              </a:buClr>
              <a:buSzPct val="61538"/>
              <a:buChar char="●"/>
              <a:tabLst>
                <a:tab pos="368935" algn="l"/>
                <a:tab pos="369570" algn="l"/>
              </a:tabLst>
            </a:pPr>
            <a:r>
              <a:rPr sz="1950" spc="-100" dirty="0">
                <a:latin typeface="Arial"/>
                <a:cs typeface="Arial"/>
              </a:rPr>
              <a:t>An </a:t>
            </a:r>
            <a:r>
              <a:rPr sz="1950" spc="-70" dirty="0">
                <a:latin typeface="Arial"/>
                <a:cs typeface="Arial"/>
              </a:rPr>
              <a:t>emerging </a:t>
            </a:r>
            <a:r>
              <a:rPr sz="1950" spc="-60" dirty="0">
                <a:latin typeface="Arial"/>
                <a:cs typeface="Arial"/>
              </a:rPr>
              <a:t>best </a:t>
            </a:r>
            <a:r>
              <a:rPr sz="1950" spc="-55" dirty="0">
                <a:latin typeface="Arial"/>
                <a:cs typeface="Arial"/>
              </a:rPr>
              <a:t>practice </a:t>
            </a:r>
            <a:r>
              <a:rPr sz="1950" spc="-95" dirty="0">
                <a:latin typeface="Arial"/>
                <a:cs typeface="Arial"/>
              </a:rPr>
              <a:t>is </a:t>
            </a:r>
            <a:r>
              <a:rPr sz="1950" spc="25" dirty="0">
                <a:latin typeface="Arial"/>
                <a:cs typeface="Arial"/>
              </a:rPr>
              <a:t>to </a:t>
            </a:r>
            <a:r>
              <a:rPr sz="1950" spc="-65" dirty="0">
                <a:latin typeface="Arial"/>
                <a:cs typeface="Arial"/>
              </a:rPr>
              <a:t>set expectations </a:t>
            </a:r>
            <a:r>
              <a:rPr sz="1950" spc="5" dirty="0">
                <a:latin typeface="Arial"/>
                <a:cs typeface="Arial"/>
              </a:rPr>
              <a:t>for  </a:t>
            </a:r>
            <a:r>
              <a:rPr sz="1950" spc="-20" dirty="0">
                <a:latin typeface="Arial"/>
                <a:cs typeface="Arial"/>
              </a:rPr>
              <a:t>returning</a:t>
            </a:r>
            <a:r>
              <a:rPr sz="1950" spc="-140" dirty="0">
                <a:latin typeface="Arial"/>
                <a:cs typeface="Arial"/>
              </a:rPr>
              <a:t> </a:t>
            </a:r>
            <a:r>
              <a:rPr sz="1950" spc="-55" dirty="0">
                <a:latin typeface="Arial"/>
                <a:cs typeface="Arial"/>
              </a:rPr>
              <a:t>students</a:t>
            </a:r>
            <a:r>
              <a:rPr sz="1950" spc="-95" dirty="0">
                <a:latin typeface="Arial"/>
                <a:cs typeface="Arial"/>
              </a:rPr>
              <a:t> </a:t>
            </a:r>
            <a:r>
              <a:rPr sz="1950" spc="-80" dirty="0">
                <a:latin typeface="Arial"/>
                <a:cs typeface="Arial"/>
              </a:rPr>
              <a:t>and</a:t>
            </a:r>
            <a:r>
              <a:rPr sz="1950" spc="-95" dirty="0">
                <a:latin typeface="Arial"/>
                <a:cs typeface="Arial"/>
              </a:rPr>
              <a:t> </a:t>
            </a:r>
            <a:r>
              <a:rPr sz="1950" spc="-85" dirty="0">
                <a:latin typeface="Arial"/>
                <a:cs typeface="Arial"/>
              </a:rPr>
              <a:t>employees</a:t>
            </a:r>
            <a:r>
              <a:rPr sz="1950" spc="-95" dirty="0">
                <a:latin typeface="Arial"/>
                <a:cs typeface="Arial"/>
              </a:rPr>
              <a:t> </a:t>
            </a:r>
            <a:r>
              <a:rPr sz="1950" spc="-10" dirty="0">
                <a:latin typeface="Arial"/>
                <a:cs typeface="Arial"/>
              </a:rPr>
              <a:t>at</a:t>
            </a:r>
            <a:r>
              <a:rPr sz="1950" spc="-95" dirty="0">
                <a:latin typeface="Arial"/>
                <a:cs typeface="Arial"/>
              </a:rPr>
              <a:t> </a:t>
            </a:r>
            <a:r>
              <a:rPr sz="1950" spc="-15" dirty="0">
                <a:latin typeface="Arial"/>
                <a:cs typeface="Arial"/>
              </a:rPr>
              <a:t>the</a:t>
            </a:r>
            <a:r>
              <a:rPr sz="1950" spc="-95" dirty="0">
                <a:latin typeface="Arial"/>
                <a:cs typeface="Arial"/>
              </a:rPr>
              <a:t> </a:t>
            </a:r>
            <a:r>
              <a:rPr sz="1950" spc="-65" dirty="0">
                <a:latin typeface="Arial"/>
                <a:cs typeface="Arial"/>
              </a:rPr>
              <a:t>sanctioning</a:t>
            </a:r>
            <a:r>
              <a:rPr sz="1950" spc="-130" dirty="0">
                <a:latin typeface="Arial"/>
                <a:cs typeface="Arial"/>
              </a:rPr>
              <a:t> </a:t>
            </a:r>
            <a:r>
              <a:rPr sz="1950" spc="-110" dirty="0">
                <a:latin typeface="Arial"/>
                <a:cs typeface="Arial"/>
              </a:rPr>
              <a:t>stage</a:t>
            </a:r>
            <a:endParaRPr sz="1950" dirty="0">
              <a:latin typeface="Arial"/>
              <a:cs typeface="Arial"/>
            </a:endParaRPr>
          </a:p>
          <a:p>
            <a:pPr marL="368935" indent="-356870">
              <a:lnSpc>
                <a:spcPct val="100000"/>
              </a:lnSpc>
              <a:spcBef>
                <a:spcPts val="455"/>
              </a:spcBef>
              <a:buClr>
                <a:srgbClr val="255A4C"/>
              </a:buClr>
              <a:buSzPct val="61538"/>
              <a:buFont typeface="Arial"/>
              <a:buChar char="●"/>
              <a:tabLst>
                <a:tab pos="368935" algn="l"/>
                <a:tab pos="369570" algn="l"/>
              </a:tabLst>
            </a:pPr>
            <a:r>
              <a:rPr sz="1950" b="1" spc="-135" dirty="0">
                <a:latin typeface="Arial"/>
                <a:cs typeface="Arial"/>
              </a:rPr>
              <a:t>Example</a:t>
            </a:r>
            <a:r>
              <a:rPr sz="1950" spc="-135" dirty="0">
                <a:latin typeface="Arial"/>
                <a:cs typeface="Arial"/>
              </a:rPr>
              <a:t>:</a:t>
            </a:r>
            <a:endParaRPr sz="1950" dirty="0">
              <a:latin typeface="Arial"/>
              <a:cs typeface="Arial"/>
            </a:endParaRPr>
          </a:p>
          <a:p>
            <a:pPr marL="871855" marR="5080" lvl="1" indent="-356870">
              <a:lnSpc>
                <a:spcPct val="101499"/>
              </a:lnSpc>
              <a:spcBef>
                <a:spcPts val="409"/>
              </a:spcBef>
              <a:buClr>
                <a:srgbClr val="255A4C"/>
              </a:buClr>
              <a:buSzPct val="61538"/>
              <a:buChar char="○"/>
              <a:tabLst>
                <a:tab pos="871855" algn="l"/>
                <a:tab pos="872490" algn="l"/>
              </a:tabLst>
            </a:pPr>
            <a:r>
              <a:rPr sz="1950" spc="-60" dirty="0">
                <a:latin typeface="Arial"/>
                <a:cs typeface="Arial"/>
              </a:rPr>
              <a:t>Student </a:t>
            </a:r>
            <a:r>
              <a:rPr sz="1950" spc="-100" dirty="0">
                <a:latin typeface="Arial"/>
                <a:cs typeface="Arial"/>
              </a:rPr>
              <a:t>suspended </a:t>
            </a:r>
            <a:r>
              <a:rPr sz="1950" spc="10" dirty="0">
                <a:latin typeface="Arial"/>
                <a:cs typeface="Arial"/>
              </a:rPr>
              <a:t>for </a:t>
            </a:r>
            <a:r>
              <a:rPr sz="1950" spc="-105" dirty="0">
                <a:latin typeface="Arial"/>
                <a:cs typeface="Arial"/>
              </a:rPr>
              <a:t>engaging </a:t>
            </a:r>
            <a:r>
              <a:rPr sz="1950" spc="-15" dirty="0">
                <a:latin typeface="Arial"/>
                <a:cs typeface="Arial"/>
              </a:rPr>
              <a:t>in </a:t>
            </a:r>
            <a:r>
              <a:rPr sz="1950" spc="-45" dirty="0">
                <a:latin typeface="Arial"/>
                <a:cs typeface="Arial"/>
              </a:rPr>
              <a:t>dating </a:t>
            </a:r>
            <a:r>
              <a:rPr sz="1950" spc="-60" dirty="0">
                <a:latin typeface="Arial"/>
                <a:cs typeface="Arial"/>
              </a:rPr>
              <a:t>violence</a:t>
            </a:r>
            <a:r>
              <a:rPr sz="1950" spc="-360" dirty="0">
                <a:latin typeface="Arial"/>
                <a:cs typeface="Arial"/>
              </a:rPr>
              <a:t> </a:t>
            </a:r>
            <a:r>
              <a:rPr lang="en-US" sz="1950" spc="-360" dirty="0">
                <a:latin typeface="Arial"/>
                <a:cs typeface="Arial"/>
              </a:rPr>
              <a:t> </a:t>
            </a:r>
            <a:r>
              <a:rPr sz="1950" spc="15" dirty="0">
                <a:latin typeface="Arial"/>
                <a:cs typeface="Arial"/>
              </a:rPr>
              <a:t>will  </a:t>
            </a:r>
            <a:r>
              <a:rPr sz="1950" spc="5" dirty="0">
                <a:latin typeface="Arial"/>
                <a:cs typeface="Arial"/>
              </a:rPr>
              <a:t>not </a:t>
            </a:r>
            <a:r>
              <a:rPr sz="1950" spc="-75" dirty="0">
                <a:latin typeface="Arial"/>
                <a:cs typeface="Arial"/>
              </a:rPr>
              <a:t>be </a:t>
            </a:r>
            <a:r>
              <a:rPr sz="1950" spc="-15" dirty="0">
                <a:latin typeface="Arial"/>
                <a:cs typeface="Arial"/>
              </a:rPr>
              <a:t>permitted </a:t>
            </a:r>
            <a:r>
              <a:rPr sz="1950" spc="35" dirty="0">
                <a:latin typeface="Arial"/>
                <a:cs typeface="Arial"/>
              </a:rPr>
              <a:t>to </a:t>
            </a:r>
            <a:r>
              <a:rPr sz="1950" spc="-30" dirty="0">
                <a:latin typeface="Arial"/>
                <a:cs typeface="Arial"/>
              </a:rPr>
              <a:t>participate </a:t>
            </a:r>
            <a:r>
              <a:rPr sz="1950" spc="-15" dirty="0">
                <a:latin typeface="Arial"/>
                <a:cs typeface="Arial"/>
              </a:rPr>
              <a:t>in </a:t>
            </a:r>
            <a:r>
              <a:rPr sz="1950" spc="-75" dirty="0">
                <a:latin typeface="Arial"/>
                <a:cs typeface="Arial"/>
              </a:rPr>
              <a:t>band </a:t>
            </a:r>
            <a:r>
              <a:rPr sz="1950" spc="-50" dirty="0">
                <a:latin typeface="Arial"/>
                <a:cs typeface="Arial"/>
              </a:rPr>
              <a:t>upon </a:t>
            </a:r>
            <a:r>
              <a:rPr sz="1950" dirty="0">
                <a:latin typeface="Arial"/>
                <a:cs typeface="Arial"/>
              </a:rPr>
              <a:t>their  </a:t>
            </a:r>
            <a:r>
              <a:rPr sz="1950" spc="-5" dirty="0">
                <a:latin typeface="Arial"/>
                <a:cs typeface="Arial"/>
              </a:rPr>
              <a:t>return </a:t>
            </a:r>
            <a:r>
              <a:rPr sz="1950" spc="-25" dirty="0">
                <a:latin typeface="Arial"/>
                <a:cs typeface="Arial"/>
              </a:rPr>
              <a:t>(participation </a:t>
            </a:r>
            <a:r>
              <a:rPr sz="1950" spc="-80" dirty="0">
                <a:latin typeface="Arial"/>
                <a:cs typeface="Arial"/>
              </a:rPr>
              <a:t>and </a:t>
            </a:r>
            <a:r>
              <a:rPr sz="1950" spc="-55" dirty="0">
                <a:latin typeface="Arial"/>
                <a:cs typeface="Arial"/>
              </a:rPr>
              <a:t>representing </a:t>
            </a:r>
            <a:r>
              <a:rPr sz="1950" dirty="0">
                <a:latin typeface="Arial"/>
                <a:cs typeface="Arial"/>
              </a:rPr>
              <a:t>institution </a:t>
            </a:r>
            <a:r>
              <a:rPr sz="1950" spc="-95" dirty="0">
                <a:latin typeface="Arial"/>
                <a:cs typeface="Arial"/>
              </a:rPr>
              <a:t>is </a:t>
            </a:r>
            <a:r>
              <a:rPr sz="1950" spc="-140" dirty="0">
                <a:latin typeface="Arial"/>
                <a:cs typeface="Arial"/>
              </a:rPr>
              <a:t>a  </a:t>
            </a:r>
            <a:r>
              <a:rPr sz="1950" spc="-50" dirty="0">
                <a:latin typeface="Arial"/>
                <a:cs typeface="Arial"/>
              </a:rPr>
              <a:t>privilege, </a:t>
            </a:r>
            <a:r>
              <a:rPr sz="1950" spc="5" dirty="0">
                <a:latin typeface="Arial"/>
                <a:cs typeface="Arial"/>
              </a:rPr>
              <a:t>not </a:t>
            </a:r>
            <a:r>
              <a:rPr sz="1950" spc="-140" dirty="0">
                <a:latin typeface="Arial"/>
                <a:cs typeface="Arial"/>
              </a:rPr>
              <a:t>a</a:t>
            </a:r>
            <a:r>
              <a:rPr sz="1950" spc="-260" dirty="0">
                <a:latin typeface="Arial"/>
                <a:cs typeface="Arial"/>
              </a:rPr>
              <a:t> </a:t>
            </a:r>
            <a:r>
              <a:rPr sz="1950" spc="-20" dirty="0">
                <a:latin typeface="Arial"/>
                <a:cs typeface="Arial"/>
              </a:rPr>
              <a:t>right)</a:t>
            </a:r>
            <a:endParaRPr sz="1950" dirty="0">
              <a:latin typeface="Arial"/>
              <a:cs typeface="Arial"/>
            </a:endParaRPr>
          </a:p>
          <a:p>
            <a:pPr marL="368935" indent="-356870">
              <a:lnSpc>
                <a:spcPct val="100000"/>
              </a:lnSpc>
              <a:spcBef>
                <a:spcPts val="455"/>
              </a:spcBef>
              <a:buClr>
                <a:srgbClr val="255A4C"/>
              </a:buClr>
              <a:buSzPct val="61538"/>
              <a:buFont typeface="Arial"/>
              <a:buChar char="●"/>
              <a:tabLst>
                <a:tab pos="368935" algn="l"/>
                <a:tab pos="369570" algn="l"/>
              </a:tabLst>
            </a:pPr>
            <a:r>
              <a:rPr sz="1950" b="1" spc="-90" dirty="0">
                <a:latin typeface="Arial"/>
                <a:cs typeface="Arial"/>
              </a:rPr>
              <a:t>Benefit</a:t>
            </a:r>
            <a:r>
              <a:rPr sz="1950" spc="-90" dirty="0">
                <a:latin typeface="Arial"/>
                <a:cs typeface="Arial"/>
              </a:rPr>
              <a:t>:</a:t>
            </a:r>
            <a:endParaRPr sz="1950" dirty="0">
              <a:latin typeface="Arial"/>
              <a:cs typeface="Arial"/>
            </a:endParaRPr>
          </a:p>
          <a:p>
            <a:pPr marL="871855" marR="593725" lvl="1" indent="-356870">
              <a:lnSpc>
                <a:spcPct val="101499"/>
              </a:lnSpc>
              <a:spcBef>
                <a:spcPts val="409"/>
              </a:spcBef>
              <a:buClr>
                <a:srgbClr val="255A4C"/>
              </a:buClr>
              <a:buSzPct val="61538"/>
              <a:buChar char="○"/>
              <a:tabLst>
                <a:tab pos="871855" algn="l"/>
                <a:tab pos="872490" algn="l"/>
              </a:tabLst>
            </a:pPr>
            <a:r>
              <a:rPr sz="1950" spc="-75" dirty="0">
                <a:latin typeface="Arial"/>
                <a:cs typeface="Arial"/>
              </a:rPr>
              <a:t>Eliminates </a:t>
            </a:r>
            <a:r>
              <a:rPr sz="1950" spc="-60" dirty="0">
                <a:latin typeface="Arial"/>
                <a:cs typeface="Arial"/>
              </a:rPr>
              <a:t>confusion </a:t>
            </a:r>
            <a:r>
              <a:rPr sz="1950" spc="-5" dirty="0">
                <a:latin typeface="Arial"/>
                <a:cs typeface="Arial"/>
              </a:rPr>
              <a:t>or </a:t>
            </a:r>
            <a:r>
              <a:rPr sz="1950" spc="-120" dirty="0">
                <a:latin typeface="Arial"/>
                <a:cs typeface="Arial"/>
              </a:rPr>
              <a:t>vagueness </a:t>
            </a:r>
            <a:r>
              <a:rPr sz="1950" spc="-175" dirty="0">
                <a:latin typeface="Arial"/>
                <a:cs typeface="Arial"/>
              </a:rPr>
              <a:t>as </a:t>
            </a:r>
            <a:r>
              <a:rPr sz="1950" spc="35" dirty="0">
                <a:latin typeface="Arial"/>
                <a:cs typeface="Arial"/>
              </a:rPr>
              <a:t>to</a:t>
            </a:r>
            <a:r>
              <a:rPr sz="1950" spc="-225" dirty="0">
                <a:latin typeface="Arial"/>
                <a:cs typeface="Arial"/>
              </a:rPr>
              <a:t> </a:t>
            </a:r>
            <a:r>
              <a:rPr sz="1950" spc="-25" dirty="0">
                <a:latin typeface="Arial"/>
                <a:cs typeface="Arial"/>
              </a:rPr>
              <a:t>whether  </a:t>
            </a:r>
            <a:r>
              <a:rPr sz="1950" spc="-35" dirty="0">
                <a:latin typeface="Arial"/>
                <a:cs typeface="Arial"/>
              </a:rPr>
              <a:t>individual </a:t>
            </a:r>
            <a:r>
              <a:rPr sz="1950" spc="-135" dirty="0">
                <a:latin typeface="Arial"/>
                <a:cs typeface="Arial"/>
              </a:rPr>
              <a:t>has </a:t>
            </a:r>
            <a:r>
              <a:rPr sz="1950" spc="15" dirty="0">
                <a:latin typeface="Arial"/>
                <a:cs typeface="Arial"/>
              </a:rPr>
              <a:t>full </a:t>
            </a:r>
            <a:r>
              <a:rPr sz="1950" spc="-65" dirty="0">
                <a:latin typeface="Arial"/>
                <a:cs typeface="Arial"/>
              </a:rPr>
              <a:t>privileges </a:t>
            </a:r>
            <a:r>
              <a:rPr sz="1950" spc="-50" dirty="0">
                <a:latin typeface="Arial"/>
                <a:cs typeface="Arial"/>
              </a:rPr>
              <a:t>upon</a:t>
            </a:r>
            <a:r>
              <a:rPr sz="1950" spc="-280" dirty="0">
                <a:latin typeface="Arial"/>
                <a:cs typeface="Arial"/>
              </a:rPr>
              <a:t> </a:t>
            </a:r>
            <a:r>
              <a:rPr sz="1950" spc="-5" dirty="0">
                <a:latin typeface="Arial"/>
                <a:cs typeface="Arial"/>
              </a:rPr>
              <a:t>return</a:t>
            </a:r>
            <a:endParaRPr sz="19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91515" y="560694"/>
            <a:ext cx="8675370" cy="1208535"/>
          </a:xfrm>
          <a:prstGeom prst="rect">
            <a:avLst/>
          </a:prstGeom>
        </p:spPr>
        <p:txBody>
          <a:bodyPr vert="horz" wrap="square" lIns="0" tIns="90423" rIns="0" bIns="0" rtlCol="0">
            <a:spAutoFit/>
          </a:bodyPr>
          <a:lstStyle/>
          <a:p>
            <a:pPr marL="468313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Addressing Expectations</a:t>
            </a:r>
            <a:r>
              <a:rPr spc="-95" dirty="0"/>
              <a:t> </a:t>
            </a:r>
            <a:r>
              <a:rPr spc="-5" dirty="0"/>
              <a:t>Upon  Return from</a:t>
            </a:r>
            <a:r>
              <a:rPr spc="-20" dirty="0"/>
              <a:t> </a:t>
            </a:r>
            <a:r>
              <a:rPr spc="-5" dirty="0"/>
              <a:t>Suspensions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3331845" y="7346648"/>
            <a:ext cx="339471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>
                <a:solidFill>
                  <a:srgbClr val="0032A0"/>
                </a:solidFill>
              </a:rPr>
              <a:t>©</a:t>
            </a:r>
            <a:r>
              <a:rPr spc="-85">
                <a:solidFill>
                  <a:srgbClr val="0032A0"/>
                </a:solidFill>
              </a:rPr>
              <a:t> </a:t>
            </a:r>
            <a:r>
              <a:rPr spc="-40">
                <a:solidFill>
                  <a:srgbClr val="0032A0"/>
                </a:solidFill>
              </a:rPr>
              <a:t>2020 </a:t>
            </a:r>
            <a:r>
              <a:rPr spc="-65">
                <a:solidFill>
                  <a:srgbClr val="0032A0"/>
                </a:solidFill>
              </a:rPr>
              <a:t>Husch </a:t>
            </a:r>
            <a:r>
              <a:rPr spc="-40">
                <a:solidFill>
                  <a:srgbClr val="0032A0"/>
                </a:solidFill>
              </a:rPr>
              <a:t>Blackwell </a:t>
            </a:r>
            <a:r>
              <a:rPr spc="-130">
                <a:solidFill>
                  <a:srgbClr val="0032A0"/>
                </a:solidFill>
              </a:rPr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8000" y="4460240"/>
            <a:ext cx="96456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40">
                <a:solidFill>
                  <a:srgbClr val="0032A0"/>
                </a:solidFill>
                <a:latin typeface="Arial"/>
                <a:cs typeface="Arial"/>
              </a:rPr>
              <a:t>Module</a:t>
            </a:r>
            <a:r>
              <a:rPr sz="1900" spc="-180">
                <a:solidFill>
                  <a:srgbClr val="0032A0"/>
                </a:solidFill>
                <a:latin typeface="Arial"/>
                <a:cs typeface="Arial"/>
              </a:rPr>
              <a:t> </a:t>
            </a:r>
            <a:r>
              <a:rPr sz="1900" spc="-100">
                <a:solidFill>
                  <a:srgbClr val="0032A0"/>
                </a:solidFill>
                <a:latin typeface="Arial"/>
                <a:cs typeface="Arial"/>
              </a:rPr>
              <a:t>9</a:t>
            </a:r>
            <a:endParaRPr sz="1900">
              <a:solidFill>
                <a:srgbClr val="0032A0"/>
              </a:solidFill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80733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>
                <a:solidFill>
                  <a:srgbClr val="0032A0"/>
                </a:solidFill>
              </a:rPr>
              <a:t>Decision-Making</a:t>
            </a:r>
            <a:r>
              <a:rPr spc="-100">
                <a:solidFill>
                  <a:srgbClr val="0032A0"/>
                </a:solidFill>
              </a:rPr>
              <a:t> </a:t>
            </a:r>
            <a:r>
              <a:rPr>
                <a:solidFill>
                  <a:srgbClr val="0032A0"/>
                </a:solidFill>
              </a:rPr>
              <a:t>&amp;  Writing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1759711" y="2594863"/>
            <a:ext cx="5238750" cy="297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100"/>
              </a:spcBef>
              <a:tabLst>
                <a:tab pos="3147060" algn="l"/>
              </a:tabLst>
            </a:pP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Respondent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400" spc="-140" dirty="0">
                <a:solidFill>
                  <a:srgbClr val="FFFFFF"/>
                </a:solidFill>
                <a:latin typeface="Arial"/>
                <a:cs typeface="Arial"/>
              </a:rPr>
              <a:t>sexual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harassment </a:t>
            </a:r>
            <a:r>
              <a:rPr sz="2400" spc="-190" dirty="0">
                <a:solidFill>
                  <a:srgbClr val="FFFFFF"/>
                </a:solidFill>
                <a:latin typeface="Arial"/>
                <a:cs typeface="Arial"/>
              </a:rPr>
              <a:t>case  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affirmatively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calls several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other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students  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who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know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complainant.	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Respondent</a:t>
            </a:r>
            <a:r>
              <a:rPr sz="24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tells  </a:t>
            </a:r>
            <a:r>
              <a:rPr sz="2400" spc="-145" dirty="0">
                <a:solidFill>
                  <a:srgbClr val="FFFFFF"/>
                </a:solidFill>
                <a:latin typeface="Arial"/>
                <a:cs typeface="Arial"/>
              </a:rPr>
              <a:t>such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persons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he </a:t>
            </a:r>
            <a:r>
              <a:rPr sz="2400" spc="-170" dirty="0">
                <a:solidFill>
                  <a:srgbClr val="FFFFFF"/>
                </a:solidFill>
                <a:latin typeface="Arial"/>
                <a:cs typeface="Arial"/>
              </a:rPr>
              <a:t>has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been </a:t>
            </a:r>
            <a:r>
              <a:rPr sz="2400" spc="-155" dirty="0">
                <a:solidFill>
                  <a:srgbClr val="FFFFFF"/>
                </a:solidFill>
                <a:latin typeface="Arial"/>
                <a:cs typeface="Arial"/>
              </a:rPr>
              <a:t>accused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2400" spc="-140" dirty="0">
                <a:solidFill>
                  <a:srgbClr val="FFFFFF"/>
                </a:solidFill>
                <a:latin typeface="Arial"/>
                <a:cs typeface="Arial"/>
              </a:rPr>
              <a:t>sexual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harassment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attempting 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determine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whether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complainant  </a:t>
            </a:r>
            <a:r>
              <a:rPr sz="2400" spc="-145" dirty="0">
                <a:solidFill>
                  <a:srgbClr val="FFFFFF"/>
                </a:solidFill>
                <a:latin typeface="Arial"/>
                <a:cs typeface="Arial"/>
              </a:rPr>
              <a:t>discussed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effect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respondent’s  </a:t>
            </a:r>
            <a:r>
              <a:rPr sz="2400" spc="-85" dirty="0">
                <a:solidFill>
                  <a:srgbClr val="FFFFFF"/>
                </a:solidFill>
                <a:latin typeface="Arial"/>
                <a:cs typeface="Arial"/>
              </a:rPr>
              <a:t>actions 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400" spc="-135" dirty="0">
                <a:solidFill>
                  <a:srgbClr val="FFFFFF"/>
                </a:solidFill>
                <a:latin typeface="Arial"/>
                <a:cs typeface="Arial"/>
              </a:rPr>
              <a:t>any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spc="-3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them.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90192" y="1622551"/>
            <a:ext cx="778954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spc="-10" dirty="0">
                <a:solidFill>
                  <a:srgbClr val="FFFFFF"/>
                </a:solidFill>
              </a:rPr>
              <a:t>Example </a:t>
            </a:r>
            <a:r>
              <a:rPr sz="3200" spc="-5" dirty="0">
                <a:solidFill>
                  <a:srgbClr val="FFFFFF"/>
                </a:solidFill>
              </a:rPr>
              <a:t>(permitted</a:t>
            </a:r>
            <a:r>
              <a:rPr sz="3200" spc="-90" dirty="0">
                <a:solidFill>
                  <a:srgbClr val="FFFFFF"/>
                </a:solidFill>
              </a:rPr>
              <a:t> </a:t>
            </a:r>
            <a:r>
              <a:rPr sz="3200" spc="-10" dirty="0">
                <a:solidFill>
                  <a:srgbClr val="FFFFFF"/>
                </a:solidFill>
              </a:rPr>
              <a:t>communication)</a:t>
            </a:r>
            <a:endParaRPr sz="3200" dirty="0"/>
          </a:p>
        </p:txBody>
      </p:sp>
      <p:sp>
        <p:nvSpPr>
          <p:cNvPr id="4" name="object 4" descr="HuschBlackwell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76400" y="2667000"/>
            <a:ext cx="6043168" cy="149335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400050">
              <a:lnSpc>
                <a:spcPct val="100400"/>
              </a:lnSpc>
              <a:spcBef>
                <a:spcPts val="105"/>
              </a:spcBef>
            </a:pPr>
            <a:r>
              <a:rPr sz="2300" spc="-135" dirty="0">
                <a:latin typeface="Arial"/>
                <a:cs typeface="Arial"/>
              </a:rPr>
              <a:t>-The </a:t>
            </a:r>
            <a:r>
              <a:rPr sz="2300" spc="-90" dirty="0">
                <a:latin typeface="Arial"/>
                <a:cs typeface="Arial"/>
              </a:rPr>
              <a:t>decision </a:t>
            </a:r>
            <a:r>
              <a:rPr sz="2300" spc="-210" dirty="0">
                <a:latin typeface="Arial"/>
                <a:cs typeface="Arial"/>
              </a:rPr>
              <a:t>as </a:t>
            </a:r>
            <a:r>
              <a:rPr sz="2300" spc="30" dirty="0">
                <a:latin typeface="Arial"/>
                <a:cs typeface="Arial"/>
              </a:rPr>
              <a:t>to  </a:t>
            </a:r>
            <a:r>
              <a:rPr sz="2300" spc="-35" dirty="0">
                <a:latin typeface="Arial"/>
                <a:cs typeface="Arial"/>
              </a:rPr>
              <a:t>whether </a:t>
            </a:r>
            <a:r>
              <a:rPr sz="2300" spc="-15" dirty="0">
                <a:latin typeface="Arial"/>
                <a:cs typeface="Arial"/>
              </a:rPr>
              <a:t>or </a:t>
            </a:r>
            <a:r>
              <a:rPr sz="2300" dirty="0">
                <a:latin typeface="Arial"/>
                <a:cs typeface="Arial"/>
              </a:rPr>
              <a:t>not</a:t>
            </a:r>
            <a:r>
              <a:rPr sz="2300" spc="-400" dirty="0">
                <a:latin typeface="Arial"/>
                <a:cs typeface="Arial"/>
              </a:rPr>
              <a:t> </a:t>
            </a:r>
            <a:r>
              <a:rPr sz="2300" spc="-135" dirty="0">
                <a:latin typeface="Arial"/>
                <a:cs typeface="Arial"/>
              </a:rPr>
              <a:t>sexual  </a:t>
            </a:r>
            <a:r>
              <a:rPr sz="2300" spc="-110" dirty="0">
                <a:latin typeface="Arial"/>
                <a:cs typeface="Arial"/>
              </a:rPr>
              <a:t>harassment</a:t>
            </a:r>
            <a:r>
              <a:rPr sz="2300" spc="-135" dirty="0">
                <a:latin typeface="Arial"/>
                <a:cs typeface="Arial"/>
              </a:rPr>
              <a:t> </a:t>
            </a:r>
            <a:r>
              <a:rPr sz="2300" spc="-80" dirty="0">
                <a:latin typeface="Arial"/>
                <a:cs typeface="Arial"/>
              </a:rPr>
              <a:t>occurred</a:t>
            </a:r>
            <a:endParaRPr sz="2300" dirty="0">
              <a:latin typeface="Arial"/>
              <a:cs typeface="Arial"/>
            </a:endParaRPr>
          </a:p>
          <a:p>
            <a:pPr marL="12700" marR="5080">
              <a:lnSpc>
                <a:spcPct val="100400"/>
              </a:lnSpc>
              <a:spcBef>
                <a:spcPts val="490"/>
              </a:spcBef>
            </a:pPr>
            <a:r>
              <a:rPr sz="2300" spc="-135" dirty="0">
                <a:latin typeface="Arial"/>
                <a:cs typeface="Arial"/>
              </a:rPr>
              <a:t>-Results </a:t>
            </a:r>
            <a:r>
              <a:rPr sz="2300" spc="-25" dirty="0">
                <a:latin typeface="Arial"/>
                <a:cs typeface="Arial"/>
              </a:rPr>
              <a:t>in </a:t>
            </a:r>
            <a:r>
              <a:rPr sz="2300" spc="-170" dirty="0">
                <a:latin typeface="Arial"/>
                <a:cs typeface="Arial"/>
              </a:rPr>
              <a:t>a </a:t>
            </a:r>
            <a:r>
              <a:rPr sz="2300" spc="-45" dirty="0">
                <a:latin typeface="Arial"/>
                <a:cs typeface="Arial"/>
              </a:rPr>
              <a:t>finding </a:t>
            </a:r>
            <a:r>
              <a:rPr sz="2300" dirty="0">
                <a:latin typeface="Arial"/>
                <a:cs typeface="Arial"/>
              </a:rPr>
              <a:t>of  </a:t>
            </a:r>
            <a:r>
              <a:rPr sz="2300" spc="5" dirty="0">
                <a:latin typeface="Arial"/>
                <a:cs typeface="Arial"/>
              </a:rPr>
              <a:t>“violation” </a:t>
            </a:r>
            <a:r>
              <a:rPr sz="2300" spc="-15" dirty="0">
                <a:latin typeface="Arial"/>
                <a:cs typeface="Arial"/>
              </a:rPr>
              <a:t>or </a:t>
            </a:r>
            <a:r>
              <a:rPr sz="2300" spc="-170" dirty="0">
                <a:latin typeface="Arial"/>
                <a:cs typeface="Arial"/>
              </a:rPr>
              <a:t>a </a:t>
            </a:r>
            <a:r>
              <a:rPr sz="2300" spc="-45" dirty="0">
                <a:latin typeface="Arial"/>
                <a:cs typeface="Arial"/>
              </a:rPr>
              <a:t>finding</a:t>
            </a:r>
            <a:r>
              <a:rPr sz="2300" spc="-36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of  </a:t>
            </a:r>
            <a:r>
              <a:rPr sz="2300" spc="20" dirty="0">
                <a:latin typeface="Arial"/>
                <a:cs typeface="Arial"/>
              </a:rPr>
              <a:t>“no</a:t>
            </a:r>
            <a:r>
              <a:rPr sz="2300" spc="-130" dirty="0">
                <a:latin typeface="Arial"/>
                <a:cs typeface="Arial"/>
              </a:rPr>
              <a:t> </a:t>
            </a:r>
            <a:r>
              <a:rPr sz="2300" spc="-15" dirty="0">
                <a:latin typeface="Arial"/>
                <a:cs typeface="Arial"/>
              </a:rPr>
              <a:t>violation”</a:t>
            </a:r>
            <a:endParaRPr sz="23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3720" y="1610360"/>
            <a:ext cx="6156325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spc="15">
                <a:solidFill>
                  <a:srgbClr val="0032A0"/>
                </a:solidFill>
              </a:rPr>
              <a:t>What </a:t>
            </a:r>
            <a:r>
              <a:rPr sz="3600" spc="10">
                <a:solidFill>
                  <a:srgbClr val="0032A0"/>
                </a:solidFill>
              </a:rPr>
              <a:t>Is </a:t>
            </a:r>
            <a:r>
              <a:rPr sz="3600" spc="20">
                <a:solidFill>
                  <a:srgbClr val="0032A0"/>
                </a:solidFill>
              </a:rPr>
              <a:t>a</a:t>
            </a:r>
            <a:r>
              <a:rPr sz="3600" spc="-80">
                <a:solidFill>
                  <a:srgbClr val="0032A0"/>
                </a:solidFill>
              </a:rPr>
              <a:t> </a:t>
            </a:r>
            <a:r>
              <a:rPr sz="3600" spc="15">
                <a:solidFill>
                  <a:srgbClr val="0032A0"/>
                </a:solidFill>
              </a:rPr>
              <a:t>Determination?</a:t>
            </a:r>
            <a:endParaRPr sz="3600"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25244" y="2548534"/>
            <a:ext cx="6404356" cy="1856021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2300" spc="-160" dirty="0">
                <a:latin typeface="Arial"/>
                <a:cs typeface="Arial"/>
              </a:rPr>
              <a:t>-Sparks </a:t>
            </a:r>
            <a:r>
              <a:rPr sz="2300" spc="-130" dirty="0">
                <a:latin typeface="Arial"/>
                <a:cs typeface="Arial"/>
              </a:rPr>
              <a:t>some </a:t>
            </a:r>
            <a:r>
              <a:rPr sz="2300" spc="-35" dirty="0">
                <a:latin typeface="Arial"/>
                <a:cs typeface="Arial"/>
              </a:rPr>
              <a:t>sort </a:t>
            </a:r>
            <a:r>
              <a:rPr sz="2300" dirty="0">
                <a:latin typeface="Arial"/>
                <a:cs typeface="Arial"/>
              </a:rPr>
              <a:t>of</a:t>
            </a:r>
            <a:r>
              <a:rPr sz="2300" spc="-185" dirty="0">
                <a:latin typeface="Arial"/>
                <a:cs typeface="Arial"/>
              </a:rPr>
              <a:t> </a:t>
            </a:r>
            <a:r>
              <a:rPr sz="2300" spc="-60" dirty="0">
                <a:latin typeface="Arial"/>
                <a:cs typeface="Arial"/>
              </a:rPr>
              <a:t>action</a:t>
            </a:r>
            <a:endParaRPr sz="23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2300" spc="-140" dirty="0">
                <a:latin typeface="Arial"/>
                <a:cs typeface="Arial"/>
              </a:rPr>
              <a:t>-Record </a:t>
            </a:r>
            <a:r>
              <a:rPr sz="2300" dirty="0">
                <a:latin typeface="Arial"/>
                <a:cs typeface="Arial"/>
              </a:rPr>
              <a:t>of </a:t>
            </a:r>
            <a:r>
              <a:rPr sz="2300" spc="-40" dirty="0">
                <a:latin typeface="Arial"/>
                <a:cs typeface="Arial"/>
              </a:rPr>
              <a:t>following</a:t>
            </a:r>
            <a:r>
              <a:rPr sz="2300" spc="-250" dirty="0">
                <a:latin typeface="Arial"/>
                <a:cs typeface="Arial"/>
              </a:rPr>
              <a:t> </a:t>
            </a:r>
            <a:r>
              <a:rPr sz="2300" spc="-135" dirty="0">
                <a:latin typeface="Arial"/>
                <a:cs typeface="Arial"/>
              </a:rPr>
              <a:t>process</a:t>
            </a:r>
            <a:endParaRPr sz="23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2300" spc="-100" dirty="0">
                <a:latin typeface="Arial"/>
                <a:cs typeface="Arial"/>
              </a:rPr>
              <a:t>-Documents </a:t>
            </a:r>
            <a:r>
              <a:rPr sz="2300" spc="-25" dirty="0">
                <a:latin typeface="Arial"/>
                <a:cs typeface="Arial"/>
              </a:rPr>
              <a:t>fair</a:t>
            </a:r>
            <a:r>
              <a:rPr sz="2300" spc="-175" dirty="0">
                <a:latin typeface="Arial"/>
                <a:cs typeface="Arial"/>
              </a:rPr>
              <a:t> </a:t>
            </a:r>
            <a:r>
              <a:rPr sz="2300" spc="-135" dirty="0">
                <a:latin typeface="Arial"/>
                <a:cs typeface="Arial"/>
              </a:rPr>
              <a:t>process</a:t>
            </a:r>
            <a:endParaRPr sz="2300" dirty="0">
              <a:latin typeface="Arial"/>
              <a:cs typeface="Arial"/>
            </a:endParaRPr>
          </a:p>
          <a:p>
            <a:pPr marL="12700" marR="440690">
              <a:lnSpc>
                <a:spcPct val="90200"/>
              </a:lnSpc>
              <a:spcBef>
                <a:spcPts val="509"/>
              </a:spcBef>
            </a:pPr>
            <a:r>
              <a:rPr sz="2300" spc="-114" dirty="0">
                <a:latin typeface="Arial"/>
                <a:cs typeface="Arial"/>
              </a:rPr>
              <a:t>-Provides </a:t>
            </a:r>
            <a:r>
              <a:rPr sz="2300" spc="-70" dirty="0">
                <a:latin typeface="Arial"/>
                <a:cs typeface="Arial"/>
              </a:rPr>
              <a:t>parties </a:t>
            </a:r>
            <a:r>
              <a:rPr sz="2300" spc="-105" dirty="0">
                <a:latin typeface="Arial"/>
                <a:cs typeface="Arial"/>
              </a:rPr>
              <a:t>and  subsequent </a:t>
            </a:r>
            <a:r>
              <a:rPr sz="2300" spc="-90" dirty="0">
                <a:latin typeface="Arial"/>
                <a:cs typeface="Arial"/>
              </a:rPr>
              <a:t>decision-  </a:t>
            </a:r>
            <a:r>
              <a:rPr sz="2300" spc="-135" dirty="0">
                <a:latin typeface="Arial"/>
                <a:cs typeface="Arial"/>
              </a:rPr>
              <a:t>makers </a:t>
            </a:r>
            <a:r>
              <a:rPr sz="2300" spc="15" dirty="0">
                <a:latin typeface="Arial"/>
                <a:cs typeface="Arial"/>
              </a:rPr>
              <a:t>with</a:t>
            </a:r>
            <a:r>
              <a:rPr sz="2300" spc="-155" dirty="0">
                <a:latin typeface="Arial"/>
                <a:cs typeface="Arial"/>
              </a:rPr>
              <a:t> </a:t>
            </a:r>
            <a:r>
              <a:rPr sz="2300" spc="-30" dirty="0">
                <a:latin typeface="Arial"/>
                <a:cs typeface="Arial"/>
              </a:rPr>
              <a:t>information</a:t>
            </a:r>
            <a:endParaRPr sz="23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3720" y="1610360"/>
            <a:ext cx="5164455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spc="15">
                <a:solidFill>
                  <a:srgbClr val="0032A0"/>
                </a:solidFill>
              </a:rPr>
              <a:t>Purpose of </a:t>
            </a:r>
            <a:r>
              <a:rPr sz="3600" spc="20">
                <a:solidFill>
                  <a:srgbClr val="0032A0"/>
                </a:solidFill>
              </a:rPr>
              <a:t>a</a:t>
            </a:r>
            <a:r>
              <a:rPr sz="3600" spc="-95">
                <a:solidFill>
                  <a:srgbClr val="0032A0"/>
                </a:solidFill>
              </a:rPr>
              <a:t> </a:t>
            </a:r>
            <a:r>
              <a:rPr sz="3600" spc="15">
                <a:solidFill>
                  <a:srgbClr val="0032A0"/>
                </a:solidFill>
              </a:rPr>
              <a:t>Decision</a:t>
            </a:r>
            <a:endParaRPr sz="3600"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29232" y="2639060"/>
            <a:ext cx="7551420" cy="36468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8935" marR="319405" indent="-356870">
              <a:lnSpc>
                <a:spcPct val="101499"/>
              </a:lnSpc>
              <a:spcBef>
                <a:spcPts val="95"/>
              </a:spcBef>
              <a:buClr>
                <a:srgbClr val="255A4C"/>
              </a:buClr>
              <a:buSzPct val="61538"/>
              <a:buChar char="●"/>
              <a:tabLst>
                <a:tab pos="368935" algn="l"/>
                <a:tab pos="369570" algn="l"/>
              </a:tabLst>
            </a:pPr>
            <a:r>
              <a:rPr sz="1950" spc="-175">
                <a:latin typeface="Arial"/>
                <a:cs typeface="Arial"/>
              </a:rPr>
              <a:t>Each </a:t>
            </a:r>
            <a:r>
              <a:rPr sz="1950" spc="-70">
                <a:latin typeface="Arial"/>
                <a:cs typeface="Arial"/>
              </a:rPr>
              <a:t>decision </a:t>
            </a:r>
            <a:r>
              <a:rPr sz="1950" spc="-60">
                <a:latin typeface="Arial"/>
                <a:cs typeface="Arial"/>
              </a:rPr>
              <a:t>should </a:t>
            </a:r>
            <a:r>
              <a:rPr sz="1950" spc="-75">
                <a:latin typeface="Arial"/>
                <a:cs typeface="Arial"/>
              </a:rPr>
              <a:t>be </a:t>
            </a:r>
            <a:r>
              <a:rPr sz="1950" spc="-65">
                <a:latin typeface="Arial"/>
                <a:cs typeface="Arial"/>
              </a:rPr>
              <a:t>explained </a:t>
            </a:r>
            <a:r>
              <a:rPr sz="1950" spc="-15">
                <a:latin typeface="Arial"/>
                <a:cs typeface="Arial"/>
              </a:rPr>
              <a:t>in </a:t>
            </a:r>
            <a:r>
              <a:rPr sz="1950">
                <a:latin typeface="Arial"/>
                <a:cs typeface="Arial"/>
              </a:rPr>
              <a:t>writing </a:t>
            </a:r>
            <a:r>
              <a:rPr sz="1950" spc="-20">
                <a:latin typeface="Arial"/>
                <a:cs typeface="Arial"/>
              </a:rPr>
              <a:t>in </a:t>
            </a:r>
            <a:r>
              <a:rPr sz="1950" spc="-175">
                <a:latin typeface="Arial"/>
                <a:cs typeface="Arial"/>
              </a:rPr>
              <a:t>as </a:t>
            </a:r>
            <a:r>
              <a:rPr sz="1950" spc="-50">
                <a:latin typeface="Arial"/>
                <a:cs typeface="Arial"/>
              </a:rPr>
              <a:t>careful </a:t>
            </a:r>
            <a:r>
              <a:rPr sz="1950" spc="-30">
                <a:latin typeface="Arial"/>
                <a:cs typeface="Arial"/>
              </a:rPr>
              <a:t>detail</a:t>
            </a:r>
            <a:r>
              <a:rPr sz="1950" spc="-325">
                <a:latin typeface="Arial"/>
                <a:cs typeface="Arial"/>
              </a:rPr>
              <a:t> </a:t>
            </a:r>
            <a:r>
              <a:rPr sz="1950" spc="-175">
                <a:latin typeface="Arial"/>
                <a:cs typeface="Arial"/>
              </a:rPr>
              <a:t>as </a:t>
            </a:r>
            <a:r>
              <a:rPr sz="1950" spc="-140">
                <a:latin typeface="Arial"/>
                <a:cs typeface="Arial"/>
              </a:rPr>
              <a:t>a  </a:t>
            </a:r>
            <a:r>
              <a:rPr sz="1950" spc="-35">
                <a:latin typeface="Arial"/>
                <a:cs typeface="Arial"/>
              </a:rPr>
              <a:t>finding </a:t>
            </a:r>
            <a:r>
              <a:rPr sz="1950" spc="5">
                <a:latin typeface="Arial"/>
                <a:cs typeface="Arial"/>
              </a:rPr>
              <a:t>of </a:t>
            </a:r>
            <a:r>
              <a:rPr sz="1950" spc="-50">
                <a:latin typeface="Arial"/>
                <a:cs typeface="Arial"/>
              </a:rPr>
              <a:t>responsibility.</a:t>
            </a:r>
            <a:r>
              <a:rPr sz="1950" spc="145">
                <a:latin typeface="Arial"/>
                <a:cs typeface="Arial"/>
              </a:rPr>
              <a:t> </a:t>
            </a:r>
            <a:r>
              <a:rPr sz="1950" spc="-105">
                <a:latin typeface="Arial"/>
                <a:cs typeface="Arial"/>
              </a:rPr>
              <a:t>Why?</a:t>
            </a:r>
            <a:endParaRPr sz="1950">
              <a:latin typeface="Arial"/>
              <a:cs typeface="Arial"/>
            </a:endParaRPr>
          </a:p>
          <a:p>
            <a:pPr marL="871855" marR="637540" lvl="1" indent="-356870">
              <a:lnSpc>
                <a:spcPct val="101499"/>
              </a:lnSpc>
              <a:buClr>
                <a:srgbClr val="255A4C"/>
              </a:buClr>
              <a:buSzPct val="61538"/>
              <a:buChar char="o"/>
              <a:tabLst>
                <a:tab pos="871855" algn="l"/>
                <a:tab pos="872490" algn="l"/>
              </a:tabLst>
            </a:pPr>
            <a:r>
              <a:rPr sz="1950" spc="-130">
                <a:latin typeface="Arial"/>
                <a:cs typeface="Arial"/>
              </a:rPr>
              <a:t>The </a:t>
            </a:r>
            <a:r>
              <a:rPr sz="1950" spc="-55">
                <a:latin typeface="Arial"/>
                <a:cs typeface="Arial"/>
              </a:rPr>
              <a:t>act </a:t>
            </a:r>
            <a:r>
              <a:rPr sz="1950" spc="5">
                <a:latin typeface="Arial"/>
                <a:cs typeface="Arial"/>
              </a:rPr>
              <a:t>of </a:t>
            </a:r>
            <a:r>
              <a:rPr sz="1950" spc="-55">
                <a:latin typeface="Arial"/>
                <a:cs typeface="Arial"/>
              </a:rPr>
              <a:t>documenting </a:t>
            </a:r>
            <a:r>
              <a:rPr sz="1950" spc="-80">
                <a:latin typeface="Arial"/>
                <a:cs typeface="Arial"/>
              </a:rPr>
              <a:t>helps </a:t>
            </a:r>
            <a:r>
              <a:rPr sz="1950" spc="-140">
                <a:latin typeface="Arial"/>
                <a:cs typeface="Arial"/>
              </a:rPr>
              <a:t>a </a:t>
            </a:r>
            <a:r>
              <a:rPr sz="1950" spc="-70">
                <a:latin typeface="Arial"/>
                <a:cs typeface="Arial"/>
              </a:rPr>
              <a:t>decision-maker </a:t>
            </a:r>
            <a:r>
              <a:rPr sz="1950" spc="-65">
                <a:latin typeface="Arial"/>
                <a:cs typeface="Arial"/>
              </a:rPr>
              <a:t>consider</a:t>
            </a:r>
            <a:r>
              <a:rPr sz="1950" spc="-300">
                <a:latin typeface="Arial"/>
                <a:cs typeface="Arial"/>
              </a:rPr>
              <a:t> </a:t>
            </a:r>
            <a:r>
              <a:rPr sz="1950" spc="-35">
                <a:latin typeface="Arial"/>
                <a:cs typeface="Arial"/>
              </a:rPr>
              <a:t>all  </a:t>
            </a:r>
            <a:r>
              <a:rPr sz="1950" spc="-40">
                <a:latin typeface="Arial"/>
                <a:cs typeface="Arial"/>
              </a:rPr>
              <a:t>relevant</a:t>
            </a:r>
            <a:r>
              <a:rPr sz="1950" spc="-110">
                <a:latin typeface="Arial"/>
                <a:cs typeface="Arial"/>
              </a:rPr>
              <a:t> </a:t>
            </a:r>
            <a:r>
              <a:rPr sz="1950" spc="-135">
                <a:latin typeface="Arial"/>
                <a:cs typeface="Arial"/>
              </a:rPr>
              <a:t>issues</a:t>
            </a:r>
            <a:endParaRPr sz="1950">
              <a:latin typeface="Arial"/>
              <a:cs typeface="Arial"/>
            </a:endParaRPr>
          </a:p>
          <a:p>
            <a:pPr marL="871855" marR="191770" lvl="1" indent="-356870">
              <a:lnSpc>
                <a:spcPct val="101499"/>
              </a:lnSpc>
              <a:buClr>
                <a:srgbClr val="255A4C"/>
              </a:buClr>
              <a:buSzPct val="61538"/>
              <a:buChar char="o"/>
              <a:tabLst>
                <a:tab pos="871855" algn="l"/>
                <a:tab pos="872490" algn="l"/>
              </a:tabLst>
            </a:pPr>
            <a:r>
              <a:rPr sz="1950" spc="-75">
                <a:latin typeface="Arial"/>
                <a:cs typeface="Arial"/>
              </a:rPr>
              <a:t>Demonstrates</a:t>
            </a:r>
            <a:r>
              <a:rPr sz="1950" spc="-125">
                <a:latin typeface="Arial"/>
                <a:cs typeface="Arial"/>
              </a:rPr>
              <a:t> </a:t>
            </a:r>
            <a:r>
              <a:rPr sz="1950" spc="5">
                <a:latin typeface="Arial"/>
                <a:cs typeface="Arial"/>
              </a:rPr>
              <a:t>that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10">
                <a:latin typeface="Arial"/>
                <a:cs typeface="Arial"/>
              </a:rPr>
              <a:t>the</a:t>
            </a:r>
            <a:r>
              <a:rPr sz="1950" spc="-95">
                <a:latin typeface="Arial"/>
                <a:cs typeface="Arial"/>
              </a:rPr>
              <a:t> </a:t>
            </a:r>
            <a:r>
              <a:rPr sz="1950" spc="-70">
                <a:latin typeface="Arial"/>
                <a:cs typeface="Arial"/>
              </a:rPr>
              <a:t>decision</a:t>
            </a:r>
            <a:r>
              <a:rPr sz="1950" spc="-114">
                <a:latin typeface="Arial"/>
                <a:cs typeface="Arial"/>
              </a:rPr>
              <a:t> was</a:t>
            </a:r>
            <a:r>
              <a:rPr sz="1950" spc="-110">
                <a:latin typeface="Arial"/>
                <a:cs typeface="Arial"/>
              </a:rPr>
              <a:t> </a:t>
            </a:r>
            <a:r>
              <a:rPr sz="1950" spc="-30">
                <a:latin typeface="Arial"/>
                <a:cs typeface="Arial"/>
              </a:rPr>
              <a:t>informed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80">
                <a:latin typeface="Arial"/>
                <a:cs typeface="Arial"/>
              </a:rPr>
              <a:t>and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5">
                <a:latin typeface="Arial"/>
                <a:cs typeface="Arial"/>
              </a:rPr>
              <a:t>not</a:t>
            </a:r>
            <a:r>
              <a:rPr sz="1950" spc="-105">
                <a:latin typeface="Arial"/>
                <a:cs typeface="Arial"/>
              </a:rPr>
              <a:t> </a:t>
            </a:r>
            <a:r>
              <a:rPr sz="1950" spc="-110">
                <a:latin typeface="Arial"/>
                <a:cs typeface="Arial"/>
              </a:rPr>
              <a:t>based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50">
                <a:latin typeface="Arial"/>
                <a:cs typeface="Arial"/>
              </a:rPr>
              <a:t>on  </a:t>
            </a:r>
            <a:r>
              <a:rPr sz="1950" spc="-60">
                <a:latin typeface="Arial"/>
                <a:cs typeface="Arial"/>
              </a:rPr>
              <a:t>actual </a:t>
            </a:r>
            <a:r>
              <a:rPr sz="1950" spc="-5">
                <a:latin typeface="Arial"/>
                <a:cs typeface="Arial"/>
              </a:rPr>
              <a:t>or </a:t>
            </a:r>
            <a:r>
              <a:rPr sz="1950" spc="-65">
                <a:latin typeface="Arial"/>
                <a:cs typeface="Arial"/>
              </a:rPr>
              <a:t>perceived</a:t>
            </a:r>
            <a:r>
              <a:rPr sz="1950" spc="-240">
                <a:latin typeface="Arial"/>
                <a:cs typeface="Arial"/>
              </a:rPr>
              <a:t> </a:t>
            </a:r>
            <a:r>
              <a:rPr sz="1950" spc="-95">
                <a:latin typeface="Arial"/>
                <a:cs typeface="Arial"/>
              </a:rPr>
              <a:t>bias</a:t>
            </a:r>
            <a:endParaRPr sz="1950">
              <a:latin typeface="Arial"/>
              <a:cs typeface="Arial"/>
            </a:endParaRPr>
          </a:p>
          <a:p>
            <a:pPr marL="871855" marR="822960" lvl="1" indent="-356870">
              <a:lnSpc>
                <a:spcPct val="101499"/>
              </a:lnSpc>
              <a:buClr>
                <a:srgbClr val="255A4C"/>
              </a:buClr>
              <a:buSzPct val="61538"/>
              <a:buChar char="o"/>
              <a:tabLst>
                <a:tab pos="871855" algn="l"/>
                <a:tab pos="872490" algn="l"/>
              </a:tabLst>
            </a:pPr>
            <a:r>
              <a:rPr sz="1950" spc="-75">
                <a:latin typeface="Arial"/>
                <a:cs typeface="Arial"/>
              </a:rPr>
              <a:t>Demonstrates</a:t>
            </a:r>
            <a:r>
              <a:rPr sz="1950" spc="-125">
                <a:latin typeface="Arial"/>
                <a:cs typeface="Arial"/>
              </a:rPr>
              <a:t> </a:t>
            </a:r>
            <a:r>
              <a:rPr sz="1950" spc="5">
                <a:latin typeface="Arial"/>
                <a:cs typeface="Arial"/>
              </a:rPr>
              <a:t>that</a:t>
            </a:r>
            <a:r>
              <a:rPr sz="1950" spc="-95">
                <a:latin typeface="Arial"/>
                <a:cs typeface="Arial"/>
              </a:rPr>
              <a:t> </a:t>
            </a:r>
            <a:r>
              <a:rPr sz="1950" spc="-10">
                <a:latin typeface="Arial"/>
                <a:cs typeface="Arial"/>
              </a:rPr>
              <a:t>the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70">
                <a:latin typeface="Arial"/>
                <a:cs typeface="Arial"/>
              </a:rPr>
              <a:t>decision</a:t>
            </a:r>
            <a:r>
              <a:rPr sz="1950" spc="-114">
                <a:latin typeface="Arial"/>
                <a:cs typeface="Arial"/>
              </a:rPr>
              <a:t> was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5">
                <a:latin typeface="Arial"/>
                <a:cs typeface="Arial"/>
              </a:rPr>
              <a:t>not</a:t>
            </a:r>
            <a:r>
              <a:rPr sz="1950" spc="-110">
                <a:latin typeface="Arial"/>
                <a:cs typeface="Arial"/>
              </a:rPr>
              <a:t> </a:t>
            </a:r>
            <a:r>
              <a:rPr sz="1950" spc="15">
                <a:latin typeface="Arial"/>
                <a:cs typeface="Arial"/>
              </a:rPr>
              <a:t>without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25">
                <a:latin typeface="Arial"/>
                <a:cs typeface="Arial"/>
              </a:rPr>
              <a:t>thought,  </a:t>
            </a:r>
            <a:r>
              <a:rPr sz="1950" spc="-35">
                <a:latin typeface="Arial"/>
                <a:cs typeface="Arial"/>
              </a:rPr>
              <a:t>arbitrary, </a:t>
            </a:r>
            <a:r>
              <a:rPr sz="1950" spc="-5">
                <a:latin typeface="Arial"/>
                <a:cs typeface="Arial"/>
              </a:rPr>
              <a:t>or</a:t>
            </a:r>
            <a:r>
              <a:rPr sz="1950" spc="-195">
                <a:latin typeface="Arial"/>
                <a:cs typeface="Arial"/>
              </a:rPr>
              <a:t> </a:t>
            </a:r>
            <a:r>
              <a:rPr sz="1950" spc="-70">
                <a:latin typeface="Arial"/>
                <a:cs typeface="Arial"/>
              </a:rPr>
              <a:t>capricious</a:t>
            </a:r>
            <a:endParaRPr sz="1950">
              <a:latin typeface="Arial"/>
              <a:cs typeface="Arial"/>
            </a:endParaRPr>
          </a:p>
          <a:p>
            <a:pPr marL="871855" lvl="1" indent="-357505">
              <a:lnSpc>
                <a:spcPct val="100000"/>
              </a:lnSpc>
              <a:spcBef>
                <a:spcPts val="35"/>
              </a:spcBef>
              <a:buClr>
                <a:srgbClr val="255A4C"/>
              </a:buClr>
              <a:buSzPct val="61538"/>
              <a:buChar char="o"/>
              <a:tabLst>
                <a:tab pos="871855" algn="l"/>
                <a:tab pos="872490" algn="l"/>
              </a:tabLst>
            </a:pPr>
            <a:r>
              <a:rPr sz="1950" spc="-75">
                <a:latin typeface="Arial"/>
                <a:cs typeface="Arial"/>
              </a:rPr>
              <a:t>Demonstrates </a:t>
            </a:r>
            <a:r>
              <a:rPr sz="1950" spc="-45">
                <a:latin typeface="Arial"/>
                <a:cs typeface="Arial"/>
              </a:rPr>
              <a:t>alignment </a:t>
            </a:r>
            <a:r>
              <a:rPr sz="1950" spc="20">
                <a:latin typeface="Arial"/>
                <a:cs typeface="Arial"/>
              </a:rPr>
              <a:t>with </a:t>
            </a:r>
            <a:r>
              <a:rPr sz="1950" spc="-20">
                <a:latin typeface="Arial"/>
                <a:cs typeface="Arial"/>
              </a:rPr>
              <a:t>institution’s</a:t>
            </a:r>
            <a:r>
              <a:rPr sz="1950" spc="-415">
                <a:latin typeface="Arial"/>
                <a:cs typeface="Arial"/>
              </a:rPr>
              <a:t> </a:t>
            </a:r>
            <a:r>
              <a:rPr sz="1950" spc="-50">
                <a:latin typeface="Arial"/>
                <a:cs typeface="Arial"/>
              </a:rPr>
              <a:t>disciplinary </a:t>
            </a:r>
            <a:r>
              <a:rPr sz="1950" spc="-55">
                <a:latin typeface="Arial"/>
                <a:cs typeface="Arial"/>
              </a:rPr>
              <a:t>philosophy</a:t>
            </a:r>
            <a:endParaRPr sz="1950">
              <a:latin typeface="Arial"/>
              <a:cs typeface="Arial"/>
            </a:endParaRPr>
          </a:p>
          <a:p>
            <a:pPr marL="871855" marR="5080" lvl="1" indent="-356870">
              <a:lnSpc>
                <a:spcPct val="101499"/>
              </a:lnSpc>
              <a:spcBef>
                <a:spcPts val="5"/>
              </a:spcBef>
              <a:buClr>
                <a:srgbClr val="255A4C"/>
              </a:buClr>
              <a:buSzPct val="61538"/>
              <a:buChar char="o"/>
              <a:tabLst>
                <a:tab pos="871855" algn="l"/>
                <a:tab pos="872490" algn="l"/>
              </a:tabLst>
            </a:pPr>
            <a:r>
              <a:rPr sz="1950" spc="-95">
                <a:latin typeface="Arial"/>
                <a:cs typeface="Arial"/>
              </a:rPr>
              <a:t>Provides </a:t>
            </a:r>
            <a:r>
              <a:rPr sz="1950" spc="-100">
                <a:latin typeface="Arial"/>
                <a:cs typeface="Arial"/>
              </a:rPr>
              <a:t>appeals </a:t>
            </a:r>
            <a:r>
              <a:rPr sz="1950" spc="-25">
                <a:latin typeface="Arial"/>
                <a:cs typeface="Arial"/>
              </a:rPr>
              <a:t>official </a:t>
            </a:r>
            <a:r>
              <a:rPr sz="1950" spc="-75">
                <a:latin typeface="Arial"/>
                <a:cs typeface="Arial"/>
              </a:rPr>
              <a:t>and </a:t>
            </a:r>
            <a:r>
              <a:rPr sz="1950" spc="-100">
                <a:latin typeface="Arial"/>
                <a:cs typeface="Arial"/>
              </a:rPr>
              <a:t>any </a:t>
            </a:r>
            <a:r>
              <a:rPr sz="1950" spc="-50">
                <a:latin typeface="Arial"/>
                <a:cs typeface="Arial"/>
              </a:rPr>
              <a:t>reviewing </a:t>
            </a:r>
            <a:r>
              <a:rPr sz="1950" spc="-20">
                <a:latin typeface="Arial"/>
                <a:cs typeface="Arial"/>
              </a:rPr>
              <a:t>court </a:t>
            </a:r>
            <a:r>
              <a:rPr sz="1950" spc="20">
                <a:latin typeface="Arial"/>
                <a:cs typeface="Arial"/>
              </a:rPr>
              <a:t>with</a:t>
            </a:r>
            <a:r>
              <a:rPr sz="1950" spc="-310">
                <a:latin typeface="Arial"/>
                <a:cs typeface="Arial"/>
              </a:rPr>
              <a:t> </a:t>
            </a:r>
            <a:r>
              <a:rPr sz="1950" spc="-140">
                <a:latin typeface="Arial"/>
                <a:cs typeface="Arial"/>
              </a:rPr>
              <a:t>a </a:t>
            </a:r>
            <a:r>
              <a:rPr sz="1950" spc="-85">
                <a:latin typeface="Arial"/>
                <a:cs typeface="Arial"/>
              </a:rPr>
              <a:t>reason </a:t>
            </a:r>
            <a:r>
              <a:rPr sz="1950" spc="20">
                <a:latin typeface="Arial"/>
                <a:cs typeface="Arial"/>
              </a:rPr>
              <a:t>to  </a:t>
            </a:r>
            <a:r>
              <a:rPr sz="1950" spc="-45">
                <a:latin typeface="Arial"/>
                <a:cs typeface="Arial"/>
              </a:rPr>
              <a:t>grant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15">
                <a:latin typeface="Arial"/>
                <a:cs typeface="Arial"/>
              </a:rPr>
              <a:t>the</a:t>
            </a:r>
            <a:r>
              <a:rPr sz="1950" spc="-95">
                <a:latin typeface="Arial"/>
                <a:cs typeface="Arial"/>
              </a:rPr>
              <a:t> </a:t>
            </a:r>
            <a:r>
              <a:rPr sz="1950" spc="-65">
                <a:latin typeface="Arial"/>
                <a:cs typeface="Arial"/>
              </a:rPr>
              <a:t>sanctioning</a:t>
            </a:r>
            <a:r>
              <a:rPr sz="1950" spc="-135">
                <a:latin typeface="Arial"/>
                <a:cs typeface="Arial"/>
              </a:rPr>
              <a:t> </a:t>
            </a:r>
            <a:r>
              <a:rPr sz="1950" spc="-25">
                <a:latin typeface="Arial"/>
                <a:cs typeface="Arial"/>
              </a:rPr>
              <a:t>official</a:t>
            </a:r>
            <a:r>
              <a:rPr sz="1950" spc="-95">
                <a:latin typeface="Arial"/>
                <a:cs typeface="Arial"/>
              </a:rPr>
              <a:t> </a:t>
            </a:r>
            <a:r>
              <a:rPr sz="1950" spc="-45">
                <a:latin typeface="Arial"/>
                <a:cs typeface="Arial"/>
              </a:rPr>
              <a:t>discretion</a:t>
            </a:r>
            <a:r>
              <a:rPr sz="1950" spc="-105">
                <a:latin typeface="Arial"/>
                <a:cs typeface="Arial"/>
              </a:rPr>
              <a:t> </a:t>
            </a:r>
            <a:r>
              <a:rPr sz="1950" spc="-15">
                <a:latin typeface="Arial"/>
                <a:cs typeface="Arial"/>
              </a:rPr>
              <a:t>in</a:t>
            </a:r>
            <a:r>
              <a:rPr sz="1950" spc="-90">
                <a:latin typeface="Arial"/>
                <a:cs typeface="Arial"/>
              </a:rPr>
              <a:t> </a:t>
            </a:r>
            <a:r>
              <a:rPr sz="1950" spc="-15">
                <a:latin typeface="Arial"/>
                <a:cs typeface="Arial"/>
              </a:rPr>
              <a:t>his/her</a:t>
            </a:r>
            <a:r>
              <a:rPr sz="1950" spc="-110">
                <a:latin typeface="Arial"/>
                <a:cs typeface="Arial"/>
              </a:rPr>
              <a:t> </a:t>
            </a:r>
            <a:r>
              <a:rPr sz="1950" spc="-70">
                <a:latin typeface="Arial"/>
                <a:cs typeface="Arial"/>
              </a:rPr>
              <a:t>decision</a:t>
            </a:r>
            <a:endParaRPr sz="1950">
              <a:latin typeface="Arial"/>
              <a:cs typeface="Arial"/>
            </a:endParaRPr>
          </a:p>
          <a:p>
            <a:pPr marL="368935" indent="-356870">
              <a:lnSpc>
                <a:spcPct val="100000"/>
              </a:lnSpc>
              <a:spcBef>
                <a:spcPts val="35"/>
              </a:spcBef>
              <a:buClr>
                <a:srgbClr val="255A4C"/>
              </a:buClr>
              <a:buSzPct val="61538"/>
              <a:buChar char="●"/>
              <a:tabLst>
                <a:tab pos="368935" algn="l"/>
                <a:tab pos="369570" algn="l"/>
              </a:tabLst>
            </a:pPr>
            <a:r>
              <a:rPr sz="1950" spc="-130">
                <a:latin typeface="Arial"/>
                <a:cs typeface="Arial"/>
              </a:rPr>
              <a:t>The </a:t>
            </a:r>
            <a:r>
              <a:rPr sz="1950" spc="-70">
                <a:latin typeface="Arial"/>
                <a:cs typeface="Arial"/>
              </a:rPr>
              <a:t>decision </a:t>
            </a:r>
            <a:r>
              <a:rPr sz="1950" spc="-80">
                <a:latin typeface="Arial"/>
                <a:cs typeface="Arial"/>
              </a:rPr>
              <a:t>need </a:t>
            </a:r>
            <a:r>
              <a:rPr sz="1950" spc="5">
                <a:latin typeface="Arial"/>
                <a:cs typeface="Arial"/>
              </a:rPr>
              <a:t>not </a:t>
            </a:r>
            <a:r>
              <a:rPr sz="1950" spc="-75">
                <a:latin typeface="Arial"/>
                <a:cs typeface="Arial"/>
              </a:rPr>
              <a:t>be</a:t>
            </a:r>
            <a:r>
              <a:rPr sz="1950" spc="-225">
                <a:latin typeface="Arial"/>
                <a:cs typeface="Arial"/>
              </a:rPr>
              <a:t> </a:t>
            </a:r>
            <a:r>
              <a:rPr sz="1950" spc="-50">
                <a:latin typeface="Arial"/>
                <a:cs typeface="Arial"/>
              </a:rPr>
              <a:t>lengthy</a:t>
            </a:r>
            <a:endParaRPr sz="19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45055" y="1662176"/>
            <a:ext cx="572897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/>
              <a:t>Documenting the</a:t>
            </a:r>
            <a:r>
              <a:rPr spc="-85"/>
              <a:t> </a:t>
            </a:r>
            <a:r>
              <a:rPr spc="-5"/>
              <a:t>Decision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1904" y="2590291"/>
            <a:ext cx="6457696" cy="290400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 marR="5080">
              <a:lnSpc>
                <a:spcPts val="1789"/>
              </a:lnSpc>
              <a:spcBef>
                <a:spcPts val="325"/>
              </a:spcBef>
            </a:pPr>
            <a:r>
              <a:rPr sz="1650" b="1" i="1" spc="15" dirty="0">
                <a:latin typeface="Arial-BoldItalicMT"/>
                <a:cs typeface="Arial-BoldItalicMT"/>
              </a:rPr>
              <a:t>*May </a:t>
            </a:r>
            <a:r>
              <a:rPr sz="1650" b="1" i="1" spc="-105" dirty="0">
                <a:latin typeface="Arial-BoldItalicMT"/>
                <a:cs typeface="Arial-BoldItalicMT"/>
              </a:rPr>
              <a:t>incorporate </a:t>
            </a:r>
            <a:r>
              <a:rPr sz="1650" b="1" i="1" spc="-100" dirty="0">
                <a:latin typeface="Arial-BoldItalicMT"/>
                <a:cs typeface="Arial-BoldItalicMT"/>
              </a:rPr>
              <a:t>investigative</a:t>
            </a:r>
            <a:r>
              <a:rPr sz="1650" b="1" i="1" spc="-310" dirty="0">
                <a:latin typeface="Arial-BoldItalicMT"/>
                <a:cs typeface="Arial-BoldItalicMT"/>
              </a:rPr>
              <a:t> </a:t>
            </a:r>
            <a:r>
              <a:rPr sz="1650" b="1" i="1" spc="-80" dirty="0">
                <a:latin typeface="Arial-BoldItalicMT"/>
                <a:cs typeface="Arial-BoldItalicMT"/>
              </a:rPr>
              <a:t>report  for </a:t>
            </a:r>
            <a:r>
              <a:rPr sz="1650" b="1" i="1" spc="-165" dirty="0">
                <a:latin typeface="Arial-BoldItalicMT"/>
                <a:cs typeface="Arial-BoldItalicMT"/>
              </a:rPr>
              <a:t>some </a:t>
            </a:r>
            <a:r>
              <a:rPr sz="1650" b="1" i="1" spc="-100" dirty="0">
                <a:latin typeface="Arial-BoldItalicMT"/>
                <a:cs typeface="Arial-BoldItalicMT"/>
              </a:rPr>
              <a:t>or </a:t>
            </a:r>
            <a:r>
              <a:rPr sz="1650" b="1" i="1" spc="-165" dirty="0">
                <a:latin typeface="Arial-BoldItalicMT"/>
                <a:cs typeface="Arial-BoldItalicMT"/>
              </a:rPr>
              <a:t>much </a:t>
            </a:r>
            <a:r>
              <a:rPr sz="1650" b="1" i="1" spc="-85" dirty="0">
                <a:latin typeface="Arial-BoldItalicMT"/>
                <a:cs typeface="Arial-BoldItalicMT"/>
              </a:rPr>
              <a:t>of </a:t>
            </a:r>
            <a:r>
              <a:rPr sz="1650" b="1" i="1" spc="-75" dirty="0">
                <a:latin typeface="Arial-BoldItalicMT"/>
                <a:cs typeface="Arial-BoldItalicMT"/>
              </a:rPr>
              <a:t>the</a:t>
            </a:r>
            <a:r>
              <a:rPr sz="1650" b="1" i="1" spc="-40" dirty="0">
                <a:latin typeface="Arial-BoldItalicMT"/>
                <a:cs typeface="Arial-BoldItalicMT"/>
              </a:rPr>
              <a:t> </a:t>
            </a:r>
            <a:r>
              <a:rPr sz="1650" b="1" i="1" spc="-95" dirty="0">
                <a:latin typeface="Arial-BoldItalicMT"/>
                <a:cs typeface="Arial-BoldItalicMT"/>
              </a:rPr>
              <a:t>following:</a:t>
            </a:r>
            <a:endParaRPr sz="1650" dirty="0">
              <a:latin typeface="Arial-BoldItalicMT"/>
              <a:cs typeface="Arial-BoldItalicMT"/>
            </a:endParaRPr>
          </a:p>
          <a:p>
            <a:pPr marL="494030">
              <a:lnSpc>
                <a:spcPct val="100000"/>
              </a:lnSpc>
              <a:spcBef>
                <a:spcPts val="254"/>
              </a:spcBef>
            </a:pPr>
            <a:r>
              <a:rPr sz="1650" spc="-55" dirty="0">
                <a:latin typeface="Arial"/>
                <a:cs typeface="Arial"/>
              </a:rPr>
              <a:t>-Preliminary </a:t>
            </a:r>
            <a:r>
              <a:rPr sz="1650" spc="-135" dirty="0">
                <a:latin typeface="Arial"/>
                <a:cs typeface="Arial"/>
              </a:rPr>
              <a:t>case</a:t>
            </a:r>
            <a:r>
              <a:rPr sz="1650" spc="-195" dirty="0">
                <a:latin typeface="Arial"/>
                <a:cs typeface="Arial"/>
              </a:rPr>
              <a:t> </a:t>
            </a:r>
            <a:r>
              <a:rPr sz="1650" spc="-25" dirty="0">
                <a:latin typeface="Arial"/>
                <a:cs typeface="Arial"/>
              </a:rPr>
              <a:t>information</a:t>
            </a:r>
            <a:endParaRPr sz="1650" dirty="0">
              <a:latin typeface="Arial"/>
              <a:cs typeface="Arial"/>
            </a:endParaRPr>
          </a:p>
          <a:p>
            <a:pPr marL="494030">
              <a:lnSpc>
                <a:spcPct val="100000"/>
              </a:lnSpc>
              <a:spcBef>
                <a:spcPts val="300"/>
              </a:spcBef>
            </a:pPr>
            <a:r>
              <a:rPr sz="1650" spc="-55" dirty="0">
                <a:latin typeface="Arial"/>
                <a:cs typeface="Arial"/>
              </a:rPr>
              <a:t>-History </a:t>
            </a:r>
            <a:r>
              <a:rPr sz="1650" spc="-5" dirty="0">
                <a:latin typeface="Arial"/>
                <a:cs typeface="Arial"/>
              </a:rPr>
              <a:t>of </a:t>
            </a:r>
            <a:r>
              <a:rPr sz="1650" spc="-20" dirty="0">
                <a:latin typeface="Arial"/>
                <a:cs typeface="Arial"/>
              </a:rPr>
              <a:t>the</a:t>
            </a:r>
            <a:r>
              <a:rPr sz="1650" spc="-235" dirty="0">
                <a:latin typeface="Arial"/>
                <a:cs typeface="Arial"/>
              </a:rPr>
              <a:t> </a:t>
            </a:r>
            <a:r>
              <a:rPr sz="1650" spc="-135" dirty="0">
                <a:latin typeface="Arial"/>
                <a:cs typeface="Arial"/>
              </a:rPr>
              <a:t>case</a:t>
            </a:r>
            <a:endParaRPr sz="1650" dirty="0">
              <a:latin typeface="Arial"/>
              <a:cs typeface="Arial"/>
            </a:endParaRPr>
          </a:p>
          <a:p>
            <a:pPr marL="494030">
              <a:lnSpc>
                <a:spcPct val="100000"/>
              </a:lnSpc>
              <a:spcBef>
                <a:spcPts val="300"/>
              </a:spcBef>
            </a:pPr>
            <a:r>
              <a:rPr sz="1650" spc="-65" dirty="0">
                <a:latin typeface="Arial"/>
                <a:cs typeface="Arial"/>
              </a:rPr>
              <a:t>-Allegations</a:t>
            </a:r>
            <a:endParaRPr sz="1650" dirty="0">
              <a:latin typeface="Arial"/>
              <a:cs typeface="Arial"/>
            </a:endParaRPr>
          </a:p>
          <a:p>
            <a:pPr marL="494030">
              <a:lnSpc>
                <a:spcPct val="100000"/>
              </a:lnSpc>
              <a:spcBef>
                <a:spcPts val="300"/>
              </a:spcBef>
            </a:pPr>
            <a:r>
              <a:rPr sz="1650" spc="-60" dirty="0">
                <a:latin typeface="Arial"/>
                <a:cs typeface="Arial"/>
              </a:rPr>
              <a:t>-Applicable</a:t>
            </a:r>
            <a:r>
              <a:rPr sz="1650" spc="-155" dirty="0">
                <a:latin typeface="Arial"/>
                <a:cs typeface="Arial"/>
              </a:rPr>
              <a:t> </a:t>
            </a:r>
            <a:r>
              <a:rPr sz="1650" spc="-50" dirty="0">
                <a:latin typeface="Arial"/>
                <a:cs typeface="Arial"/>
              </a:rPr>
              <a:t>policies/procedures</a:t>
            </a:r>
            <a:endParaRPr sz="1650" dirty="0">
              <a:latin typeface="Arial"/>
              <a:cs typeface="Arial"/>
            </a:endParaRPr>
          </a:p>
          <a:p>
            <a:pPr marL="494030">
              <a:lnSpc>
                <a:spcPct val="100000"/>
              </a:lnSpc>
              <a:spcBef>
                <a:spcPts val="290"/>
              </a:spcBef>
            </a:pPr>
            <a:r>
              <a:rPr sz="1650" spc="-80" dirty="0">
                <a:latin typeface="Arial"/>
                <a:cs typeface="Arial"/>
              </a:rPr>
              <a:t>-Standard </a:t>
            </a:r>
            <a:r>
              <a:rPr sz="1650" spc="-5" dirty="0">
                <a:latin typeface="Arial"/>
                <a:cs typeface="Arial"/>
              </a:rPr>
              <a:t>of</a:t>
            </a:r>
            <a:r>
              <a:rPr sz="1650" spc="-114" dirty="0">
                <a:latin typeface="Arial"/>
                <a:cs typeface="Arial"/>
              </a:rPr>
              <a:t> </a:t>
            </a:r>
            <a:r>
              <a:rPr sz="1650" spc="-80" dirty="0">
                <a:latin typeface="Arial"/>
                <a:cs typeface="Arial"/>
              </a:rPr>
              <a:t>evidence</a:t>
            </a:r>
            <a:endParaRPr sz="1650" dirty="0">
              <a:latin typeface="Arial"/>
              <a:cs typeface="Arial"/>
            </a:endParaRPr>
          </a:p>
          <a:p>
            <a:pPr marL="494030">
              <a:lnSpc>
                <a:spcPct val="100000"/>
              </a:lnSpc>
              <a:spcBef>
                <a:spcPts val="300"/>
              </a:spcBef>
            </a:pPr>
            <a:r>
              <a:rPr sz="1650" spc="-100" dirty="0">
                <a:latin typeface="Arial"/>
                <a:cs typeface="Arial"/>
              </a:rPr>
              <a:t>-Evidence</a:t>
            </a:r>
            <a:r>
              <a:rPr sz="1650" spc="-105" dirty="0">
                <a:latin typeface="Arial"/>
                <a:cs typeface="Arial"/>
              </a:rPr>
              <a:t> </a:t>
            </a:r>
            <a:r>
              <a:rPr sz="1650" spc="-70" dirty="0">
                <a:latin typeface="Arial"/>
                <a:cs typeface="Arial"/>
              </a:rPr>
              <a:t>considered</a:t>
            </a:r>
            <a:endParaRPr sz="1650" dirty="0">
              <a:latin typeface="Arial"/>
              <a:cs typeface="Arial"/>
            </a:endParaRPr>
          </a:p>
          <a:p>
            <a:pPr marL="494030">
              <a:lnSpc>
                <a:spcPct val="100000"/>
              </a:lnSpc>
              <a:spcBef>
                <a:spcPts val="300"/>
              </a:spcBef>
            </a:pPr>
            <a:r>
              <a:rPr sz="1650" spc="-85" dirty="0">
                <a:latin typeface="Arial"/>
                <a:cs typeface="Arial"/>
              </a:rPr>
              <a:t>-Factual </a:t>
            </a:r>
            <a:r>
              <a:rPr sz="1650" spc="-50" dirty="0">
                <a:latin typeface="Arial"/>
                <a:cs typeface="Arial"/>
              </a:rPr>
              <a:t>findings</a:t>
            </a:r>
            <a:endParaRPr sz="1650" dirty="0">
              <a:latin typeface="Arial"/>
              <a:cs typeface="Arial"/>
            </a:endParaRPr>
          </a:p>
          <a:p>
            <a:pPr marL="494030">
              <a:lnSpc>
                <a:spcPct val="100000"/>
              </a:lnSpc>
              <a:spcBef>
                <a:spcPts val="300"/>
              </a:spcBef>
            </a:pPr>
            <a:r>
              <a:rPr sz="1650" spc="-85" dirty="0">
                <a:latin typeface="Arial"/>
                <a:cs typeface="Arial"/>
              </a:rPr>
              <a:t>-Analysis </a:t>
            </a:r>
            <a:r>
              <a:rPr sz="1650" spc="-80" dirty="0">
                <a:latin typeface="Arial"/>
                <a:cs typeface="Arial"/>
              </a:rPr>
              <a:t>and</a:t>
            </a:r>
            <a:r>
              <a:rPr sz="1650" spc="-135" dirty="0">
                <a:latin typeface="Arial"/>
                <a:cs typeface="Arial"/>
              </a:rPr>
              <a:t> </a:t>
            </a:r>
            <a:r>
              <a:rPr sz="1650" spc="-65" dirty="0">
                <a:latin typeface="Arial"/>
                <a:cs typeface="Arial"/>
              </a:rPr>
              <a:t>conclusion</a:t>
            </a:r>
            <a:endParaRPr sz="1650" dirty="0">
              <a:latin typeface="Arial"/>
              <a:cs typeface="Arial"/>
            </a:endParaRPr>
          </a:p>
          <a:p>
            <a:pPr marL="494030">
              <a:lnSpc>
                <a:spcPct val="100000"/>
              </a:lnSpc>
              <a:spcBef>
                <a:spcPts val="285"/>
              </a:spcBef>
            </a:pPr>
            <a:r>
              <a:rPr sz="1650" spc="-90" dirty="0">
                <a:latin typeface="Arial"/>
                <a:cs typeface="Arial"/>
              </a:rPr>
              <a:t>-Sanctions</a:t>
            </a:r>
            <a:endParaRPr sz="165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3720" y="1610360"/>
            <a:ext cx="4122420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spc="10">
                <a:solidFill>
                  <a:srgbClr val="0032A0"/>
                </a:solidFill>
              </a:rPr>
              <a:t>Critical</a:t>
            </a:r>
            <a:r>
              <a:rPr sz="3600" spc="-60">
                <a:solidFill>
                  <a:srgbClr val="0032A0"/>
                </a:solidFill>
              </a:rPr>
              <a:t> </a:t>
            </a:r>
            <a:r>
              <a:rPr sz="3600" spc="15">
                <a:solidFill>
                  <a:srgbClr val="0032A0"/>
                </a:solidFill>
              </a:rPr>
              <a:t>Elements</a:t>
            </a:r>
            <a:endParaRPr sz="3600"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10232" y="2548534"/>
            <a:ext cx="5105400" cy="245173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300" spc="-140">
                <a:latin typeface="Arial"/>
                <a:cs typeface="Arial"/>
              </a:rPr>
              <a:t>-Names </a:t>
            </a:r>
            <a:r>
              <a:rPr sz="2300">
                <a:latin typeface="Arial"/>
                <a:cs typeface="Arial"/>
              </a:rPr>
              <a:t>of </a:t>
            </a:r>
            <a:r>
              <a:rPr sz="2300" spc="-25">
                <a:latin typeface="Arial"/>
                <a:cs typeface="Arial"/>
              </a:rPr>
              <a:t>the</a:t>
            </a:r>
            <a:r>
              <a:rPr sz="2300" spc="-229">
                <a:latin typeface="Arial"/>
                <a:cs typeface="Arial"/>
              </a:rPr>
              <a:t> </a:t>
            </a:r>
            <a:r>
              <a:rPr sz="2300" spc="-65">
                <a:latin typeface="Arial"/>
                <a:cs typeface="Arial"/>
              </a:rPr>
              <a:t>parties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2300" spc="-90">
                <a:latin typeface="Arial"/>
                <a:cs typeface="Arial"/>
              </a:rPr>
              <a:t>-Investigators</a:t>
            </a:r>
            <a:r>
              <a:rPr sz="2300" spc="-200">
                <a:latin typeface="Arial"/>
                <a:cs typeface="Arial"/>
              </a:rPr>
              <a:t> </a:t>
            </a:r>
            <a:r>
              <a:rPr sz="2300" spc="-125">
                <a:latin typeface="Arial"/>
                <a:cs typeface="Arial"/>
              </a:rPr>
              <a:t>name(s)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2300" spc="-75">
                <a:latin typeface="Arial"/>
                <a:cs typeface="Arial"/>
              </a:rPr>
              <a:t>-Adjudicator(s)</a:t>
            </a:r>
            <a:r>
              <a:rPr sz="2300" spc="-160">
                <a:latin typeface="Arial"/>
                <a:cs typeface="Arial"/>
              </a:rPr>
              <a:t> </a:t>
            </a:r>
            <a:r>
              <a:rPr sz="2300" spc="-140">
                <a:latin typeface="Arial"/>
                <a:cs typeface="Arial"/>
              </a:rPr>
              <a:t>names</a:t>
            </a:r>
            <a:endParaRPr sz="2300">
              <a:latin typeface="Arial"/>
              <a:cs typeface="Arial"/>
            </a:endParaRPr>
          </a:p>
          <a:p>
            <a:pPr marL="12700" marR="5080">
              <a:lnSpc>
                <a:spcPct val="100400"/>
              </a:lnSpc>
              <a:spcBef>
                <a:spcPts val="490"/>
              </a:spcBef>
            </a:pPr>
            <a:r>
              <a:rPr sz="2300" spc="-90">
                <a:latin typeface="Arial"/>
                <a:cs typeface="Arial"/>
              </a:rPr>
              <a:t>-When </a:t>
            </a:r>
            <a:r>
              <a:rPr sz="2300" spc="-105">
                <a:latin typeface="Arial"/>
                <a:cs typeface="Arial"/>
              </a:rPr>
              <a:t>and </a:t>
            </a:r>
            <a:r>
              <a:rPr sz="2300" spc="-50">
                <a:latin typeface="Arial"/>
                <a:cs typeface="Arial"/>
              </a:rPr>
              <a:t>how </a:t>
            </a:r>
            <a:r>
              <a:rPr sz="2300" spc="-25">
                <a:latin typeface="Arial"/>
                <a:cs typeface="Arial"/>
              </a:rPr>
              <a:t>the </a:t>
            </a:r>
            <a:r>
              <a:rPr sz="2300" spc="-185">
                <a:latin typeface="Arial"/>
                <a:cs typeface="Arial"/>
              </a:rPr>
              <a:t>case </a:t>
            </a:r>
            <a:r>
              <a:rPr sz="2300" spc="-145">
                <a:latin typeface="Arial"/>
                <a:cs typeface="Arial"/>
              </a:rPr>
              <a:t>was </a:t>
            </a:r>
            <a:r>
              <a:rPr sz="2300" spc="-95">
                <a:latin typeface="Arial"/>
                <a:cs typeface="Arial"/>
              </a:rPr>
              <a:t>received</a:t>
            </a:r>
            <a:r>
              <a:rPr sz="2300" spc="-305">
                <a:latin typeface="Arial"/>
                <a:cs typeface="Arial"/>
              </a:rPr>
              <a:t> </a:t>
            </a:r>
            <a:r>
              <a:rPr sz="2300" spc="-110">
                <a:latin typeface="Arial"/>
                <a:cs typeface="Arial"/>
              </a:rPr>
              <a:t>and  </a:t>
            </a:r>
            <a:r>
              <a:rPr sz="2300" spc="-140">
                <a:latin typeface="Arial"/>
                <a:cs typeface="Arial"/>
              </a:rPr>
              <a:t>assigned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2300" spc="-170">
                <a:latin typeface="Arial"/>
                <a:cs typeface="Arial"/>
              </a:rPr>
              <a:t>-Key</a:t>
            </a:r>
            <a:r>
              <a:rPr sz="2300" spc="-145">
                <a:latin typeface="Arial"/>
                <a:cs typeface="Arial"/>
              </a:rPr>
              <a:t> </a:t>
            </a:r>
            <a:r>
              <a:rPr sz="2300" spc="-110">
                <a:latin typeface="Arial"/>
                <a:cs typeface="Arial"/>
              </a:rPr>
              <a:t>dates</a:t>
            </a:r>
            <a:endParaRPr sz="23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3720" y="1610360"/>
            <a:ext cx="7176134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spc="15">
                <a:solidFill>
                  <a:srgbClr val="0032A0"/>
                </a:solidFill>
              </a:rPr>
              <a:t>Preliminary Case</a:t>
            </a:r>
            <a:r>
              <a:rPr sz="3600" spc="-95">
                <a:solidFill>
                  <a:srgbClr val="0032A0"/>
                </a:solidFill>
              </a:rPr>
              <a:t> </a:t>
            </a:r>
            <a:r>
              <a:rPr sz="3600" spc="15">
                <a:solidFill>
                  <a:srgbClr val="0032A0"/>
                </a:solidFill>
              </a:rPr>
              <a:t>Information</a:t>
            </a:r>
            <a:endParaRPr sz="3600"/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28292" y="2548534"/>
            <a:ext cx="7010908" cy="293814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37185" marR="190500" indent="-325120">
              <a:lnSpc>
                <a:spcPct val="99300"/>
              </a:lnSpc>
              <a:spcBef>
                <a:spcPts val="345"/>
              </a:spcBef>
            </a:pPr>
            <a:r>
              <a:rPr sz="2300" spc="-90" dirty="0">
                <a:latin typeface="Arial"/>
                <a:cs typeface="Arial"/>
              </a:rPr>
              <a:t>-How </a:t>
            </a:r>
            <a:r>
              <a:rPr sz="2300" spc="-40" dirty="0">
                <a:latin typeface="Arial"/>
                <a:cs typeface="Arial"/>
              </a:rPr>
              <a:t>did </a:t>
            </a:r>
            <a:r>
              <a:rPr sz="2300" spc="-25" dirty="0">
                <a:latin typeface="Arial"/>
                <a:cs typeface="Arial"/>
              </a:rPr>
              <a:t>the </a:t>
            </a:r>
            <a:r>
              <a:rPr sz="2300" spc="-10" dirty="0">
                <a:latin typeface="Arial"/>
                <a:cs typeface="Arial"/>
              </a:rPr>
              <a:t>institution </a:t>
            </a:r>
            <a:r>
              <a:rPr sz="2300" spc="-95" dirty="0">
                <a:latin typeface="Arial"/>
                <a:cs typeface="Arial"/>
              </a:rPr>
              <a:t>respond </a:t>
            </a:r>
            <a:r>
              <a:rPr sz="2300" spc="35" dirty="0">
                <a:latin typeface="Arial"/>
                <a:cs typeface="Arial"/>
              </a:rPr>
              <a:t>to </a:t>
            </a:r>
            <a:r>
              <a:rPr sz="2300" spc="-25" dirty="0">
                <a:latin typeface="Arial"/>
                <a:cs typeface="Arial"/>
              </a:rPr>
              <a:t>the </a:t>
            </a:r>
            <a:r>
              <a:rPr sz="2300" spc="-45" dirty="0">
                <a:latin typeface="Arial"/>
                <a:cs typeface="Arial"/>
              </a:rPr>
              <a:t>report?  </a:t>
            </a:r>
            <a:r>
              <a:rPr sz="2300" i="1" spc="-95" dirty="0">
                <a:latin typeface="Arial"/>
                <a:cs typeface="Arial"/>
              </a:rPr>
              <a:t>e.g., </a:t>
            </a:r>
            <a:r>
              <a:rPr sz="2300" i="1" spc="-45" dirty="0">
                <a:latin typeface="Arial"/>
                <a:cs typeface="Arial"/>
              </a:rPr>
              <a:t>rights </a:t>
            </a:r>
            <a:r>
              <a:rPr sz="2300" i="1" spc="-95" dirty="0">
                <a:latin typeface="Arial"/>
                <a:cs typeface="Arial"/>
              </a:rPr>
              <a:t>and </a:t>
            </a:r>
            <a:r>
              <a:rPr sz="2300" i="1" spc="-70" dirty="0">
                <a:latin typeface="Arial"/>
                <a:cs typeface="Arial"/>
              </a:rPr>
              <a:t>options </a:t>
            </a:r>
            <a:r>
              <a:rPr sz="2300" i="1" spc="-80" dirty="0">
                <a:latin typeface="Arial"/>
                <a:cs typeface="Arial"/>
              </a:rPr>
              <a:t>provided, </a:t>
            </a:r>
            <a:r>
              <a:rPr sz="2300" i="1" spc="-25" dirty="0">
                <a:latin typeface="Arial"/>
                <a:cs typeface="Arial"/>
              </a:rPr>
              <a:t>notification</a:t>
            </a:r>
            <a:r>
              <a:rPr sz="2300" i="1" spc="-380" dirty="0">
                <a:latin typeface="Arial"/>
                <a:cs typeface="Arial"/>
              </a:rPr>
              <a:t> </a:t>
            </a:r>
            <a:r>
              <a:rPr sz="2300" i="1" spc="-20" dirty="0">
                <a:latin typeface="Arial"/>
                <a:cs typeface="Arial"/>
              </a:rPr>
              <a:t>of  </a:t>
            </a:r>
            <a:r>
              <a:rPr sz="2300" i="1" spc="-95" dirty="0">
                <a:latin typeface="Arial"/>
                <a:cs typeface="Arial"/>
              </a:rPr>
              <a:t>respondent</a:t>
            </a:r>
            <a:endParaRPr sz="23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2300" spc="-75" dirty="0">
                <a:latin typeface="Arial"/>
                <a:cs typeface="Arial"/>
              </a:rPr>
              <a:t>-Investigation</a:t>
            </a:r>
            <a:endParaRPr sz="2300" dirty="0">
              <a:latin typeface="Arial"/>
              <a:cs typeface="Arial"/>
            </a:endParaRPr>
          </a:p>
          <a:p>
            <a:pPr marL="12700" marR="5080">
              <a:lnSpc>
                <a:spcPts val="2500"/>
              </a:lnSpc>
              <a:spcBef>
                <a:spcPts val="530"/>
              </a:spcBef>
            </a:pPr>
            <a:r>
              <a:rPr sz="2300" spc="-85" dirty="0">
                <a:latin typeface="Arial"/>
                <a:cs typeface="Arial"/>
              </a:rPr>
              <a:t>-When, </a:t>
            </a:r>
            <a:r>
              <a:rPr sz="2300" spc="-105" dirty="0">
                <a:latin typeface="Arial"/>
                <a:cs typeface="Arial"/>
              </a:rPr>
              <a:t>how, </a:t>
            </a:r>
            <a:r>
              <a:rPr sz="2300" spc="-100" dirty="0">
                <a:latin typeface="Arial"/>
                <a:cs typeface="Arial"/>
              </a:rPr>
              <a:t>and </a:t>
            </a:r>
            <a:r>
              <a:rPr sz="2300" spc="-65" dirty="0">
                <a:latin typeface="Arial"/>
                <a:cs typeface="Arial"/>
              </a:rPr>
              <a:t>where </a:t>
            </a:r>
            <a:r>
              <a:rPr sz="2300" spc="-75" dirty="0">
                <a:latin typeface="Arial"/>
                <a:cs typeface="Arial"/>
              </a:rPr>
              <a:t>were </a:t>
            </a:r>
            <a:r>
              <a:rPr sz="2300" spc="-65" dirty="0">
                <a:latin typeface="Arial"/>
                <a:cs typeface="Arial"/>
              </a:rPr>
              <a:t>parties </a:t>
            </a:r>
            <a:r>
              <a:rPr sz="2300" spc="-105" dirty="0">
                <a:latin typeface="Arial"/>
                <a:cs typeface="Arial"/>
              </a:rPr>
              <a:t>and</a:t>
            </a:r>
            <a:r>
              <a:rPr sz="2300" spc="-395" dirty="0">
                <a:latin typeface="Arial"/>
                <a:cs typeface="Arial"/>
              </a:rPr>
              <a:t> </a:t>
            </a:r>
            <a:r>
              <a:rPr sz="2300" spc="-105" dirty="0">
                <a:latin typeface="Arial"/>
                <a:cs typeface="Arial"/>
              </a:rPr>
              <a:t>witnesses  </a:t>
            </a:r>
            <a:r>
              <a:rPr sz="2300" spc="-60" dirty="0">
                <a:latin typeface="Arial"/>
                <a:cs typeface="Arial"/>
              </a:rPr>
              <a:t>interviewed?</a:t>
            </a:r>
            <a:endParaRPr sz="23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2300" spc="-120" dirty="0">
                <a:latin typeface="Arial"/>
                <a:cs typeface="Arial"/>
              </a:rPr>
              <a:t>-Subsequent</a:t>
            </a:r>
            <a:r>
              <a:rPr sz="2300" spc="-130" dirty="0">
                <a:latin typeface="Arial"/>
                <a:cs typeface="Arial"/>
              </a:rPr>
              <a:t> </a:t>
            </a:r>
            <a:r>
              <a:rPr sz="2300" spc="-60" dirty="0">
                <a:latin typeface="Arial"/>
                <a:cs typeface="Arial"/>
              </a:rPr>
              <a:t>adjudication</a:t>
            </a:r>
            <a:endParaRPr sz="23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2300" spc="-114" dirty="0">
                <a:latin typeface="Arial"/>
                <a:cs typeface="Arial"/>
              </a:rPr>
              <a:t>-Explain</a:t>
            </a:r>
            <a:r>
              <a:rPr sz="2300" spc="-130" dirty="0">
                <a:latin typeface="Arial"/>
                <a:cs typeface="Arial"/>
              </a:rPr>
              <a:t> </a:t>
            </a:r>
            <a:r>
              <a:rPr sz="2300" spc="-135" dirty="0">
                <a:latin typeface="Arial"/>
                <a:cs typeface="Arial"/>
              </a:rPr>
              <a:t>delays</a:t>
            </a:r>
            <a:endParaRPr sz="23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3720" y="1610360"/>
            <a:ext cx="4505960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spc="15">
                <a:solidFill>
                  <a:srgbClr val="0032A0"/>
                </a:solidFill>
              </a:rPr>
              <a:t>History of </a:t>
            </a:r>
            <a:r>
              <a:rPr sz="3600" spc="10">
                <a:solidFill>
                  <a:srgbClr val="0032A0"/>
                </a:solidFill>
              </a:rPr>
              <a:t>the</a:t>
            </a:r>
            <a:r>
              <a:rPr sz="3600" spc="-145">
                <a:solidFill>
                  <a:srgbClr val="0032A0"/>
                </a:solidFill>
              </a:rPr>
              <a:t> </a:t>
            </a:r>
            <a:r>
              <a:rPr sz="3600" spc="15">
                <a:solidFill>
                  <a:srgbClr val="0032A0"/>
                </a:solidFill>
              </a:rPr>
              <a:t>Case</a:t>
            </a:r>
            <a:endParaRPr sz="3600"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77060" y="2610103"/>
            <a:ext cx="6581140" cy="204004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90"/>
              </a:spcBef>
            </a:pPr>
            <a:r>
              <a:rPr sz="2450" b="1" i="1" spc="-135" dirty="0">
                <a:latin typeface="Arial-BoldItalicMT"/>
                <a:cs typeface="Arial-BoldItalicMT"/>
              </a:rPr>
              <a:t>Goal</a:t>
            </a:r>
            <a:r>
              <a:rPr sz="2450" spc="-135" dirty="0">
                <a:latin typeface="Arial"/>
                <a:cs typeface="Arial"/>
              </a:rPr>
              <a:t>: </a:t>
            </a:r>
            <a:r>
              <a:rPr sz="2450" spc="-20" dirty="0">
                <a:latin typeface="Arial"/>
                <a:cs typeface="Arial"/>
              </a:rPr>
              <a:t>identify </a:t>
            </a:r>
            <a:r>
              <a:rPr sz="2450" spc="-105" dirty="0">
                <a:latin typeface="Arial"/>
                <a:cs typeface="Arial"/>
              </a:rPr>
              <a:t>and  </a:t>
            </a:r>
            <a:r>
              <a:rPr sz="2450" spc="-40" dirty="0">
                <a:latin typeface="Arial"/>
                <a:cs typeface="Arial"/>
              </a:rPr>
              <a:t>articulate </a:t>
            </a:r>
            <a:r>
              <a:rPr sz="2450" spc="-30" dirty="0">
                <a:latin typeface="Arial"/>
                <a:cs typeface="Arial"/>
              </a:rPr>
              <a:t>what </a:t>
            </a:r>
            <a:r>
              <a:rPr sz="2450" spc="-20" dirty="0">
                <a:latin typeface="Arial"/>
                <a:cs typeface="Arial"/>
              </a:rPr>
              <a:t>part </a:t>
            </a:r>
            <a:r>
              <a:rPr sz="2450" dirty="0">
                <a:latin typeface="Arial"/>
                <a:cs typeface="Arial"/>
              </a:rPr>
              <a:t>of  </a:t>
            </a:r>
            <a:r>
              <a:rPr sz="2450" spc="-80" dirty="0">
                <a:latin typeface="Arial"/>
                <a:cs typeface="Arial"/>
              </a:rPr>
              <a:t>complainant’s </a:t>
            </a:r>
            <a:r>
              <a:rPr sz="2450" spc="-85" dirty="0">
                <a:latin typeface="Arial"/>
                <a:cs typeface="Arial"/>
              </a:rPr>
              <a:t>story, </a:t>
            </a:r>
            <a:r>
              <a:rPr sz="2450" spc="45" dirty="0">
                <a:latin typeface="Arial"/>
                <a:cs typeface="Arial"/>
              </a:rPr>
              <a:t>if  </a:t>
            </a:r>
            <a:r>
              <a:rPr sz="2450" spc="-15" dirty="0">
                <a:latin typeface="Arial"/>
                <a:cs typeface="Arial"/>
              </a:rPr>
              <a:t>true, </a:t>
            </a:r>
            <a:r>
              <a:rPr sz="2450" spc="-125" dirty="0">
                <a:latin typeface="Arial"/>
                <a:cs typeface="Arial"/>
              </a:rPr>
              <a:t>is </a:t>
            </a:r>
            <a:r>
              <a:rPr sz="2450" spc="-180" dirty="0">
                <a:latin typeface="Arial"/>
                <a:cs typeface="Arial"/>
              </a:rPr>
              <a:t>a </a:t>
            </a:r>
            <a:r>
              <a:rPr sz="2450" spc="-30" dirty="0">
                <a:latin typeface="Arial"/>
                <a:cs typeface="Arial"/>
              </a:rPr>
              <a:t>violation </a:t>
            </a:r>
            <a:r>
              <a:rPr sz="2450" dirty="0">
                <a:latin typeface="Arial"/>
                <a:cs typeface="Arial"/>
              </a:rPr>
              <a:t>of</a:t>
            </a:r>
            <a:r>
              <a:rPr sz="2450" spc="-320" dirty="0">
                <a:latin typeface="Arial"/>
                <a:cs typeface="Arial"/>
              </a:rPr>
              <a:t> </a:t>
            </a:r>
            <a:r>
              <a:rPr sz="2450" spc="-20" dirty="0">
                <a:latin typeface="Arial"/>
                <a:cs typeface="Arial"/>
              </a:rPr>
              <a:t>the  </a:t>
            </a:r>
            <a:r>
              <a:rPr sz="2450" spc="-30" dirty="0">
                <a:latin typeface="Arial"/>
                <a:cs typeface="Arial"/>
              </a:rPr>
              <a:t>institution’s</a:t>
            </a:r>
            <a:r>
              <a:rPr sz="2450" spc="-130" dirty="0">
                <a:latin typeface="Arial"/>
                <a:cs typeface="Arial"/>
              </a:rPr>
              <a:t> </a:t>
            </a:r>
            <a:r>
              <a:rPr sz="2450" spc="-65" dirty="0">
                <a:latin typeface="Arial"/>
                <a:cs typeface="Arial"/>
              </a:rPr>
              <a:t>policy</a:t>
            </a:r>
            <a:endParaRPr sz="2450" dirty="0">
              <a:latin typeface="Arial"/>
              <a:cs typeface="Arial"/>
            </a:endParaRPr>
          </a:p>
          <a:p>
            <a:pPr marL="12700" marR="401320">
              <a:lnSpc>
                <a:spcPct val="100800"/>
              </a:lnSpc>
              <a:spcBef>
                <a:spcPts val="505"/>
              </a:spcBef>
            </a:pPr>
            <a:r>
              <a:rPr sz="2450" spc="-170" dirty="0">
                <a:latin typeface="Arial"/>
                <a:cs typeface="Arial"/>
              </a:rPr>
              <a:t>-Focus </a:t>
            </a:r>
            <a:r>
              <a:rPr sz="2450" spc="-65" dirty="0">
                <a:latin typeface="Arial"/>
                <a:cs typeface="Arial"/>
              </a:rPr>
              <a:t>on who,</a:t>
            </a:r>
            <a:r>
              <a:rPr sz="2450" spc="-204" dirty="0">
                <a:latin typeface="Arial"/>
                <a:cs typeface="Arial"/>
              </a:rPr>
              <a:t> </a:t>
            </a:r>
            <a:r>
              <a:rPr sz="2450" spc="-40" dirty="0">
                <a:latin typeface="Arial"/>
                <a:cs typeface="Arial"/>
              </a:rPr>
              <a:t>what,  </a:t>
            </a:r>
            <a:r>
              <a:rPr sz="2450" spc="-65" dirty="0">
                <a:latin typeface="Arial"/>
                <a:cs typeface="Arial"/>
              </a:rPr>
              <a:t>where, </a:t>
            </a:r>
            <a:r>
              <a:rPr sz="2450" spc="-70" dirty="0">
                <a:latin typeface="Arial"/>
                <a:cs typeface="Arial"/>
              </a:rPr>
              <a:t>when,</a:t>
            </a:r>
            <a:r>
              <a:rPr sz="2450" spc="-200" dirty="0">
                <a:latin typeface="Arial"/>
                <a:cs typeface="Arial"/>
              </a:rPr>
              <a:t> </a:t>
            </a:r>
            <a:r>
              <a:rPr sz="2450" spc="-50" dirty="0">
                <a:latin typeface="Arial"/>
                <a:cs typeface="Arial"/>
              </a:rPr>
              <a:t>how</a:t>
            </a:r>
            <a:endParaRPr sz="24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450" spc="-120" dirty="0">
                <a:latin typeface="Arial"/>
                <a:cs typeface="Arial"/>
              </a:rPr>
              <a:t>-Should </a:t>
            </a:r>
            <a:r>
              <a:rPr sz="2450" spc="-80" dirty="0">
                <a:latin typeface="Arial"/>
                <a:cs typeface="Arial"/>
              </a:rPr>
              <a:t>match</a:t>
            </a:r>
            <a:r>
              <a:rPr sz="2450" spc="-140" dirty="0">
                <a:latin typeface="Arial"/>
                <a:cs typeface="Arial"/>
              </a:rPr>
              <a:t> </a:t>
            </a:r>
            <a:r>
              <a:rPr sz="2450" spc="-30" dirty="0">
                <a:latin typeface="Arial"/>
                <a:cs typeface="Arial"/>
              </a:rPr>
              <a:t>notice!</a:t>
            </a:r>
            <a:endParaRPr sz="245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3720" y="1610360"/>
            <a:ext cx="6021705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spc="20">
                <a:solidFill>
                  <a:srgbClr val="0032A0"/>
                </a:solidFill>
              </a:rPr>
              <a:t>Summarizing</a:t>
            </a:r>
            <a:r>
              <a:rPr sz="3600" spc="-70">
                <a:solidFill>
                  <a:srgbClr val="0032A0"/>
                </a:solidFill>
              </a:rPr>
              <a:t> </a:t>
            </a:r>
            <a:r>
              <a:rPr sz="3600" spc="10">
                <a:solidFill>
                  <a:srgbClr val="0032A0"/>
                </a:solidFill>
              </a:rPr>
              <a:t>Allegations</a:t>
            </a:r>
            <a:endParaRPr sz="3600"/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80107" y="2576576"/>
            <a:ext cx="5511293" cy="1811201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25400">
              <a:lnSpc>
                <a:spcPts val="2410"/>
              </a:lnSpc>
              <a:spcBef>
                <a:spcPts val="405"/>
              </a:spcBef>
            </a:pPr>
            <a:r>
              <a:rPr sz="2200" spc="-105">
                <a:latin typeface="Arial"/>
                <a:cs typeface="Arial"/>
              </a:rPr>
              <a:t>Acceptance </a:t>
            </a:r>
            <a:r>
              <a:rPr sz="2200" spc="5">
                <a:latin typeface="Arial"/>
                <a:cs typeface="Arial"/>
              </a:rPr>
              <a:t>of</a:t>
            </a:r>
            <a:r>
              <a:rPr sz="2200" spc="-220">
                <a:latin typeface="Arial"/>
                <a:cs typeface="Arial"/>
              </a:rPr>
              <a:t> </a:t>
            </a:r>
            <a:r>
              <a:rPr sz="2200" spc="-60">
                <a:latin typeface="Arial"/>
                <a:cs typeface="Arial"/>
              </a:rPr>
              <a:t>undisputed  </a:t>
            </a:r>
            <a:r>
              <a:rPr sz="2200" spc="-100">
                <a:latin typeface="Arial"/>
                <a:cs typeface="Arial"/>
              </a:rPr>
              <a:t>facts?</a:t>
            </a:r>
            <a:endParaRPr sz="2200">
              <a:latin typeface="Arial"/>
              <a:cs typeface="Arial"/>
            </a:endParaRPr>
          </a:p>
          <a:p>
            <a:pPr marL="12700" marR="5080">
              <a:lnSpc>
                <a:spcPts val="2400"/>
              </a:lnSpc>
              <a:spcBef>
                <a:spcPts val="500"/>
              </a:spcBef>
              <a:tabLst>
                <a:tab pos="744220" algn="l"/>
              </a:tabLst>
            </a:pPr>
            <a:r>
              <a:rPr sz="2200" spc="-105">
                <a:latin typeface="Arial"/>
                <a:cs typeface="Arial"/>
              </a:rPr>
              <a:t>Goal:	</a:t>
            </a:r>
            <a:r>
              <a:rPr sz="2200" spc="-185">
                <a:latin typeface="Arial"/>
                <a:cs typeface="Arial"/>
              </a:rPr>
              <a:t>Reach </a:t>
            </a:r>
            <a:r>
              <a:rPr sz="2200" spc="-80">
                <a:latin typeface="Arial"/>
                <a:cs typeface="Arial"/>
              </a:rPr>
              <a:t>conclusion</a:t>
            </a:r>
            <a:r>
              <a:rPr sz="2200" spc="-155">
                <a:latin typeface="Arial"/>
                <a:cs typeface="Arial"/>
              </a:rPr>
              <a:t> </a:t>
            </a:r>
            <a:r>
              <a:rPr sz="2200" spc="5">
                <a:latin typeface="Arial"/>
                <a:cs typeface="Arial"/>
              </a:rPr>
              <a:t>of  </a:t>
            </a:r>
            <a:r>
              <a:rPr sz="2200" spc="-55">
                <a:latin typeface="Arial"/>
                <a:cs typeface="Arial"/>
              </a:rPr>
              <a:t>disputed</a:t>
            </a:r>
            <a:r>
              <a:rPr sz="2200" spc="-125">
                <a:latin typeface="Arial"/>
                <a:cs typeface="Arial"/>
              </a:rPr>
              <a:t> </a:t>
            </a:r>
            <a:r>
              <a:rPr sz="2200" spc="-85">
                <a:latin typeface="Arial"/>
                <a:cs typeface="Arial"/>
              </a:rPr>
              <a:t>facts</a:t>
            </a:r>
            <a:endParaRPr sz="2200">
              <a:latin typeface="Arial"/>
              <a:cs typeface="Arial"/>
            </a:endParaRPr>
          </a:p>
          <a:p>
            <a:pPr marL="337185" marR="1559560">
              <a:lnSpc>
                <a:spcPts val="2900"/>
              </a:lnSpc>
              <a:spcBef>
                <a:spcPts val="105"/>
              </a:spcBef>
            </a:pPr>
            <a:r>
              <a:rPr sz="2200" spc="-320">
                <a:latin typeface="Arial"/>
                <a:cs typeface="Arial"/>
              </a:rPr>
              <a:t>R</a:t>
            </a:r>
            <a:r>
              <a:rPr sz="2200" spc="-210">
                <a:latin typeface="Arial"/>
                <a:cs typeface="Arial"/>
              </a:rPr>
              <a:t>e</a:t>
            </a:r>
            <a:r>
              <a:rPr sz="2200" spc="-65">
                <a:latin typeface="Arial"/>
                <a:cs typeface="Arial"/>
              </a:rPr>
              <a:t>le</a:t>
            </a:r>
            <a:r>
              <a:rPr sz="2200" spc="-110">
                <a:latin typeface="Arial"/>
                <a:cs typeface="Arial"/>
              </a:rPr>
              <a:t>v</a:t>
            </a:r>
            <a:r>
              <a:rPr sz="2200" spc="-70">
                <a:latin typeface="Arial"/>
                <a:cs typeface="Arial"/>
              </a:rPr>
              <a:t>ant?  </a:t>
            </a:r>
            <a:r>
              <a:rPr sz="2200" spc="-85">
                <a:latin typeface="Arial"/>
                <a:cs typeface="Arial"/>
              </a:rPr>
              <a:t>Weight?</a:t>
            </a:r>
            <a:endParaRPr sz="2200">
              <a:latin typeface="Arial"/>
              <a:cs typeface="Arial"/>
            </a:endParaRPr>
          </a:p>
          <a:p>
            <a:pPr marL="337185">
              <a:lnSpc>
                <a:spcPct val="100000"/>
              </a:lnSpc>
              <a:spcBef>
                <a:spcPts val="114"/>
              </a:spcBef>
            </a:pPr>
            <a:r>
              <a:rPr sz="2200" spc="-145">
                <a:latin typeface="Arial"/>
                <a:cs typeface="Arial"/>
              </a:rPr>
              <a:t>Persuasive?</a:t>
            </a:r>
            <a:endParaRPr sz="2200">
              <a:latin typeface="Arial"/>
              <a:cs typeface="Arial"/>
            </a:endParaRPr>
          </a:p>
          <a:p>
            <a:pPr marL="337185" marR="154940">
              <a:lnSpc>
                <a:spcPct val="110000"/>
              </a:lnSpc>
            </a:pPr>
            <a:r>
              <a:rPr sz="2200" spc="-145">
                <a:latin typeface="Arial"/>
                <a:cs typeface="Arial"/>
              </a:rPr>
              <a:t>Show </a:t>
            </a:r>
            <a:r>
              <a:rPr sz="2200" spc="-40">
                <a:latin typeface="Arial"/>
                <a:cs typeface="Arial"/>
              </a:rPr>
              <a:t>your </a:t>
            </a:r>
            <a:r>
              <a:rPr sz="2200" spc="-30">
                <a:latin typeface="Arial"/>
                <a:cs typeface="Arial"/>
              </a:rPr>
              <a:t>work  </a:t>
            </a:r>
            <a:r>
              <a:rPr sz="2200" spc="-105">
                <a:latin typeface="Arial"/>
                <a:cs typeface="Arial"/>
              </a:rPr>
              <a:t>Explain </a:t>
            </a:r>
            <a:r>
              <a:rPr sz="2200" spc="-45">
                <a:latin typeface="Arial"/>
                <a:cs typeface="Arial"/>
              </a:rPr>
              <a:t>your</a:t>
            </a:r>
            <a:r>
              <a:rPr sz="2200" spc="-210">
                <a:latin typeface="Arial"/>
                <a:cs typeface="Arial"/>
              </a:rPr>
              <a:t> </a:t>
            </a:r>
            <a:r>
              <a:rPr sz="2200" spc="-95">
                <a:latin typeface="Arial"/>
                <a:cs typeface="Arial"/>
              </a:rPr>
              <a:t>decisions</a:t>
            </a:r>
            <a:endParaRPr sz="22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3720" y="1610360"/>
            <a:ext cx="3978275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spc="15">
                <a:solidFill>
                  <a:srgbClr val="0032A0"/>
                </a:solidFill>
              </a:rPr>
              <a:t>Factual</a:t>
            </a:r>
            <a:r>
              <a:rPr sz="3600" spc="-85">
                <a:solidFill>
                  <a:srgbClr val="0032A0"/>
                </a:solidFill>
              </a:rPr>
              <a:t> </a:t>
            </a:r>
            <a:r>
              <a:rPr sz="3600" spc="15">
                <a:solidFill>
                  <a:srgbClr val="0032A0"/>
                </a:solidFill>
              </a:rPr>
              <a:t>Findings</a:t>
            </a:r>
            <a:endParaRPr sz="3600"/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23720" y="2514600"/>
            <a:ext cx="6101080" cy="241617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50" b="1" i="1" spc="-165" dirty="0">
                <a:latin typeface="Arial-BoldItalicMT"/>
                <a:cs typeface="Arial-BoldItalicMT"/>
              </a:rPr>
              <a:t>Resolving</a:t>
            </a:r>
            <a:r>
              <a:rPr sz="1950" b="1" i="1" spc="-130" dirty="0">
                <a:latin typeface="Arial-BoldItalicMT"/>
                <a:cs typeface="Arial-BoldItalicMT"/>
              </a:rPr>
              <a:t> </a:t>
            </a:r>
            <a:r>
              <a:rPr sz="1950" b="1" i="1" spc="-100" dirty="0">
                <a:latin typeface="Arial-BoldItalicMT"/>
                <a:cs typeface="Arial-BoldItalicMT"/>
              </a:rPr>
              <a:t>credibility</a:t>
            </a:r>
            <a:endParaRPr sz="1950" dirty="0">
              <a:latin typeface="Arial-BoldItalicMT"/>
              <a:cs typeface="Arial-BoldItalicMT"/>
            </a:endParaRPr>
          </a:p>
          <a:p>
            <a:pPr marL="337185" marR="1014730">
              <a:lnSpc>
                <a:spcPts val="1910"/>
              </a:lnSpc>
              <a:spcBef>
                <a:spcPts val="470"/>
              </a:spcBef>
            </a:pPr>
            <a:r>
              <a:rPr sz="1950" spc="-125" dirty="0">
                <a:latin typeface="Arial"/>
                <a:cs typeface="Arial"/>
              </a:rPr>
              <a:t>Is </a:t>
            </a:r>
            <a:r>
              <a:rPr sz="1950" spc="-25" dirty="0">
                <a:latin typeface="Arial"/>
                <a:cs typeface="Arial"/>
              </a:rPr>
              <a:t>there</a:t>
            </a:r>
            <a:r>
              <a:rPr sz="1950" spc="-130" dirty="0">
                <a:latin typeface="Arial"/>
                <a:cs typeface="Arial"/>
              </a:rPr>
              <a:t> </a:t>
            </a:r>
            <a:r>
              <a:rPr sz="1950" spc="-40" dirty="0">
                <a:latin typeface="Arial"/>
                <a:cs typeface="Arial"/>
              </a:rPr>
              <a:t>corroborating  </a:t>
            </a:r>
            <a:r>
              <a:rPr sz="1950" spc="-85" dirty="0">
                <a:latin typeface="Arial"/>
                <a:cs typeface="Arial"/>
              </a:rPr>
              <a:t>evidence?</a:t>
            </a:r>
            <a:endParaRPr sz="1950" dirty="0">
              <a:latin typeface="Arial"/>
              <a:cs typeface="Arial"/>
            </a:endParaRPr>
          </a:p>
          <a:p>
            <a:pPr marL="337185">
              <a:lnSpc>
                <a:spcPct val="100000"/>
              </a:lnSpc>
              <a:spcBef>
                <a:spcPts val="65"/>
              </a:spcBef>
            </a:pPr>
            <a:r>
              <a:rPr sz="1950" spc="-75" dirty="0">
                <a:latin typeface="Arial"/>
                <a:cs typeface="Arial"/>
              </a:rPr>
              <a:t>Are </a:t>
            </a:r>
            <a:r>
              <a:rPr sz="1950" spc="-25" dirty="0">
                <a:latin typeface="Arial"/>
                <a:cs typeface="Arial"/>
              </a:rPr>
              <a:t>there</a:t>
            </a:r>
            <a:r>
              <a:rPr sz="1950" spc="-135" dirty="0">
                <a:latin typeface="Arial"/>
                <a:cs typeface="Arial"/>
              </a:rPr>
              <a:t> </a:t>
            </a:r>
            <a:r>
              <a:rPr sz="1950" spc="-85" dirty="0">
                <a:latin typeface="Arial"/>
                <a:cs typeface="Arial"/>
              </a:rPr>
              <a:t>inconsistencies?</a:t>
            </a:r>
            <a:endParaRPr sz="1950" dirty="0">
              <a:latin typeface="Arial"/>
              <a:cs typeface="Arial"/>
            </a:endParaRPr>
          </a:p>
          <a:p>
            <a:pPr marL="337185" marR="583565">
              <a:lnSpc>
                <a:spcPts val="1910"/>
              </a:lnSpc>
              <a:spcBef>
                <a:spcPts val="470"/>
              </a:spcBef>
            </a:pPr>
            <a:r>
              <a:rPr sz="1950" spc="-35" dirty="0">
                <a:latin typeface="Arial"/>
                <a:cs typeface="Arial"/>
              </a:rPr>
              <a:t>Insufficient </a:t>
            </a:r>
            <a:r>
              <a:rPr sz="1950" spc="-55" dirty="0">
                <a:latin typeface="Arial"/>
                <a:cs typeface="Arial"/>
              </a:rPr>
              <a:t>explanation</a:t>
            </a:r>
            <a:r>
              <a:rPr sz="1950" spc="-180" dirty="0">
                <a:latin typeface="Arial"/>
                <a:cs typeface="Arial"/>
              </a:rPr>
              <a:t> </a:t>
            </a:r>
            <a:r>
              <a:rPr sz="1950" spc="5" dirty="0">
                <a:latin typeface="Arial"/>
                <a:cs typeface="Arial"/>
              </a:rPr>
              <a:t>of  </a:t>
            </a:r>
            <a:r>
              <a:rPr sz="1950" spc="-85" dirty="0">
                <a:latin typeface="Arial"/>
                <a:cs typeface="Arial"/>
              </a:rPr>
              <a:t>inconsistencies?</a:t>
            </a:r>
            <a:endParaRPr sz="1950" dirty="0">
              <a:latin typeface="Arial"/>
              <a:cs typeface="Arial"/>
            </a:endParaRPr>
          </a:p>
          <a:p>
            <a:pPr marL="337185" marR="66040">
              <a:lnSpc>
                <a:spcPts val="1910"/>
              </a:lnSpc>
              <a:spcBef>
                <a:spcPts val="475"/>
              </a:spcBef>
            </a:pPr>
            <a:r>
              <a:rPr sz="1950" spc="-90" dirty="0">
                <a:latin typeface="Arial"/>
                <a:cs typeface="Arial"/>
              </a:rPr>
              <a:t>Consider </a:t>
            </a:r>
            <a:r>
              <a:rPr sz="1950" spc="-10" dirty="0">
                <a:latin typeface="Arial"/>
                <a:cs typeface="Arial"/>
              </a:rPr>
              <a:t>the </a:t>
            </a:r>
            <a:r>
              <a:rPr sz="1950" spc="-60" dirty="0">
                <a:latin typeface="Arial"/>
                <a:cs typeface="Arial"/>
              </a:rPr>
              <a:t>logic </a:t>
            </a:r>
            <a:r>
              <a:rPr sz="1950" spc="5" dirty="0">
                <a:latin typeface="Arial"/>
                <a:cs typeface="Arial"/>
              </a:rPr>
              <a:t>of </a:t>
            </a:r>
            <a:r>
              <a:rPr sz="1950" spc="-140" dirty="0">
                <a:latin typeface="Arial"/>
                <a:cs typeface="Arial"/>
              </a:rPr>
              <a:t>a</a:t>
            </a:r>
            <a:r>
              <a:rPr sz="1950" spc="-409" dirty="0">
                <a:latin typeface="Arial"/>
                <a:cs typeface="Arial"/>
              </a:rPr>
              <a:t> </a:t>
            </a:r>
            <a:r>
              <a:rPr sz="1950" spc="-90" dirty="0">
                <a:latin typeface="Arial"/>
                <a:cs typeface="Arial"/>
              </a:rPr>
              <a:t>person’s  </a:t>
            </a:r>
            <a:r>
              <a:rPr sz="1950" spc="-45" dirty="0">
                <a:latin typeface="Arial"/>
                <a:cs typeface="Arial"/>
              </a:rPr>
              <a:t>narrative</a:t>
            </a:r>
            <a:endParaRPr sz="1950" dirty="0">
              <a:latin typeface="Arial"/>
              <a:cs typeface="Arial"/>
            </a:endParaRPr>
          </a:p>
          <a:p>
            <a:pPr marL="337185">
              <a:lnSpc>
                <a:spcPct val="100000"/>
              </a:lnSpc>
              <a:spcBef>
                <a:spcPts val="55"/>
              </a:spcBef>
            </a:pPr>
            <a:r>
              <a:rPr sz="1950" spc="-90" dirty="0">
                <a:latin typeface="Arial"/>
                <a:cs typeface="Arial"/>
              </a:rPr>
              <a:t>Consider </a:t>
            </a:r>
            <a:r>
              <a:rPr sz="1950" spc="-10" dirty="0">
                <a:latin typeface="Arial"/>
                <a:cs typeface="Arial"/>
              </a:rPr>
              <a:t>the </a:t>
            </a:r>
            <a:r>
              <a:rPr sz="1950" spc="-45" dirty="0">
                <a:latin typeface="Arial"/>
                <a:cs typeface="Arial"/>
              </a:rPr>
              <a:t>impact </a:t>
            </a:r>
            <a:r>
              <a:rPr sz="1950" spc="5" dirty="0">
                <a:latin typeface="Arial"/>
                <a:cs typeface="Arial"/>
              </a:rPr>
              <a:t>of</a:t>
            </a:r>
            <a:r>
              <a:rPr sz="1950" spc="-310" dirty="0">
                <a:latin typeface="Arial"/>
                <a:cs typeface="Arial"/>
              </a:rPr>
              <a:t> </a:t>
            </a:r>
            <a:r>
              <a:rPr sz="1950" spc="-40" dirty="0">
                <a:latin typeface="Arial"/>
                <a:cs typeface="Arial"/>
              </a:rPr>
              <a:t>trauma</a:t>
            </a:r>
            <a:endParaRPr sz="1950" dirty="0">
              <a:latin typeface="Arial"/>
              <a:cs typeface="Arial"/>
            </a:endParaRPr>
          </a:p>
          <a:p>
            <a:pPr marL="676910" marR="5080">
              <a:lnSpc>
                <a:spcPct val="81300"/>
              </a:lnSpc>
              <a:spcBef>
                <a:spcPts val="495"/>
              </a:spcBef>
            </a:pPr>
            <a:r>
              <a:rPr sz="1950" spc="-25" dirty="0">
                <a:latin typeface="Arial"/>
                <a:cs typeface="Arial"/>
              </a:rPr>
              <a:t>Don’t </a:t>
            </a:r>
            <a:r>
              <a:rPr sz="1950" spc="-125" dirty="0">
                <a:latin typeface="Arial"/>
                <a:cs typeface="Arial"/>
              </a:rPr>
              <a:t>assume </a:t>
            </a:r>
            <a:r>
              <a:rPr sz="1950" spc="10" dirty="0">
                <a:latin typeface="Arial"/>
                <a:cs typeface="Arial"/>
              </a:rPr>
              <a:t>that </a:t>
            </a:r>
            <a:r>
              <a:rPr sz="1950" spc="-140" dirty="0">
                <a:latin typeface="Arial"/>
                <a:cs typeface="Arial"/>
              </a:rPr>
              <a:t>a </a:t>
            </a:r>
            <a:r>
              <a:rPr sz="1950" spc="-80" dirty="0">
                <a:latin typeface="Arial"/>
                <a:cs typeface="Arial"/>
              </a:rPr>
              <a:t>delay</a:t>
            </a:r>
            <a:r>
              <a:rPr sz="1950" spc="-270" dirty="0">
                <a:latin typeface="Arial"/>
                <a:cs typeface="Arial"/>
              </a:rPr>
              <a:t> </a:t>
            </a:r>
            <a:r>
              <a:rPr sz="1950" spc="-20" dirty="0">
                <a:latin typeface="Arial"/>
                <a:cs typeface="Arial"/>
              </a:rPr>
              <a:t>in  reporting </a:t>
            </a:r>
            <a:r>
              <a:rPr sz="1950" spc="-50" dirty="0">
                <a:latin typeface="Arial"/>
                <a:cs typeface="Arial"/>
              </a:rPr>
              <a:t>detracts </a:t>
            </a:r>
            <a:r>
              <a:rPr sz="1950" spc="-10" dirty="0">
                <a:latin typeface="Arial"/>
                <a:cs typeface="Arial"/>
              </a:rPr>
              <a:t>from  </a:t>
            </a:r>
            <a:r>
              <a:rPr sz="1950" spc="-20" dirty="0">
                <a:latin typeface="Arial"/>
                <a:cs typeface="Arial"/>
              </a:rPr>
              <a:t>credibility</a:t>
            </a:r>
            <a:endParaRPr sz="195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3720" y="1610360"/>
            <a:ext cx="5697855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spc="15">
                <a:solidFill>
                  <a:srgbClr val="0032A0"/>
                </a:solidFill>
              </a:rPr>
              <a:t>Factual Findings</a:t>
            </a:r>
            <a:r>
              <a:rPr sz="3600" spc="-90">
                <a:solidFill>
                  <a:srgbClr val="0032A0"/>
                </a:solidFill>
              </a:rPr>
              <a:t> </a:t>
            </a:r>
            <a:r>
              <a:rPr sz="3600" spc="10">
                <a:solidFill>
                  <a:srgbClr val="0032A0"/>
                </a:solidFill>
              </a:rPr>
              <a:t>(cont.)</a:t>
            </a:r>
            <a:endParaRPr sz="3600"/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47164" y="2552192"/>
            <a:ext cx="6832600" cy="324294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950" spc="-150">
                <a:latin typeface="Arial"/>
                <a:cs typeface="Arial"/>
              </a:rPr>
              <a:t>Use </a:t>
            </a:r>
            <a:r>
              <a:rPr sz="1950" spc="-40">
                <a:latin typeface="Arial"/>
                <a:cs typeface="Arial"/>
              </a:rPr>
              <a:t>objective</a:t>
            </a:r>
            <a:r>
              <a:rPr sz="1950" spc="-55">
                <a:latin typeface="Arial"/>
                <a:cs typeface="Arial"/>
              </a:rPr>
              <a:t> </a:t>
            </a:r>
            <a:r>
              <a:rPr sz="1950" spc="-40">
                <a:latin typeface="Arial"/>
                <a:cs typeface="Arial"/>
              </a:rPr>
              <a:t>terms</a:t>
            </a:r>
            <a:endParaRPr sz="1950">
              <a:latin typeface="Arial"/>
              <a:cs typeface="Arial"/>
            </a:endParaRPr>
          </a:p>
          <a:p>
            <a:pPr marL="337185" marR="535940">
              <a:lnSpc>
                <a:spcPts val="2140"/>
              </a:lnSpc>
              <a:spcBef>
                <a:spcPts val="525"/>
              </a:spcBef>
            </a:pPr>
            <a:r>
              <a:rPr sz="1950" spc="-25">
                <a:latin typeface="Arial"/>
                <a:cs typeface="Arial"/>
              </a:rPr>
              <a:t>“Complainant”</a:t>
            </a:r>
            <a:r>
              <a:rPr sz="1950" spc="-125">
                <a:latin typeface="Arial"/>
                <a:cs typeface="Arial"/>
              </a:rPr>
              <a:t> </a:t>
            </a:r>
            <a:r>
              <a:rPr sz="1950" spc="-80">
                <a:latin typeface="Arial"/>
                <a:cs typeface="Arial"/>
              </a:rPr>
              <a:t>and</a:t>
            </a:r>
            <a:r>
              <a:rPr sz="1950" spc="-95">
                <a:latin typeface="Arial"/>
                <a:cs typeface="Arial"/>
              </a:rPr>
              <a:t> </a:t>
            </a:r>
            <a:r>
              <a:rPr sz="1950" spc="-10">
                <a:latin typeface="Arial"/>
                <a:cs typeface="Arial"/>
              </a:rPr>
              <a:t>“respondent”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20">
                <a:latin typeface="Arial"/>
                <a:cs typeface="Arial"/>
              </a:rPr>
              <a:t>rather</a:t>
            </a:r>
            <a:r>
              <a:rPr sz="1950" spc="-95">
                <a:latin typeface="Arial"/>
                <a:cs typeface="Arial"/>
              </a:rPr>
              <a:t> </a:t>
            </a:r>
            <a:r>
              <a:rPr sz="1950" spc="-30">
                <a:latin typeface="Arial"/>
                <a:cs typeface="Arial"/>
              </a:rPr>
              <a:t>than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25">
                <a:latin typeface="Arial"/>
                <a:cs typeface="Arial"/>
              </a:rPr>
              <a:t>“victim”</a:t>
            </a:r>
            <a:r>
              <a:rPr sz="1950" spc="-120">
                <a:latin typeface="Arial"/>
                <a:cs typeface="Arial"/>
              </a:rPr>
              <a:t> </a:t>
            </a:r>
            <a:r>
              <a:rPr sz="1950" spc="-75">
                <a:latin typeface="Arial"/>
                <a:cs typeface="Arial"/>
              </a:rPr>
              <a:t>and  </a:t>
            </a:r>
            <a:r>
              <a:rPr sz="1950" spc="20">
                <a:latin typeface="Arial"/>
                <a:cs typeface="Arial"/>
              </a:rPr>
              <a:t>“perpetrator”</a:t>
            </a:r>
            <a:endParaRPr sz="1950">
              <a:latin typeface="Arial"/>
              <a:cs typeface="Arial"/>
            </a:endParaRPr>
          </a:p>
          <a:p>
            <a:pPr marL="337185">
              <a:lnSpc>
                <a:spcPct val="100000"/>
              </a:lnSpc>
              <a:spcBef>
                <a:spcPts val="260"/>
              </a:spcBef>
            </a:pPr>
            <a:r>
              <a:rPr sz="1950" spc="-5">
                <a:latin typeface="Arial"/>
                <a:cs typeface="Arial"/>
              </a:rPr>
              <a:t>“Violation</a:t>
            </a:r>
            <a:r>
              <a:rPr sz="1950" spc="-125">
                <a:latin typeface="Arial"/>
                <a:cs typeface="Arial"/>
              </a:rPr>
              <a:t> </a:t>
            </a:r>
            <a:r>
              <a:rPr sz="1950" spc="10">
                <a:latin typeface="Arial"/>
                <a:cs typeface="Arial"/>
              </a:rPr>
              <a:t>of</a:t>
            </a:r>
            <a:r>
              <a:rPr sz="1950" spc="-95">
                <a:latin typeface="Arial"/>
                <a:cs typeface="Arial"/>
              </a:rPr>
              <a:t> </a:t>
            </a:r>
            <a:r>
              <a:rPr sz="1950" spc="-5">
                <a:latin typeface="Arial"/>
                <a:cs typeface="Arial"/>
              </a:rPr>
              <a:t>policy”</a:t>
            </a:r>
            <a:r>
              <a:rPr sz="1950" spc="-125">
                <a:latin typeface="Arial"/>
                <a:cs typeface="Arial"/>
              </a:rPr>
              <a:t> </a:t>
            </a:r>
            <a:r>
              <a:rPr sz="1950" spc="5">
                <a:latin typeface="Arial"/>
                <a:cs typeface="Arial"/>
              </a:rPr>
              <a:t>not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25">
                <a:latin typeface="Arial"/>
                <a:cs typeface="Arial"/>
              </a:rPr>
              <a:t>“guilty”</a:t>
            </a:r>
            <a:r>
              <a:rPr sz="1950" spc="-125">
                <a:latin typeface="Arial"/>
                <a:cs typeface="Arial"/>
              </a:rPr>
              <a:t> </a:t>
            </a:r>
            <a:r>
              <a:rPr sz="1950" spc="-5">
                <a:latin typeface="Arial"/>
                <a:cs typeface="Arial"/>
              </a:rPr>
              <a:t>or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25">
                <a:latin typeface="Arial"/>
                <a:cs typeface="Arial"/>
              </a:rPr>
              <a:t>violation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5">
                <a:latin typeface="Arial"/>
                <a:cs typeface="Arial"/>
              </a:rPr>
              <a:t>of</a:t>
            </a:r>
            <a:r>
              <a:rPr sz="1950" spc="-95">
                <a:latin typeface="Arial"/>
                <a:cs typeface="Arial"/>
              </a:rPr>
              <a:t> </a:t>
            </a:r>
            <a:r>
              <a:rPr sz="1950" spc="60">
                <a:latin typeface="Arial"/>
                <a:cs typeface="Arial"/>
              </a:rPr>
              <a:t>“law”</a:t>
            </a:r>
            <a:endParaRPr sz="1950">
              <a:latin typeface="Arial"/>
              <a:cs typeface="Arial"/>
            </a:endParaRPr>
          </a:p>
          <a:p>
            <a:pPr marL="337185" marR="5080">
              <a:lnSpc>
                <a:spcPts val="2140"/>
              </a:lnSpc>
              <a:spcBef>
                <a:spcPts val="525"/>
              </a:spcBef>
            </a:pPr>
            <a:r>
              <a:rPr sz="1950" spc="-90">
                <a:latin typeface="Arial"/>
                <a:cs typeface="Arial"/>
              </a:rPr>
              <a:t>Generally, </a:t>
            </a:r>
            <a:r>
              <a:rPr sz="1950" spc="-15">
                <a:latin typeface="Arial"/>
                <a:cs typeface="Arial"/>
              </a:rPr>
              <a:t>credibility </a:t>
            </a:r>
            <a:r>
              <a:rPr sz="1950" spc="5">
                <a:latin typeface="Arial"/>
                <a:cs typeface="Arial"/>
              </a:rPr>
              <a:t>of </a:t>
            </a:r>
            <a:r>
              <a:rPr sz="1950" b="1" i="1" spc="-114">
                <a:latin typeface="Arial-BoldItalicMT"/>
                <a:cs typeface="Arial-BoldItalicMT"/>
              </a:rPr>
              <a:t>facts</a:t>
            </a:r>
            <a:r>
              <a:rPr sz="1950" spc="-114">
                <a:latin typeface="Arial"/>
                <a:cs typeface="Arial"/>
              </a:rPr>
              <a:t>, </a:t>
            </a:r>
            <a:r>
              <a:rPr sz="1950" spc="5">
                <a:latin typeface="Arial"/>
                <a:cs typeface="Arial"/>
              </a:rPr>
              <a:t>not </a:t>
            </a:r>
            <a:r>
              <a:rPr sz="1950" b="1" i="1" spc="-140">
                <a:latin typeface="Arial-BoldItalicMT"/>
                <a:cs typeface="Arial-BoldItalicMT"/>
              </a:rPr>
              <a:t>witnesses</a:t>
            </a:r>
            <a:r>
              <a:rPr sz="1950" spc="-140">
                <a:latin typeface="Arial"/>
                <a:cs typeface="Arial"/>
              </a:rPr>
              <a:t>, </a:t>
            </a:r>
            <a:r>
              <a:rPr sz="1950" spc="-175">
                <a:latin typeface="Arial"/>
                <a:cs typeface="Arial"/>
              </a:rPr>
              <a:t>as </a:t>
            </a:r>
            <a:r>
              <a:rPr sz="1950" spc="-140">
                <a:latin typeface="Arial"/>
                <a:cs typeface="Arial"/>
              </a:rPr>
              <a:t>a </a:t>
            </a:r>
            <a:r>
              <a:rPr sz="1950" spc="-35">
                <a:latin typeface="Arial"/>
                <a:cs typeface="Arial"/>
              </a:rPr>
              <a:t>whole,</a:t>
            </a:r>
            <a:r>
              <a:rPr sz="1950" spc="-195">
                <a:latin typeface="Arial"/>
                <a:cs typeface="Arial"/>
              </a:rPr>
              <a:t> </a:t>
            </a:r>
            <a:r>
              <a:rPr sz="1950" spc="-5">
                <a:latin typeface="Arial"/>
                <a:cs typeface="Arial"/>
              </a:rPr>
              <a:t>but-for  </a:t>
            </a:r>
            <a:r>
              <a:rPr sz="1950" spc="-70">
                <a:latin typeface="Arial"/>
                <a:cs typeface="Arial"/>
              </a:rPr>
              <a:t>specific</a:t>
            </a:r>
            <a:r>
              <a:rPr sz="1950" spc="-105">
                <a:latin typeface="Arial"/>
                <a:cs typeface="Arial"/>
              </a:rPr>
              <a:t> </a:t>
            </a:r>
            <a:r>
              <a:rPr sz="1950" spc="-85">
                <a:latin typeface="Arial"/>
                <a:cs typeface="Arial"/>
              </a:rPr>
              <a:t>circumstances</a:t>
            </a:r>
            <a:endParaRPr sz="1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950" spc="-120">
                <a:latin typeface="Arial"/>
                <a:cs typeface="Arial"/>
              </a:rPr>
              <a:t>Do </a:t>
            </a:r>
            <a:r>
              <a:rPr sz="1950" spc="5">
                <a:latin typeface="Arial"/>
                <a:cs typeface="Arial"/>
              </a:rPr>
              <a:t>not </a:t>
            </a:r>
            <a:r>
              <a:rPr sz="1950" spc="-55">
                <a:latin typeface="Arial"/>
                <a:cs typeface="Arial"/>
              </a:rPr>
              <a:t>include</a:t>
            </a:r>
            <a:r>
              <a:rPr sz="1950" spc="-185">
                <a:latin typeface="Arial"/>
                <a:cs typeface="Arial"/>
              </a:rPr>
              <a:t> </a:t>
            </a:r>
            <a:r>
              <a:rPr sz="1950" spc="-60">
                <a:latin typeface="Arial"/>
                <a:cs typeface="Arial"/>
              </a:rPr>
              <a:t>speculation</a:t>
            </a:r>
            <a:endParaRPr sz="1950">
              <a:latin typeface="Arial"/>
              <a:cs typeface="Arial"/>
            </a:endParaRPr>
          </a:p>
          <a:p>
            <a:pPr marL="12700" marR="2051050">
              <a:lnSpc>
                <a:spcPts val="2640"/>
              </a:lnSpc>
              <a:spcBef>
                <a:spcPts val="125"/>
              </a:spcBef>
            </a:pPr>
            <a:r>
              <a:rPr sz="1950" spc="-120">
                <a:latin typeface="Arial"/>
                <a:cs typeface="Arial"/>
              </a:rPr>
              <a:t>Do </a:t>
            </a:r>
            <a:r>
              <a:rPr sz="1950" spc="5">
                <a:latin typeface="Arial"/>
                <a:cs typeface="Arial"/>
              </a:rPr>
              <a:t>not </a:t>
            </a:r>
            <a:r>
              <a:rPr sz="1950" spc="-55">
                <a:latin typeface="Arial"/>
                <a:cs typeface="Arial"/>
              </a:rPr>
              <a:t>include </a:t>
            </a:r>
            <a:r>
              <a:rPr sz="1950" spc="-30">
                <a:latin typeface="Arial"/>
                <a:cs typeface="Arial"/>
              </a:rPr>
              <a:t>irrelevant </a:t>
            </a:r>
            <a:r>
              <a:rPr sz="1950" spc="-40">
                <a:latin typeface="Arial"/>
                <a:cs typeface="Arial"/>
              </a:rPr>
              <a:t>points </a:t>
            </a:r>
            <a:r>
              <a:rPr sz="1950" spc="-80">
                <a:latin typeface="Arial"/>
                <a:cs typeface="Arial"/>
              </a:rPr>
              <a:t>and</a:t>
            </a:r>
            <a:r>
              <a:rPr sz="1950" spc="-315">
                <a:latin typeface="Arial"/>
                <a:cs typeface="Arial"/>
              </a:rPr>
              <a:t> </a:t>
            </a:r>
            <a:r>
              <a:rPr sz="1950" spc="-95">
                <a:latin typeface="Arial"/>
                <a:cs typeface="Arial"/>
              </a:rPr>
              <a:t>discussion  </a:t>
            </a:r>
            <a:r>
              <a:rPr sz="1950" spc="-165">
                <a:latin typeface="Arial"/>
                <a:cs typeface="Arial"/>
              </a:rPr>
              <a:t>Be </a:t>
            </a:r>
            <a:r>
              <a:rPr sz="1950" spc="-10">
                <a:latin typeface="Arial"/>
                <a:cs typeface="Arial"/>
              </a:rPr>
              <a:t>thoughtful </a:t>
            </a:r>
            <a:r>
              <a:rPr sz="1950" spc="-35">
                <a:latin typeface="Arial"/>
                <a:cs typeface="Arial"/>
              </a:rPr>
              <a:t>about</a:t>
            </a:r>
            <a:r>
              <a:rPr sz="1950" spc="-130">
                <a:latin typeface="Arial"/>
                <a:cs typeface="Arial"/>
              </a:rPr>
              <a:t> </a:t>
            </a:r>
            <a:r>
              <a:rPr sz="1950" spc="-60">
                <a:latin typeface="Arial"/>
                <a:cs typeface="Arial"/>
              </a:rPr>
              <a:t>pronouns</a:t>
            </a:r>
            <a:endParaRPr sz="1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950" spc="-75">
                <a:latin typeface="Arial"/>
                <a:cs typeface="Arial"/>
              </a:rPr>
              <a:t>Avoid </a:t>
            </a:r>
            <a:r>
              <a:rPr sz="1950" spc="-110">
                <a:latin typeface="Arial"/>
                <a:cs typeface="Arial"/>
              </a:rPr>
              <a:t>vague </a:t>
            </a:r>
            <a:r>
              <a:rPr sz="1950" spc="-80">
                <a:latin typeface="Arial"/>
                <a:cs typeface="Arial"/>
              </a:rPr>
              <a:t>phrasing </a:t>
            </a:r>
            <a:r>
              <a:rPr sz="1950" spc="-50">
                <a:latin typeface="Arial"/>
                <a:cs typeface="Arial"/>
              </a:rPr>
              <a:t>like </a:t>
            </a:r>
            <a:r>
              <a:rPr sz="1950" spc="-20">
                <a:latin typeface="Arial"/>
                <a:cs typeface="Arial"/>
              </a:rPr>
              <a:t>“had</a:t>
            </a:r>
            <a:r>
              <a:rPr sz="1950" spc="-220">
                <a:latin typeface="Arial"/>
                <a:cs typeface="Arial"/>
              </a:rPr>
              <a:t> </a:t>
            </a:r>
            <a:r>
              <a:rPr sz="1950" spc="-50">
                <a:latin typeface="Arial"/>
                <a:cs typeface="Arial"/>
              </a:rPr>
              <a:t>sex”</a:t>
            </a:r>
            <a:endParaRPr sz="195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3720" y="1701800"/>
            <a:ext cx="7256780" cy="4902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050" spc="-10">
                <a:solidFill>
                  <a:srgbClr val="0032A0"/>
                </a:solidFill>
              </a:rPr>
              <a:t>Important Language</a:t>
            </a:r>
            <a:r>
              <a:rPr sz="3050" spc="80">
                <a:solidFill>
                  <a:srgbClr val="0032A0"/>
                </a:solidFill>
              </a:rPr>
              <a:t> </a:t>
            </a:r>
            <a:r>
              <a:rPr sz="3050" spc="-10">
                <a:solidFill>
                  <a:srgbClr val="0032A0"/>
                </a:solidFill>
              </a:rPr>
              <a:t>Considerations</a:t>
            </a:r>
            <a:endParaRPr sz="305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1759711" y="2558287"/>
            <a:ext cx="5296535" cy="338074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74295">
              <a:lnSpc>
                <a:spcPct val="90700"/>
              </a:lnSpc>
              <a:spcBef>
                <a:spcPts val="390"/>
              </a:spcBef>
            </a:pPr>
            <a:r>
              <a:rPr sz="2400" spc="-90" dirty="0">
                <a:solidFill>
                  <a:srgbClr val="FFFFFF"/>
                </a:solidFill>
                <a:latin typeface="Arial"/>
                <a:cs typeface="Arial"/>
              </a:rPr>
              <a:t>Complainant contacts 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witness 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who 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complainant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knows 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will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testify </a:t>
            </a:r>
            <a:r>
              <a:rPr sz="2400" spc="4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spc="-4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witness’  belief, </a:t>
            </a:r>
            <a:r>
              <a:rPr sz="2400" spc="-140" dirty="0">
                <a:solidFill>
                  <a:srgbClr val="FFFFFF"/>
                </a:solidFill>
                <a:latin typeface="Arial"/>
                <a:cs typeface="Arial"/>
              </a:rPr>
              <a:t>based 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observation,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that 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complainant </a:t>
            </a:r>
            <a:r>
              <a:rPr sz="2400" spc="-155" dirty="0">
                <a:solidFill>
                  <a:srgbClr val="FFFFFF"/>
                </a:solidFill>
                <a:latin typeface="Arial"/>
                <a:cs typeface="Arial"/>
              </a:rPr>
              <a:t>was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incapacitated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400" spc="-90" dirty="0">
                <a:solidFill>
                  <a:srgbClr val="FFFFFF"/>
                </a:solidFill>
                <a:latin typeface="Arial"/>
                <a:cs typeface="Arial"/>
              </a:rPr>
              <a:t>desired </a:t>
            </a:r>
            <a:r>
              <a:rPr sz="2400" spc="4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140" dirty="0">
                <a:solidFill>
                  <a:srgbClr val="FFFFFF"/>
                </a:solidFill>
                <a:latin typeface="Arial"/>
                <a:cs typeface="Arial"/>
              </a:rPr>
              <a:t>have </a:t>
            </a:r>
            <a:r>
              <a:rPr sz="2400" spc="-185" dirty="0">
                <a:solidFill>
                  <a:srgbClr val="FFFFFF"/>
                </a:solidFill>
                <a:latin typeface="Arial"/>
                <a:cs typeface="Arial"/>
              </a:rPr>
              <a:t>sex 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2400" spc="-2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respondent.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ts val="2620"/>
              </a:lnSpc>
              <a:spcBef>
                <a:spcPts val="30"/>
              </a:spcBef>
            </a:pPr>
            <a:r>
              <a:rPr sz="2400" spc="-90" dirty="0">
                <a:solidFill>
                  <a:srgbClr val="FFFFFF"/>
                </a:solidFill>
                <a:latin typeface="Arial"/>
                <a:cs typeface="Arial"/>
              </a:rPr>
              <a:t>Complainant 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tells 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witness </a:t>
            </a:r>
            <a:r>
              <a:rPr sz="2400" spc="4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ignore  investigator’s request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interview, </a:t>
            </a:r>
            <a:r>
              <a:rPr sz="2400" spc="35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lie </a:t>
            </a:r>
            <a:r>
              <a:rPr sz="2400" spc="45" dirty="0">
                <a:solidFill>
                  <a:srgbClr val="FFFFFF"/>
                </a:solidFill>
                <a:latin typeface="Arial"/>
                <a:cs typeface="Arial"/>
              </a:rPr>
              <a:t>if 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witness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400" spc="-160" dirty="0">
                <a:solidFill>
                  <a:srgbClr val="FFFFFF"/>
                </a:solidFill>
                <a:latin typeface="Arial"/>
                <a:cs typeface="Arial"/>
              </a:rPr>
              <a:t>asked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what</a:t>
            </a:r>
            <a:r>
              <a:rPr sz="2400" spc="-3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FFFFFF"/>
                </a:solidFill>
                <a:latin typeface="Arial"/>
                <a:cs typeface="Arial"/>
              </a:rPr>
              <a:t>witness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ts val="2600"/>
              </a:lnSpc>
            </a:pP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observed,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sz="2400" spc="4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spc="-5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show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up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2400" spc="-17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spc="-90" dirty="0">
                <a:solidFill>
                  <a:srgbClr val="FFFFFF"/>
                </a:solidFill>
                <a:latin typeface="Arial"/>
                <a:cs typeface="Arial"/>
              </a:rPr>
              <a:t>hearing  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under </a:t>
            </a:r>
            <a:r>
              <a:rPr sz="2400" spc="-130" dirty="0">
                <a:solidFill>
                  <a:srgbClr val="FFFFFF"/>
                </a:solidFill>
                <a:latin typeface="Arial"/>
                <a:cs typeface="Arial"/>
              </a:rPr>
              <a:t>any</a:t>
            </a:r>
            <a:r>
              <a:rPr sz="24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circumstances.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90192" y="1622551"/>
            <a:ext cx="714819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spc="-10" dirty="0">
                <a:solidFill>
                  <a:srgbClr val="FFFFFF"/>
                </a:solidFill>
              </a:rPr>
              <a:t>Example </a:t>
            </a:r>
            <a:r>
              <a:rPr sz="3200" spc="-5" dirty="0">
                <a:solidFill>
                  <a:srgbClr val="FFFFFF"/>
                </a:solidFill>
              </a:rPr>
              <a:t>(institution </a:t>
            </a:r>
            <a:r>
              <a:rPr sz="3200" spc="-10" dirty="0">
                <a:solidFill>
                  <a:srgbClr val="FFFFFF"/>
                </a:solidFill>
              </a:rPr>
              <a:t>may</a:t>
            </a:r>
            <a:r>
              <a:rPr sz="3200" spc="-100" dirty="0">
                <a:solidFill>
                  <a:srgbClr val="FFFFFF"/>
                </a:solidFill>
              </a:rPr>
              <a:t> </a:t>
            </a:r>
            <a:r>
              <a:rPr sz="3200" spc="-10" dirty="0">
                <a:solidFill>
                  <a:srgbClr val="FFFFFF"/>
                </a:solidFill>
              </a:rPr>
              <a:t>restrict)</a:t>
            </a:r>
            <a:endParaRPr sz="3200" dirty="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23720" y="2575052"/>
            <a:ext cx="6564630" cy="2800126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0" marR="382270">
              <a:lnSpc>
                <a:spcPts val="2500"/>
              </a:lnSpc>
              <a:spcBef>
                <a:spcPts val="415"/>
              </a:spcBef>
            </a:pPr>
            <a:r>
              <a:rPr sz="2300" spc="-140" dirty="0">
                <a:latin typeface="Arial"/>
                <a:cs typeface="Arial"/>
              </a:rPr>
              <a:t>“Jane </a:t>
            </a:r>
            <a:r>
              <a:rPr sz="2300" spc="-130" dirty="0">
                <a:latin typeface="Arial"/>
                <a:cs typeface="Arial"/>
              </a:rPr>
              <a:t>alleges </a:t>
            </a:r>
            <a:r>
              <a:rPr sz="2300" dirty="0">
                <a:latin typeface="Arial"/>
                <a:cs typeface="Arial"/>
              </a:rPr>
              <a:t>that </a:t>
            </a:r>
            <a:r>
              <a:rPr sz="2300" spc="-215" dirty="0">
                <a:latin typeface="Arial"/>
                <a:cs typeface="Arial"/>
              </a:rPr>
              <a:t>Sara </a:t>
            </a:r>
            <a:r>
              <a:rPr sz="2300" spc="-105" dirty="0">
                <a:latin typeface="Arial"/>
                <a:cs typeface="Arial"/>
              </a:rPr>
              <a:t>had </a:t>
            </a:r>
            <a:r>
              <a:rPr sz="2300" spc="-190" dirty="0">
                <a:latin typeface="Arial"/>
                <a:cs typeface="Arial"/>
              </a:rPr>
              <a:t>sex </a:t>
            </a:r>
            <a:r>
              <a:rPr sz="2300" spc="15" dirty="0">
                <a:latin typeface="Arial"/>
                <a:cs typeface="Arial"/>
              </a:rPr>
              <a:t>with </a:t>
            </a:r>
            <a:r>
              <a:rPr sz="2300" spc="-55" dirty="0">
                <a:latin typeface="Arial"/>
                <a:cs typeface="Arial"/>
              </a:rPr>
              <a:t>her </a:t>
            </a:r>
            <a:r>
              <a:rPr sz="2300" spc="10" dirty="0">
                <a:latin typeface="Arial"/>
                <a:cs typeface="Arial"/>
              </a:rPr>
              <a:t>without</a:t>
            </a:r>
            <a:r>
              <a:rPr sz="2300" spc="-275" dirty="0">
                <a:latin typeface="Arial"/>
                <a:cs typeface="Arial"/>
              </a:rPr>
              <a:t> </a:t>
            </a:r>
            <a:r>
              <a:rPr sz="2300" spc="-55" dirty="0">
                <a:latin typeface="Arial"/>
                <a:cs typeface="Arial"/>
              </a:rPr>
              <a:t>her  </a:t>
            </a:r>
            <a:r>
              <a:rPr sz="2300" spc="-80" dirty="0">
                <a:latin typeface="Arial"/>
                <a:cs typeface="Arial"/>
              </a:rPr>
              <a:t>consent.”</a:t>
            </a:r>
            <a:endParaRPr sz="2300" dirty="0">
              <a:latin typeface="Arial"/>
              <a:cs typeface="Arial"/>
            </a:endParaRPr>
          </a:p>
          <a:p>
            <a:pPr marL="2024380">
              <a:lnSpc>
                <a:spcPct val="100000"/>
              </a:lnSpc>
              <a:spcBef>
                <a:spcPts val="185"/>
              </a:spcBef>
            </a:pPr>
            <a:r>
              <a:rPr sz="2300" i="1" spc="-155" dirty="0">
                <a:latin typeface="Arial"/>
                <a:cs typeface="Arial"/>
              </a:rPr>
              <a:t>vs.</a:t>
            </a:r>
            <a:endParaRPr lang="en-US" sz="2300" i="1" spc="-155" dirty="0">
              <a:latin typeface="Arial"/>
              <a:cs typeface="Arial"/>
            </a:endParaRPr>
          </a:p>
          <a:p>
            <a:pPr marL="2024380">
              <a:lnSpc>
                <a:spcPct val="100000"/>
              </a:lnSpc>
              <a:spcBef>
                <a:spcPts val="185"/>
              </a:spcBef>
            </a:pPr>
            <a:endParaRPr sz="2300" dirty="0">
              <a:latin typeface="Arial"/>
              <a:cs typeface="Arial"/>
            </a:endParaRPr>
          </a:p>
          <a:p>
            <a:pPr marL="12700" marR="5080">
              <a:lnSpc>
                <a:spcPts val="2500"/>
              </a:lnSpc>
              <a:spcBef>
                <a:spcPts val="525"/>
              </a:spcBef>
            </a:pPr>
            <a:r>
              <a:rPr sz="2300" spc="-140" dirty="0">
                <a:latin typeface="Arial"/>
                <a:cs typeface="Arial"/>
              </a:rPr>
              <a:t>“Jane </a:t>
            </a:r>
            <a:r>
              <a:rPr sz="2300" spc="-130" dirty="0">
                <a:latin typeface="Arial"/>
                <a:cs typeface="Arial"/>
              </a:rPr>
              <a:t>alleges </a:t>
            </a:r>
            <a:r>
              <a:rPr sz="2300" dirty="0">
                <a:latin typeface="Arial"/>
                <a:cs typeface="Arial"/>
              </a:rPr>
              <a:t>that </a:t>
            </a:r>
            <a:r>
              <a:rPr sz="2300" spc="-215" dirty="0">
                <a:latin typeface="Arial"/>
                <a:cs typeface="Arial"/>
              </a:rPr>
              <a:t>Sara </a:t>
            </a:r>
            <a:r>
              <a:rPr sz="2300" spc="-60" dirty="0">
                <a:latin typeface="Arial"/>
                <a:cs typeface="Arial"/>
              </a:rPr>
              <a:t>laid </a:t>
            </a:r>
            <a:r>
              <a:rPr sz="2300" spc="-70" dirty="0">
                <a:latin typeface="Arial"/>
                <a:cs typeface="Arial"/>
              </a:rPr>
              <a:t>on </a:t>
            </a:r>
            <a:r>
              <a:rPr sz="2300" dirty="0">
                <a:latin typeface="Arial"/>
                <a:cs typeface="Arial"/>
              </a:rPr>
              <a:t>top of </a:t>
            </a:r>
            <a:r>
              <a:rPr sz="2300" spc="-105" dirty="0">
                <a:latin typeface="Arial"/>
                <a:cs typeface="Arial"/>
              </a:rPr>
              <a:t>her, </a:t>
            </a:r>
            <a:r>
              <a:rPr sz="2300" spc="-50" dirty="0">
                <a:latin typeface="Arial"/>
                <a:cs typeface="Arial"/>
              </a:rPr>
              <a:t>pulled </a:t>
            </a:r>
            <a:r>
              <a:rPr sz="2300" spc="-55" dirty="0">
                <a:latin typeface="Arial"/>
                <a:cs typeface="Arial"/>
              </a:rPr>
              <a:t>her  </a:t>
            </a:r>
            <a:r>
              <a:rPr sz="2300" spc="-65" dirty="0">
                <a:latin typeface="Arial"/>
                <a:cs typeface="Arial"/>
              </a:rPr>
              <a:t>underwear </a:t>
            </a:r>
            <a:r>
              <a:rPr sz="2300" spc="-55" dirty="0">
                <a:latin typeface="Arial"/>
                <a:cs typeface="Arial"/>
              </a:rPr>
              <a:t>down </a:t>
            </a:r>
            <a:r>
              <a:rPr sz="2300" spc="15" dirty="0">
                <a:latin typeface="Arial"/>
                <a:cs typeface="Arial"/>
              </a:rPr>
              <a:t>with </a:t>
            </a:r>
            <a:r>
              <a:rPr sz="2300" spc="-90" dirty="0">
                <a:latin typeface="Arial"/>
                <a:cs typeface="Arial"/>
              </a:rPr>
              <a:t>one hand, </a:t>
            </a:r>
            <a:r>
              <a:rPr sz="2300" spc="-35" dirty="0">
                <a:latin typeface="Arial"/>
                <a:cs typeface="Arial"/>
              </a:rPr>
              <a:t>while </a:t>
            </a:r>
            <a:r>
              <a:rPr sz="2300" spc="-114" dirty="0">
                <a:latin typeface="Arial"/>
                <a:cs typeface="Arial"/>
              </a:rPr>
              <a:t>pressing </a:t>
            </a:r>
            <a:r>
              <a:rPr sz="2300" spc="-55" dirty="0">
                <a:latin typeface="Arial"/>
                <a:cs typeface="Arial"/>
              </a:rPr>
              <a:t>her  elbow</a:t>
            </a:r>
            <a:r>
              <a:rPr sz="2300" spc="-120" dirty="0">
                <a:latin typeface="Arial"/>
                <a:cs typeface="Arial"/>
              </a:rPr>
              <a:t> </a:t>
            </a:r>
            <a:r>
              <a:rPr sz="2300" spc="-65" dirty="0">
                <a:latin typeface="Arial"/>
                <a:cs typeface="Arial"/>
              </a:rPr>
              <a:t>on</a:t>
            </a:r>
            <a:r>
              <a:rPr sz="2300" spc="-120" dirty="0">
                <a:latin typeface="Arial"/>
                <a:cs typeface="Arial"/>
              </a:rPr>
              <a:t> </a:t>
            </a:r>
            <a:r>
              <a:rPr sz="2300" spc="-60" dirty="0">
                <a:latin typeface="Arial"/>
                <a:cs typeface="Arial"/>
              </a:rPr>
              <a:t>her</a:t>
            </a:r>
            <a:r>
              <a:rPr sz="2300" spc="-114" dirty="0">
                <a:latin typeface="Arial"/>
                <a:cs typeface="Arial"/>
              </a:rPr>
              <a:t> </a:t>
            </a:r>
            <a:r>
              <a:rPr sz="2300" spc="-20" dirty="0">
                <a:latin typeface="Arial"/>
                <a:cs typeface="Arial"/>
              </a:rPr>
              <a:t>other</a:t>
            </a:r>
            <a:r>
              <a:rPr sz="2300" spc="-120" dirty="0">
                <a:latin typeface="Arial"/>
                <a:cs typeface="Arial"/>
              </a:rPr>
              <a:t> </a:t>
            </a:r>
            <a:r>
              <a:rPr sz="2300" spc="-95" dirty="0">
                <a:latin typeface="Arial"/>
                <a:cs typeface="Arial"/>
              </a:rPr>
              <a:t>hand,</a:t>
            </a:r>
            <a:r>
              <a:rPr sz="2300" spc="-70" dirty="0">
                <a:latin typeface="Arial"/>
                <a:cs typeface="Arial"/>
              </a:rPr>
              <a:t> </a:t>
            </a:r>
            <a:r>
              <a:rPr sz="2300" spc="-60" dirty="0">
                <a:latin typeface="Arial"/>
                <a:cs typeface="Arial"/>
              </a:rPr>
              <a:t>penetrated</a:t>
            </a:r>
            <a:r>
              <a:rPr sz="2300" spc="-130" dirty="0">
                <a:latin typeface="Arial"/>
                <a:cs typeface="Arial"/>
              </a:rPr>
              <a:t> </a:t>
            </a:r>
            <a:r>
              <a:rPr sz="2300" spc="-60" dirty="0">
                <a:latin typeface="Arial"/>
                <a:cs typeface="Arial"/>
              </a:rPr>
              <a:t>her</a:t>
            </a:r>
            <a:r>
              <a:rPr sz="2300" spc="-130" dirty="0">
                <a:latin typeface="Arial"/>
                <a:cs typeface="Arial"/>
              </a:rPr>
              <a:t> </a:t>
            </a:r>
            <a:r>
              <a:rPr sz="2300" spc="-125" dirty="0">
                <a:latin typeface="Arial"/>
                <a:cs typeface="Arial"/>
              </a:rPr>
              <a:t>vagina</a:t>
            </a:r>
            <a:r>
              <a:rPr sz="2300" spc="-114" dirty="0">
                <a:latin typeface="Arial"/>
                <a:cs typeface="Arial"/>
              </a:rPr>
              <a:t> </a:t>
            </a:r>
            <a:r>
              <a:rPr sz="2300" spc="15" dirty="0">
                <a:latin typeface="Arial"/>
                <a:cs typeface="Arial"/>
              </a:rPr>
              <a:t>with</a:t>
            </a:r>
            <a:r>
              <a:rPr sz="2300" spc="-114" dirty="0">
                <a:latin typeface="Arial"/>
                <a:cs typeface="Arial"/>
              </a:rPr>
              <a:t> </a:t>
            </a:r>
            <a:r>
              <a:rPr sz="2300" spc="-170" dirty="0">
                <a:latin typeface="Arial"/>
                <a:cs typeface="Arial"/>
              </a:rPr>
              <a:t>a  </a:t>
            </a:r>
            <a:r>
              <a:rPr sz="2300" spc="-65" dirty="0">
                <a:latin typeface="Arial"/>
                <a:cs typeface="Arial"/>
              </a:rPr>
              <a:t>vibrator, </a:t>
            </a:r>
            <a:r>
              <a:rPr sz="2300" spc="-105" dirty="0">
                <a:latin typeface="Arial"/>
                <a:cs typeface="Arial"/>
              </a:rPr>
              <a:t>and </a:t>
            </a:r>
            <a:r>
              <a:rPr sz="2300" spc="-65" dirty="0">
                <a:latin typeface="Arial"/>
                <a:cs typeface="Arial"/>
              </a:rPr>
              <a:t>held </a:t>
            </a:r>
            <a:r>
              <a:rPr sz="2300" spc="-55" dirty="0">
                <a:latin typeface="Arial"/>
                <a:cs typeface="Arial"/>
              </a:rPr>
              <a:t>her down </a:t>
            </a:r>
            <a:r>
              <a:rPr sz="2300" spc="-155" dirty="0">
                <a:latin typeface="Arial"/>
                <a:cs typeface="Arial"/>
              </a:rPr>
              <a:t>so </a:t>
            </a:r>
            <a:r>
              <a:rPr sz="2300" spc="-150" dirty="0">
                <a:latin typeface="Arial"/>
                <a:cs typeface="Arial"/>
              </a:rPr>
              <a:t>she </a:t>
            </a:r>
            <a:r>
              <a:rPr sz="2300" spc="-75" dirty="0">
                <a:latin typeface="Arial"/>
                <a:cs typeface="Arial"/>
              </a:rPr>
              <a:t>could </a:t>
            </a:r>
            <a:r>
              <a:rPr sz="2300" dirty="0">
                <a:latin typeface="Arial"/>
                <a:cs typeface="Arial"/>
              </a:rPr>
              <a:t>not</a:t>
            </a:r>
            <a:r>
              <a:rPr sz="2300" spc="-370" dirty="0">
                <a:latin typeface="Arial"/>
                <a:cs typeface="Arial"/>
              </a:rPr>
              <a:t> </a:t>
            </a:r>
            <a:r>
              <a:rPr sz="2300" spc="-65" dirty="0">
                <a:latin typeface="Arial"/>
                <a:cs typeface="Arial"/>
              </a:rPr>
              <a:t>move.”</a:t>
            </a:r>
            <a:endParaRPr sz="23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3720" y="1610360"/>
            <a:ext cx="2620645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spc="20">
                <a:solidFill>
                  <a:srgbClr val="0032A0"/>
                </a:solidFill>
              </a:rPr>
              <a:t>Be</a:t>
            </a:r>
            <a:r>
              <a:rPr sz="3600" spc="-65">
                <a:solidFill>
                  <a:srgbClr val="0032A0"/>
                </a:solidFill>
              </a:rPr>
              <a:t> </a:t>
            </a:r>
            <a:r>
              <a:rPr sz="3600" spc="10">
                <a:solidFill>
                  <a:srgbClr val="0032A0"/>
                </a:solidFill>
              </a:rPr>
              <a:t>Specific</a:t>
            </a:r>
            <a:endParaRPr sz="3600"/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07895" y="2552192"/>
            <a:ext cx="6902705" cy="2021066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950" spc="-60" dirty="0">
                <a:latin typeface="Arial"/>
                <a:cs typeface="Arial"/>
              </a:rPr>
              <a:t>-Put </a:t>
            </a:r>
            <a:r>
              <a:rPr sz="1950" spc="-45" dirty="0">
                <a:latin typeface="Arial"/>
                <a:cs typeface="Arial"/>
              </a:rPr>
              <a:t>everything</a:t>
            </a:r>
            <a:r>
              <a:rPr sz="1950" spc="-140" dirty="0">
                <a:latin typeface="Arial"/>
                <a:cs typeface="Arial"/>
              </a:rPr>
              <a:t> </a:t>
            </a:r>
            <a:r>
              <a:rPr sz="1950" spc="-30" dirty="0">
                <a:latin typeface="Arial"/>
                <a:cs typeface="Arial"/>
              </a:rPr>
              <a:t>together</a:t>
            </a:r>
            <a:endParaRPr sz="1950" dirty="0">
              <a:latin typeface="Arial"/>
              <a:cs typeface="Arial"/>
            </a:endParaRPr>
          </a:p>
          <a:p>
            <a:pPr marL="12700" marR="62865">
              <a:lnSpc>
                <a:spcPts val="2140"/>
              </a:lnSpc>
              <a:spcBef>
                <a:spcPts val="525"/>
              </a:spcBef>
            </a:pPr>
            <a:r>
              <a:rPr sz="1950" spc="-80" dirty="0">
                <a:latin typeface="Arial"/>
                <a:cs typeface="Arial"/>
              </a:rPr>
              <a:t>-Analyzing </a:t>
            </a:r>
            <a:r>
              <a:rPr sz="1950" spc="-20" dirty="0">
                <a:latin typeface="Arial"/>
                <a:cs typeface="Arial"/>
              </a:rPr>
              <a:t>whether </a:t>
            </a:r>
            <a:r>
              <a:rPr sz="1950" spc="-140" dirty="0">
                <a:latin typeface="Arial"/>
                <a:cs typeface="Arial"/>
              </a:rPr>
              <a:t>a </a:t>
            </a:r>
            <a:r>
              <a:rPr sz="1950" spc="-25" dirty="0">
                <a:latin typeface="Arial"/>
                <a:cs typeface="Arial"/>
              </a:rPr>
              <a:t>violation</a:t>
            </a:r>
            <a:r>
              <a:rPr sz="1950" spc="-240" dirty="0">
                <a:latin typeface="Arial"/>
                <a:cs typeface="Arial"/>
              </a:rPr>
              <a:t> </a:t>
            </a:r>
            <a:r>
              <a:rPr sz="1950" spc="5" dirty="0">
                <a:latin typeface="Arial"/>
                <a:cs typeface="Arial"/>
              </a:rPr>
              <a:t>of  </a:t>
            </a:r>
            <a:r>
              <a:rPr sz="1950" u="heavy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policy</a:t>
            </a:r>
            <a:r>
              <a:rPr sz="1950" spc="-45" dirty="0">
                <a:latin typeface="Arial"/>
                <a:cs typeface="Arial"/>
              </a:rPr>
              <a:t> </a:t>
            </a:r>
            <a:r>
              <a:rPr sz="1950" spc="-60" dirty="0">
                <a:latin typeface="Arial"/>
                <a:cs typeface="Arial"/>
              </a:rPr>
              <a:t>occurred </a:t>
            </a:r>
            <a:r>
              <a:rPr sz="1950" spc="-10" dirty="0">
                <a:latin typeface="Arial"/>
                <a:cs typeface="Arial"/>
              </a:rPr>
              <a:t>(not </a:t>
            </a:r>
            <a:r>
              <a:rPr sz="1950" spc="-15" dirty="0">
                <a:latin typeface="Arial"/>
                <a:cs typeface="Arial"/>
              </a:rPr>
              <a:t>the</a:t>
            </a:r>
            <a:r>
              <a:rPr sz="1950" spc="-325" dirty="0">
                <a:latin typeface="Arial"/>
                <a:cs typeface="Arial"/>
              </a:rPr>
              <a:t> </a:t>
            </a:r>
            <a:r>
              <a:rPr sz="1950" spc="-45" dirty="0">
                <a:latin typeface="Arial"/>
                <a:cs typeface="Arial"/>
              </a:rPr>
              <a:t>law)</a:t>
            </a:r>
            <a:endParaRPr sz="1950" dirty="0">
              <a:latin typeface="Arial"/>
              <a:cs typeface="Arial"/>
            </a:endParaRPr>
          </a:p>
          <a:p>
            <a:pPr marL="12700" marR="37465">
              <a:lnSpc>
                <a:spcPts val="2140"/>
              </a:lnSpc>
              <a:spcBef>
                <a:spcPts val="500"/>
              </a:spcBef>
            </a:pPr>
            <a:r>
              <a:rPr sz="1950" spc="-125" dirty="0">
                <a:latin typeface="Arial"/>
                <a:cs typeface="Arial"/>
              </a:rPr>
              <a:t>-Discuss </a:t>
            </a:r>
            <a:r>
              <a:rPr sz="1950" spc="-105" dirty="0">
                <a:latin typeface="Arial"/>
                <a:cs typeface="Arial"/>
              </a:rPr>
              <a:t>each </a:t>
            </a:r>
            <a:r>
              <a:rPr sz="1950" spc="-50" dirty="0">
                <a:latin typeface="Arial"/>
                <a:cs typeface="Arial"/>
              </a:rPr>
              <a:t>allegation </a:t>
            </a:r>
            <a:r>
              <a:rPr sz="1950" spc="-80" dirty="0">
                <a:latin typeface="Arial"/>
                <a:cs typeface="Arial"/>
              </a:rPr>
              <a:t>and</a:t>
            </a:r>
            <a:r>
              <a:rPr sz="1950" spc="-200" dirty="0">
                <a:latin typeface="Arial"/>
                <a:cs typeface="Arial"/>
              </a:rPr>
              <a:t> </a:t>
            </a:r>
            <a:r>
              <a:rPr sz="1950" spc="-40" dirty="0">
                <a:latin typeface="Arial"/>
                <a:cs typeface="Arial"/>
              </a:rPr>
              <a:t>your  </a:t>
            </a:r>
            <a:r>
              <a:rPr sz="1950" spc="-70" dirty="0">
                <a:latin typeface="Arial"/>
                <a:cs typeface="Arial"/>
              </a:rPr>
              <a:t>decision </a:t>
            </a:r>
            <a:r>
              <a:rPr sz="1950" spc="-45" dirty="0">
                <a:latin typeface="Arial"/>
                <a:cs typeface="Arial"/>
              </a:rPr>
              <a:t>on</a:t>
            </a:r>
            <a:r>
              <a:rPr sz="1950" spc="-140" dirty="0">
                <a:latin typeface="Arial"/>
                <a:cs typeface="Arial"/>
              </a:rPr>
              <a:t> </a:t>
            </a:r>
            <a:r>
              <a:rPr sz="1950" spc="-105" dirty="0">
                <a:latin typeface="Arial"/>
                <a:cs typeface="Arial"/>
              </a:rPr>
              <a:t>each</a:t>
            </a:r>
            <a:endParaRPr sz="1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4"/>
              </a:spcBef>
            </a:pPr>
            <a:r>
              <a:rPr sz="1950" spc="-90" dirty="0">
                <a:latin typeface="Arial"/>
                <a:cs typeface="Arial"/>
              </a:rPr>
              <a:t>-Explain </a:t>
            </a:r>
            <a:r>
              <a:rPr sz="1950" spc="-35" dirty="0">
                <a:latin typeface="Arial"/>
                <a:cs typeface="Arial"/>
              </a:rPr>
              <a:t>your</a:t>
            </a:r>
            <a:r>
              <a:rPr sz="1950" spc="-120" dirty="0">
                <a:latin typeface="Arial"/>
                <a:cs typeface="Arial"/>
              </a:rPr>
              <a:t> </a:t>
            </a:r>
            <a:r>
              <a:rPr sz="1950" spc="-80" dirty="0">
                <a:latin typeface="Arial"/>
                <a:cs typeface="Arial"/>
              </a:rPr>
              <a:t>reasoning</a:t>
            </a:r>
            <a:endParaRPr sz="1950" dirty="0">
              <a:latin typeface="Arial"/>
              <a:cs typeface="Arial"/>
            </a:endParaRPr>
          </a:p>
          <a:p>
            <a:pPr marL="12700" marR="18415">
              <a:lnSpc>
                <a:spcPts val="2140"/>
              </a:lnSpc>
              <a:spcBef>
                <a:spcPts val="535"/>
              </a:spcBef>
            </a:pPr>
            <a:r>
              <a:rPr sz="1950" spc="-95" dirty="0">
                <a:latin typeface="Arial"/>
                <a:cs typeface="Arial"/>
              </a:rPr>
              <a:t>-Deal </a:t>
            </a:r>
            <a:r>
              <a:rPr sz="1950" spc="20" dirty="0">
                <a:latin typeface="Arial"/>
                <a:cs typeface="Arial"/>
              </a:rPr>
              <a:t>with </a:t>
            </a:r>
            <a:r>
              <a:rPr sz="1950" spc="-50" dirty="0">
                <a:latin typeface="Arial"/>
                <a:cs typeface="Arial"/>
              </a:rPr>
              <a:t>inconvenient </a:t>
            </a:r>
            <a:r>
              <a:rPr sz="1950" spc="-70" dirty="0">
                <a:latin typeface="Arial"/>
                <a:cs typeface="Arial"/>
              </a:rPr>
              <a:t>facts</a:t>
            </a:r>
            <a:r>
              <a:rPr sz="1950" spc="-325" dirty="0">
                <a:latin typeface="Arial"/>
                <a:cs typeface="Arial"/>
              </a:rPr>
              <a:t> </a:t>
            </a:r>
            <a:r>
              <a:rPr sz="1950" spc="-75" dirty="0">
                <a:latin typeface="Arial"/>
                <a:cs typeface="Arial"/>
              </a:rPr>
              <a:t>and  inconsistencies</a:t>
            </a:r>
            <a:endParaRPr sz="1950" dirty="0">
              <a:latin typeface="Arial"/>
              <a:cs typeface="Arial"/>
            </a:endParaRPr>
          </a:p>
          <a:p>
            <a:pPr marL="12700" marR="5080">
              <a:lnSpc>
                <a:spcPts val="2150"/>
              </a:lnSpc>
              <a:spcBef>
                <a:spcPts val="480"/>
              </a:spcBef>
            </a:pPr>
            <a:r>
              <a:rPr sz="1950" spc="-95" dirty="0">
                <a:latin typeface="Arial"/>
                <a:cs typeface="Arial"/>
              </a:rPr>
              <a:t>-Phone </a:t>
            </a:r>
            <a:r>
              <a:rPr sz="1950" spc="-140" dirty="0">
                <a:latin typeface="Arial"/>
                <a:cs typeface="Arial"/>
              </a:rPr>
              <a:t>a </a:t>
            </a:r>
            <a:r>
              <a:rPr sz="1950" spc="-45" dirty="0">
                <a:latin typeface="Arial"/>
                <a:cs typeface="Arial"/>
              </a:rPr>
              <a:t>(need-to-know) </a:t>
            </a:r>
            <a:r>
              <a:rPr sz="1950" spc="-15" dirty="0">
                <a:latin typeface="Arial"/>
                <a:cs typeface="Arial"/>
              </a:rPr>
              <a:t>friend</a:t>
            </a:r>
            <a:r>
              <a:rPr sz="1950" spc="-145" dirty="0">
                <a:latin typeface="Arial"/>
                <a:cs typeface="Arial"/>
              </a:rPr>
              <a:t> </a:t>
            </a:r>
            <a:r>
              <a:rPr sz="1950" spc="35" dirty="0">
                <a:latin typeface="Arial"/>
                <a:cs typeface="Arial"/>
              </a:rPr>
              <a:t>if  </a:t>
            </a:r>
            <a:r>
              <a:rPr sz="1950" spc="-110" dirty="0">
                <a:latin typeface="Arial"/>
                <a:cs typeface="Arial"/>
              </a:rPr>
              <a:t>necessary</a:t>
            </a:r>
            <a:endParaRPr sz="195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3720" y="1610360"/>
            <a:ext cx="5820410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spc="15">
                <a:solidFill>
                  <a:srgbClr val="0032A0"/>
                </a:solidFill>
              </a:rPr>
              <a:t>Analysis </a:t>
            </a:r>
            <a:r>
              <a:rPr sz="3600" spc="20">
                <a:solidFill>
                  <a:srgbClr val="0032A0"/>
                </a:solidFill>
              </a:rPr>
              <a:t>and</a:t>
            </a:r>
            <a:r>
              <a:rPr sz="3600" spc="-95">
                <a:solidFill>
                  <a:srgbClr val="0032A0"/>
                </a:solidFill>
              </a:rPr>
              <a:t> </a:t>
            </a:r>
            <a:r>
              <a:rPr sz="3600" spc="15">
                <a:solidFill>
                  <a:srgbClr val="0032A0"/>
                </a:solidFill>
              </a:rPr>
              <a:t>Conclusion</a:t>
            </a:r>
            <a:endParaRPr sz="3600"/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4" name="object 4" descr="HuschBlackwell Logo"/>
          <p:cNvSpPr/>
          <p:nvPr/>
        </p:nvSpPr>
        <p:spPr>
          <a:xfrm>
            <a:off x="7914131" y="6318503"/>
            <a:ext cx="1790715" cy="1463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295135" y="2447036"/>
            <a:ext cx="2812415" cy="3149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i="1" u="heavy" spc="-165">
                <a:uFill>
                  <a:solidFill>
                    <a:srgbClr val="000000"/>
                  </a:solidFill>
                </a:uFill>
                <a:latin typeface="Arial-BoldItalicMT"/>
                <a:cs typeface="Arial-BoldItalicMT"/>
              </a:rPr>
              <a:t>Sample</a:t>
            </a:r>
            <a:r>
              <a:rPr sz="1900" b="1" i="1" u="heavy" spc="-110">
                <a:uFill>
                  <a:solidFill>
                    <a:srgbClr val="000000"/>
                  </a:solidFill>
                </a:uFill>
                <a:latin typeface="Arial-BoldItalicMT"/>
                <a:cs typeface="Arial-BoldItalicMT"/>
              </a:rPr>
              <a:t> </a:t>
            </a:r>
            <a:r>
              <a:rPr sz="1900" b="1" i="1" u="heavy" spc="-125">
                <a:uFill>
                  <a:solidFill>
                    <a:srgbClr val="000000"/>
                  </a:solidFill>
                </a:uFill>
                <a:latin typeface="Arial-BoldItalicMT"/>
                <a:cs typeface="Arial-BoldItalicMT"/>
              </a:rPr>
              <a:t>language:</a:t>
            </a:r>
            <a:endParaRPr sz="1900">
              <a:latin typeface="Arial-BoldItalicMT"/>
              <a:cs typeface="Arial-BoldItalic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50">
              <a:latin typeface="Arial-BoldItalicMT"/>
              <a:cs typeface="Arial-BoldItalicMT"/>
            </a:endParaRPr>
          </a:p>
          <a:p>
            <a:pPr marL="12700" marR="5080">
              <a:lnSpc>
                <a:spcPts val="2050"/>
              </a:lnSpc>
            </a:pPr>
            <a:r>
              <a:rPr sz="1900" spc="-45">
                <a:latin typeface="Arial"/>
                <a:cs typeface="Arial"/>
              </a:rPr>
              <a:t>“The </a:t>
            </a:r>
            <a:r>
              <a:rPr sz="1900" spc="-80">
                <a:latin typeface="Arial"/>
                <a:cs typeface="Arial"/>
              </a:rPr>
              <a:t>preponderance </a:t>
            </a:r>
            <a:r>
              <a:rPr sz="1900" spc="-10">
                <a:latin typeface="Arial"/>
                <a:cs typeface="Arial"/>
              </a:rPr>
              <a:t>of </a:t>
            </a:r>
            <a:r>
              <a:rPr sz="1900" spc="-25">
                <a:latin typeface="Arial"/>
                <a:cs typeface="Arial"/>
              </a:rPr>
              <a:t>the  </a:t>
            </a:r>
            <a:r>
              <a:rPr sz="1900" spc="-90">
                <a:latin typeface="Arial"/>
                <a:cs typeface="Arial"/>
              </a:rPr>
              <a:t>evidence </a:t>
            </a:r>
            <a:r>
              <a:rPr sz="1900" spc="-114">
                <a:latin typeface="Arial"/>
                <a:cs typeface="Arial"/>
              </a:rPr>
              <a:t>does </a:t>
            </a:r>
            <a:r>
              <a:rPr sz="1900" spc="-10">
                <a:latin typeface="Arial"/>
                <a:cs typeface="Arial"/>
              </a:rPr>
              <a:t>not </a:t>
            </a:r>
            <a:r>
              <a:rPr sz="1900" spc="-45">
                <a:latin typeface="Arial"/>
                <a:cs typeface="Arial"/>
              </a:rPr>
              <a:t>support</a:t>
            </a:r>
            <a:r>
              <a:rPr sz="1900" spc="-190">
                <a:latin typeface="Arial"/>
                <a:cs typeface="Arial"/>
              </a:rPr>
              <a:t> </a:t>
            </a:r>
            <a:r>
              <a:rPr sz="1900" spc="-150">
                <a:latin typeface="Arial"/>
                <a:cs typeface="Arial"/>
              </a:rPr>
              <a:t>a  </a:t>
            </a:r>
            <a:r>
              <a:rPr sz="1900" spc="-45">
                <a:latin typeface="Arial"/>
                <a:cs typeface="Arial"/>
              </a:rPr>
              <a:t>finding </a:t>
            </a:r>
            <a:r>
              <a:rPr sz="1900" spc="-10">
                <a:latin typeface="Arial"/>
                <a:cs typeface="Arial"/>
              </a:rPr>
              <a:t>of </a:t>
            </a:r>
            <a:r>
              <a:rPr sz="1900" spc="-150">
                <a:latin typeface="Arial"/>
                <a:cs typeface="Arial"/>
              </a:rPr>
              <a:t>a </a:t>
            </a:r>
            <a:r>
              <a:rPr sz="1900" spc="-60">
                <a:latin typeface="Arial"/>
                <a:cs typeface="Arial"/>
              </a:rPr>
              <a:t>policy</a:t>
            </a:r>
            <a:r>
              <a:rPr sz="1900" spc="-225">
                <a:latin typeface="Arial"/>
                <a:cs typeface="Arial"/>
              </a:rPr>
              <a:t> </a:t>
            </a:r>
            <a:r>
              <a:rPr sz="1900" spc="-30">
                <a:latin typeface="Arial"/>
                <a:cs typeface="Arial"/>
              </a:rPr>
              <a:t>violation.”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50">
              <a:latin typeface="Arial"/>
              <a:cs typeface="Arial"/>
            </a:endParaRPr>
          </a:p>
          <a:p>
            <a:pPr marL="12700" marR="121920">
              <a:lnSpc>
                <a:spcPts val="2050"/>
              </a:lnSpc>
            </a:pPr>
            <a:r>
              <a:rPr sz="1900" spc="-45">
                <a:latin typeface="Arial"/>
                <a:cs typeface="Arial"/>
              </a:rPr>
              <a:t>“The </a:t>
            </a:r>
            <a:r>
              <a:rPr sz="1900" spc="-80">
                <a:latin typeface="Arial"/>
                <a:cs typeface="Arial"/>
              </a:rPr>
              <a:t>preponderance </a:t>
            </a:r>
            <a:r>
              <a:rPr sz="1900" spc="-10">
                <a:latin typeface="Arial"/>
                <a:cs typeface="Arial"/>
              </a:rPr>
              <a:t>of</a:t>
            </a:r>
            <a:r>
              <a:rPr sz="1900" spc="-190">
                <a:latin typeface="Arial"/>
                <a:cs typeface="Arial"/>
              </a:rPr>
              <a:t> </a:t>
            </a:r>
            <a:r>
              <a:rPr sz="1900" spc="-25">
                <a:latin typeface="Arial"/>
                <a:cs typeface="Arial"/>
              </a:rPr>
              <a:t>the  </a:t>
            </a:r>
            <a:r>
              <a:rPr sz="1900" spc="-90">
                <a:latin typeface="Arial"/>
                <a:cs typeface="Arial"/>
              </a:rPr>
              <a:t>evidence </a:t>
            </a:r>
            <a:r>
              <a:rPr sz="1900" spc="-70">
                <a:latin typeface="Arial"/>
                <a:cs typeface="Arial"/>
              </a:rPr>
              <a:t>falls </a:t>
            </a:r>
            <a:r>
              <a:rPr sz="1900" spc="-45">
                <a:latin typeface="Arial"/>
                <a:cs typeface="Arial"/>
              </a:rPr>
              <a:t>short </a:t>
            </a:r>
            <a:r>
              <a:rPr sz="1900" spc="-10">
                <a:latin typeface="Arial"/>
                <a:cs typeface="Arial"/>
              </a:rPr>
              <a:t>of  </a:t>
            </a:r>
            <a:r>
              <a:rPr sz="1900" spc="-60">
                <a:latin typeface="Arial"/>
                <a:cs typeface="Arial"/>
              </a:rPr>
              <a:t>demonstrating </a:t>
            </a:r>
            <a:r>
              <a:rPr sz="1900">
                <a:latin typeface="Arial"/>
                <a:cs typeface="Arial"/>
              </a:rPr>
              <a:t>that </a:t>
            </a:r>
            <a:r>
              <a:rPr sz="1900" spc="55">
                <a:latin typeface="Arial"/>
                <a:cs typeface="Arial"/>
              </a:rPr>
              <a:t>it </a:t>
            </a:r>
            <a:r>
              <a:rPr sz="1900" spc="-105">
                <a:latin typeface="Arial"/>
                <a:cs typeface="Arial"/>
              </a:rPr>
              <a:t>is  </a:t>
            </a:r>
            <a:r>
              <a:rPr sz="1900" spc="-60">
                <a:latin typeface="Arial"/>
                <a:cs typeface="Arial"/>
              </a:rPr>
              <a:t>more </a:t>
            </a:r>
            <a:r>
              <a:rPr sz="1900" spc="-55">
                <a:latin typeface="Arial"/>
                <a:cs typeface="Arial"/>
              </a:rPr>
              <a:t>likely </a:t>
            </a:r>
            <a:r>
              <a:rPr sz="1900" spc="-45">
                <a:latin typeface="Arial"/>
                <a:cs typeface="Arial"/>
              </a:rPr>
              <a:t>than </a:t>
            </a:r>
            <a:r>
              <a:rPr sz="1900" spc="-5">
                <a:latin typeface="Arial"/>
                <a:cs typeface="Arial"/>
              </a:rPr>
              <a:t>not </a:t>
            </a:r>
            <a:r>
              <a:rPr sz="1900" spc="-25">
                <a:latin typeface="Arial"/>
                <a:cs typeface="Arial"/>
              </a:rPr>
              <a:t>the  </a:t>
            </a:r>
            <a:r>
              <a:rPr sz="1900" spc="-85">
                <a:latin typeface="Arial"/>
                <a:cs typeface="Arial"/>
              </a:rPr>
              <a:t>alleged </a:t>
            </a:r>
            <a:r>
              <a:rPr sz="1900" spc="-65">
                <a:latin typeface="Arial"/>
                <a:cs typeface="Arial"/>
              </a:rPr>
              <a:t>conduct</a:t>
            </a:r>
            <a:r>
              <a:rPr sz="1900" spc="-130">
                <a:latin typeface="Arial"/>
                <a:cs typeface="Arial"/>
              </a:rPr>
              <a:t> </a:t>
            </a:r>
            <a:r>
              <a:rPr sz="1900" spc="-65">
                <a:latin typeface="Arial"/>
                <a:cs typeface="Arial"/>
              </a:rPr>
              <a:t>occurred.”</a:t>
            </a:r>
            <a:endParaRPr sz="1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4388" y="2620772"/>
            <a:ext cx="3404235" cy="301180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960"/>
              </a:lnSpc>
              <a:spcBef>
                <a:spcPts val="340"/>
              </a:spcBef>
            </a:pPr>
            <a:r>
              <a:rPr sz="1800" spc="-50" dirty="0">
                <a:latin typeface="Arial"/>
                <a:cs typeface="Arial"/>
              </a:rPr>
              <a:t>-Adjudicator’s </a:t>
            </a:r>
            <a:r>
              <a:rPr sz="1800" spc="-80" dirty="0">
                <a:latin typeface="Arial"/>
                <a:cs typeface="Arial"/>
              </a:rPr>
              <a:t>task </a:t>
            </a:r>
            <a:r>
              <a:rPr sz="1800" spc="-95" dirty="0">
                <a:latin typeface="Arial"/>
                <a:cs typeface="Arial"/>
              </a:rPr>
              <a:t>is </a:t>
            </a:r>
            <a:r>
              <a:rPr sz="1800" spc="25" dirty="0">
                <a:latin typeface="Arial"/>
                <a:cs typeface="Arial"/>
              </a:rPr>
              <a:t>to </a:t>
            </a:r>
            <a:r>
              <a:rPr sz="1800" spc="-45" dirty="0">
                <a:latin typeface="Arial"/>
                <a:cs typeface="Arial"/>
              </a:rPr>
              <a:t>determine</a:t>
            </a:r>
            <a:r>
              <a:rPr sz="1800" spc="-28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if  </a:t>
            </a:r>
            <a:r>
              <a:rPr sz="1800" spc="-70" dirty="0">
                <a:latin typeface="Arial"/>
                <a:cs typeface="Arial"/>
              </a:rPr>
              <a:t>preponderance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20" dirty="0">
                <a:latin typeface="Arial"/>
                <a:cs typeface="Arial"/>
              </a:rPr>
              <a:t>the </a:t>
            </a:r>
            <a:r>
              <a:rPr sz="1800" spc="-75" dirty="0">
                <a:latin typeface="Arial"/>
                <a:cs typeface="Arial"/>
              </a:rPr>
              <a:t>evidence  </a:t>
            </a:r>
            <a:r>
              <a:rPr sz="1800" spc="-60" dirty="0">
                <a:latin typeface="Arial"/>
                <a:cs typeface="Arial"/>
              </a:rPr>
              <a:t>supports </a:t>
            </a:r>
            <a:r>
              <a:rPr sz="1800" spc="-135" dirty="0">
                <a:latin typeface="Arial"/>
                <a:cs typeface="Arial"/>
              </a:rPr>
              <a:t>a </a:t>
            </a:r>
            <a:r>
              <a:rPr sz="1800" spc="-40" dirty="0">
                <a:latin typeface="Arial"/>
                <a:cs typeface="Arial"/>
              </a:rPr>
              <a:t>finding</a:t>
            </a:r>
            <a:endParaRPr sz="1800" dirty="0">
              <a:latin typeface="Arial"/>
              <a:cs typeface="Arial"/>
            </a:endParaRPr>
          </a:p>
          <a:p>
            <a:pPr marL="12700" marR="102235">
              <a:lnSpc>
                <a:spcPct val="90700"/>
              </a:lnSpc>
              <a:spcBef>
                <a:spcPts val="405"/>
              </a:spcBef>
            </a:pPr>
            <a:r>
              <a:rPr sz="1800" spc="-105" dirty="0">
                <a:latin typeface="Arial"/>
                <a:cs typeface="Arial"/>
              </a:rPr>
              <a:t>-Unless </a:t>
            </a:r>
            <a:r>
              <a:rPr sz="1800" spc="-25" dirty="0">
                <a:latin typeface="Arial"/>
                <a:cs typeface="Arial"/>
              </a:rPr>
              <a:t>there </a:t>
            </a:r>
            <a:r>
              <a:rPr sz="1800" spc="-95" dirty="0">
                <a:latin typeface="Arial"/>
                <a:cs typeface="Arial"/>
              </a:rPr>
              <a:t>is an </a:t>
            </a:r>
            <a:r>
              <a:rPr sz="1800" spc="-65" dirty="0">
                <a:latin typeface="Arial"/>
                <a:cs typeface="Arial"/>
              </a:rPr>
              <a:t>assertion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170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bad  </a:t>
            </a:r>
            <a:r>
              <a:rPr sz="1800" spc="-15" dirty="0">
                <a:latin typeface="Arial"/>
                <a:cs typeface="Arial"/>
              </a:rPr>
              <a:t>faith </a:t>
            </a:r>
            <a:r>
              <a:rPr sz="1800" spc="-10" dirty="0">
                <a:latin typeface="Arial"/>
                <a:cs typeface="Arial"/>
              </a:rPr>
              <a:t>or </a:t>
            </a:r>
            <a:r>
              <a:rPr sz="1800" spc="-70" dirty="0">
                <a:latin typeface="Arial"/>
                <a:cs typeface="Arial"/>
              </a:rPr>
              <a:t>clear </a:t>
            </a:r>
            <a:r>
              <a:rPr sz="1800" spc="-45" dirty="0">
                <a:latin typeface="Arial"/>
                <a:cs typeface="Arial"/>
              </a:rPr>
              <a:t>error, </a:t>
            </a:r>
            <a:r>
              <a:rPr sz="1800" spc="-80" dirty="0">
                <a:latin typeface="Arial"/>
                <a:cs typeface="Arial"/>
              </a:rPr>
              <a:t>task </a:t>
            </a:r>
            <a:r>
              <a:rPr sz="1800" spc="-95" dirty="0">
                <a:latin typeface="Arial"/>
                <a:cs typeface="Arial"/>
              </a:rPr>
              <a:t>is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to  </a:t>
            </a:r>
            <a:r>
              <a:rPr sz="1800" spc="-40" dirty="0">
                <a:latin typeface="Arial"/>
                <a:cs typeface="Arial"/>
              </a:rPr>
              <a:t>determine </a:t>
            </a:r>
            <a:r>
              <a:rPr sz="1800" dirty="0">
                <a:latin typeface="Arial"/>
                <a:cs typeface="Arial"/>
              </a:rPr>
              <a:t>that </a:t>
            </a:r>
            <a:r>
              <a:rPr sz="1800" spc="-55" dirty="0">
                <a:latin typeface="Arial"/>
                <a:cs typeface="Arial"/>
              </a:rPr>
              <a:t>conduct </a:t>
            </a:r>
            <a:r>
              <a:rPr sz="1800" spc="-35" dirty="0">
                <a:latin typeface="Arial"/>
                <a:cs typeface="Arial"/>
              </a:rPr>
              <a:t>did </a:t>
            </a:r>
            <a:r>
              <a:rPr sz="1800" spc="-5" dirty="0">
                <a:latin typeface="Arial"/>
                <a:cs typeface="Arial"/>
              </a:rPr>
              <a:t>not  </a:t>
            </a:r>
            <a:r>
              <a:rPr sz="1800" spc="-70" dirty="0">
                <a:latin typeface="Arial"/>
                <a:cs typeface="Arial"/>
              </a:rPr>
              <a:t>occur</a:t>
            </a:r>
            <a:endParaRPr sz="1800" dirty="0">
              <a:latin typeface="Arial"/>
              <a:cs typeface="Arial"/>
            </a:endParaRPr>
          </a:p>
          <a:p>
            <a:pPr marL="12700" marR="8890">
              <a:lnSpc>
                <a:spcPts val="1960"/>
              </a:lnSpc>
              <a:spcBef>
                <a:spcPts val="470"/>
              </a:spcBef>
            </a:pPr>
            <a:r>
              <a:rPr sz="1800" spc="-75" dirty="0">
                <a:latin typeface="Arial"/>
                <a:cs typeface="Arial"/>
              </a:rPr>
              <a:t>-Absent </a:t>
            </a:r>
            <a:r>
              <a:rPr sz="1800" spc="-65" dirty="0">
                <a:latin typeface="Arial"/>
                <a:cs typeface="Arial"/>
              </a:rPr>
              <a:t>clear </a:t>
            </a:r>
            <a:r>
              <a:rPr sz="1800" spc="-75" dirty="0">
                <a:latin typeface="Arial"/>
                <a:cs typeface="Arial"/>
              </a:rPr>
              <a:t>evidence </a:t>
            </a:r>
            <a:r>
              <a:rPr sz="1800" spc="-95" dirty="0">
                <a:latin typeface="Arial"/>
                <a:cs typeface="Arial"/>
              </a:rPr>
              <a:t>an </a:t>
            </a:r>
            <a:r>
              <a:rPr sz="1800" spc="-60" dirty="0">
                <a:latin typeface="Arial"/>
                <a:cs typeface="Arial"/>
              </a:rPr>
              <a:t>allegation  </a:t>
            </a:r>
            <a:r>
              <a:rPr sz="1800" spc="-95" dirty="0">
                <a:latin typeface="Arial"/>
                <a:cs typeface="Arial"/>
              </a:rPr>
              <a:t>is </a:t>
            </a:r>
            <a:r>
              <a:rPr sz="1800" spc="-75" dirty="0">
                <a:latin typeface="Arial"/>
                <a:cs typeface="Arial"/>
              </a:rPr>
              <a:t>false, </a:t>
            </a:r>
            <a:r>
              <a:rPr sz="1800" b="1" spc="-120" dirty="0">
                <a:latin typeface="Arial"/>
                <a:cs typeface="Arial"/>
              </a:rPr>
              <a:t>avoid </a:t>
            </a:r>
            <a:r>
              <a:rPr sz="1800" spc="-105" dirty="0">
                <a:latin typeface="Arial"/>
                <a:cs typeface="Arial"/>
              </a:rPr>
              <a:t>language </a:t>
            </a:r>
            <a:r>
              <a:rPr sz="1800" spc="-110" dirty="0">
                <a:latin typeface="Arial"/>
                <a:cs typeface="Arial"/>
              </a:rPr>
              <a:t>such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120" dirty="0">
                <a:latin typeface="Arial"/>
                <a:cs typeface="Arial"/>
              </a:rPr>
              <a:t>as:</a:t>
            </a:r>
            <a:endParaRPr sz="1800" dirty="0">
              <a:latin typeface="Arial"/>
              <a:cs typeface="Arial"/>
            </a:endParaRPr>
          </a:p>
          <a:p>
            <a:pPr marL="337185" marR="1727200">
              <a:lnSpc>
                <a:spcPts val="2390"/>
              </a:lnSpc>
              <a:spcBef>
                <a:spcPts val="90"/>
              </a:spcBef>
            </a:pPr>
            <a:r>
              <a:rPr sz="1800" spc="-10" dirty="0">
                <a:latin typeface="Arial"/>
                <a:cs typeface="Arial"/>
              </a:rPr>
              <a:t>“No</a:t>
            </a:r>
            <a:r>
              <a:rPr sz="1800" spc="-1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violation”  “Innocent”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79523" y="1631695"/>
            <a:ext cx="5343525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spc="20">
                <a:solidFill>
                  <a:srgbClr val="0032A0"/>
                </a:solidFill>
              </a:rPr>
              <a:t>Language </a:t>
            </a:r>
            <a:r>
              <a:rPr sz="3600" spc="15">
                <a:solidFill>
                  <a:srgbClr val="0032A0"/>
                </a:solidFill>
              </a:rPr>
              <a:t>for</a:t>
            </a:r>
            <a:r>
              <a:rPr sz="3600" spc="-145">
                <a:solidFill>
                  <a:srgbClr val="0032A0"/>
                </a:solidFill>
              </a:rPr>
              <a:t> </a:t>
            </a:r>
            <a:r>
              <a:rPr sz="3600" spc="15">
                <a:solidFill>
                  <a:srgbClr val="0032A0"/>
                </a:solidFill>
              </a:rPr>
              <a:t>Findings</a:t>
            </a:r>
            <a:endParaRPr sz="3600"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7" name="object 7" descr="HuschBlackwell Logo"/>
          <p:cNvSpPr/>
          <p:nvPr/>
        </p:nvSpPr>
        <p:spPr>
          <a:xfrm>
            <a:off x="7914131" y="6318503"/>
            <a:ext cx="1790715" cy="1463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87500" y="2402839"/>
            <a:ext cx="6642100" cy="198836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484505">
              <a:lnSpc>
                <a:spcPts val="2140"/>
              </a:lnSpc>
              <a:spcBef>
                <a:spcPts val="365"/>
              </a:spcBef>
            </a:pPr>
            <a:r>
              <a:rPr sz="1950" spc="-105" dirty="0">
                <a:latin typeface="Arial"/>
                <a:cs typeface="Arial"/>
              </a:rPr>
              <a:t>-The </a:t>
            </a:r>
            <a:r>
              <a:rPr sz="1950" spc="-70" dirty="0">
                <a:latin typeface="Arial"/>
                <a:cs typeface="Arial"/>
              </a:rPr>
              <a:t>decision </a:t>
            </a:r>
            <a:r>
              <a:rPr sz="1950" spc="-50" dirty="0">
                <a:latin typeface="Arial"/>
                <a:cs typeface="Arial"/>
              </a:rPr>
              <a:t>must </a:t>
            </a:r>
            <a:r>
              <a:rPr sz="1950" spc="-75" dirty="0">
                <a:latin typeface="Arial"/>
                <a:cs typeface="Arial"/>
              </a:rPr>
              <a:t>be </a:t>
            </a:r>
            <a:r>
              <a:rPr sz="1950" spc="-70" dirty="0">
                <a:latin typeface="Arial"/>
                <a:cs typeface="Arial"/>
              </a:rPr>
              <a:t>able</a:t>
            </a:r>
            <a:r>
              <a:rPr sz="1950" spc="-229" dirty="0">
                <a:latin typeface="Arial"/>
                <a:cs typeface="Arial"/>
              </a:rPr>
              <a:t> </a:t>
            </a:r>
            <a:r>
              <a:rPr sz="1950" spc="25" dirty="0">
                <a:latin typeface="Arial"/>
                <a:cs typeface="Arial"/>
              </a:rPr>
              <a:t>to  </a:t>
            </a:r>
            <a:r>
              <a:rPr sz="1950" spc="-70" dirty="0">
                <a:latin typeface="Arial"/>
                <a:cs typeface="Arial"/>
              </a:rPr>
              <a:t>stand </a:t>
            </a:r>
            <a:r>
              <a:rPr sz="1950" spc="-50" dirty="0">
                <a:latin typeface="Arial"/>
                <a:cs typeface="Arial"/>
              </a:rPr>
              <a:t>on </a:t>
            </a:r>
            <a:r>
              <a:rPr sz="1950" spc="-30" dirty="0">
                <a:latin typeface="Arial"/>
                <a:cs typeface="Arial"/>
              </a:rPr>
              <a:t>its</a:t>
            </a:r>
            <a:r>
              <a:rPr sz="1950" spc="-215" dirty="0">
                <a:latin typeface="Arial"/>
                <a:cs typeface="Arial"/>
              </a:rPr>
              <a:t> </a:t>
            </a:r>
            <a:r>
              <a:rPr sz="1950" spc="-40" dirty="0">
                <a:latin typeface="Arial"/>
                <a:cs typeface="Arial"/>
              </a:rPr>
              <a:t>own</a:t>
            </a:r>
            <a:endParaRPr sz="1950" dirty="0">
              <a:latin typeface="Arial"/>
              <a:cs typeface="Arial"/>
            </a:endParaRPr>
          </a:p>
          <a:p>
            <a:pPr marL="12700" marR="868680">
              <a:lnSpc>
                <a:spcPts val="2140"/>
              </a:lnSpc>
              <a:spcBef>
                <a:spcPts val="484"/>
              </a:spcBef>
            </a:pPr>
            <a:r>
              <a:rPr sz="1950" spc="-80" dirty="0">
                <a:latin typeface="Arial"/>
                <a:cs typeface="Arial"/>
              </a:rPr>
              <a:t>-Spelling </a:t>
            </a:r>
            <a:r>
              <a:rPr sz="1950" spc="-75" dirty="0">
                <a:latin typeface="Arial"/>
                <a:cs typeface="Arial"/>
              </a:rPr>
              <a:t>and</a:t>
            </a:r>
            <a:r>
              <a:rPr sz="1950" spc="-170" dirty="0">
                <a:latin typeface="Arial"/>
                <a:cs typeface="Arial"/>
              </a:rPr>
              <a:t> </a:t>
            </a:r>
            <a:r>
              <a:rPr sz="1950" spc="-30" dirty="0">
                <a:latin typeface="Arial"/>
                <a:cs typeface="Arial"/>
              </a:rPr>
              <a:t>punctuation  </a:t>
            </a:r>
            <a:r>
              <a:rPr sz="1950" spc="-60" dirty="0">
                <a:latin typeface="Arial"/>
                <a:cs typeface="Arial"/>
              </a:rPr>
              <a:t>matter—have</a:t>
            </a:r>
            <a:r>
              <a:rPr sz="1950" spc="-120" dirty="0">
                <a:latin typeface="Arial"/>
                <a:cs typeface="Arial"/>
              </a:rPr>
              <a:t> </a:t>
            </a:r>
            <a:r>
              <a:rPr sz="1950" spc="-40" dirty="0">
                <a:latin typeface="Arial"/>
                <a:cs typeface="Arial"/>
              </a:rPr>
              <a:t>proofread</a:t>
            </a:r>
            <a:endParaRPr sz="1950" dirty="0">
              <a:latin typeface="Arial"/>
              <a:cs typeface="Arial"/>
            </a:endParaRPr>
          </a:p>
          <a:p>
            <a:pPr marL="12700" marR="5080">
              <a:lnSpc>
                <a:spcPts val="2140"/>
              </a:lnSpc>
              <a:spcBef>
                <a:spcPts val="495"/>
              </a:spcBef>
            </a:pPr>
            <a:r>
              <a:rPr sz="1950" spc="-70" dirty="0">
                <a:latin typeface="Arial"/>
                <a:cs typeface="Arial"/>
              </a:rPr>
              <a:t>-Double </a:t>
            </a:r>
            <a:r>
              <a:rPr sz="1950" spc="-105" dirty="0">
                <a:latin typeface="Arial"/>
                <a:cs typeface="Arial"/>
              </a:rPr>
              <a:t>check </a:t>
            </a:r>
            <a:r>
              <a:rPr sz="1950" spc="10" dirty="0">
                <a:latin typeface="Arial"/>
                <a:cs typeface="Arial"/>
              </a:rPr>
              <a:t>that </a:t>
            </a:r>
            <a:r>
              <a:rPr sz="1950" spc="-15" dirty="0">
                <a:latin typeface="Arial"/>
                <a:cs typeface="Arial"/>
              </a:rPr>
              <a:t>the</a:t>
            </a:r>
            <a:r>
              <a:rPr sz="1950" spc="-265" dirty="0">
                <a:latin typeface="Arial"/>
                <a:cs typeface="Arial"/>
              </a:rPr>
              <a:t> </a:t>
            </a:r>
            <a:r>
              <a:rPr sz="1950" spc="-65" dirty="0">
                <a:latin typeface="Arial"/>
                <a:cs typeface="Arial"/>
              </a:rPr>
              <a:t>allegations  </a:t>
            </a:r>
            <a:r>
              <a:rPr sz="1950" spc="-70" dirty="0">
                <a:latin typeface="Arial"/>
                <a:cs typeface="Arial"/>
              </a:rPr>
              <a:t>decided </a:t>
            </a:r>
            <a:r>
              <a:rPr sz="1950" spc="-60" dirty="0">
                <a:latin typeface="Arial"/>
                <a:cs typeface="Arial"/>
              </a:rPr>
              <a:t>match </a:t>
            </a:r>
            <a:r>
              <a:rPr sz="1950" spc="-15" dirty="0">
                <a:latin typeface="Arial"/>
                <a:cs typeface="Arial"/>
              </a:rPr>
              <a:t>the</a:t>
            </a:r>
            <a:r>
              <a:rPr sz="1950" spc="-175" dirty="0">
                <a:latin typeface="Arial"/>
                <a:cs typeface="Arial"/>
              </a:rPr>
              <a:t> </a:t>
            </a:r>
            <a:r>
              <a:rPr sz="1950" spc="-35" dirty="0">
                <a:latin typeface="Arial"/>
                <a:cs typeface="Arial"/>
              </a:rPr>
              <a:t>notice</a:t>
            </a:r>
            <a:endParaRPr sz="1950" dirty="0">
              <a:latin typeface="Arial"/>
              <a:cs typeface="Arial"/>
            </a:endParaRPr>
          </a:p>
          <a:p>
            <a:pPr marL="12700" marR="285115">
              <a:lnSpc>
                <a:spcPts val="2140"/>
              </a:lnSpc>
              <a:spcBef>
                <a:spcPts val="500"/>
              </a:spcBef>
            </a:pPr>
            <a:r>
              <a:rPr sz="1950" spc="-55" dirty="0">
                <a:latin typeface="Arial"/>
                <a:cs typeface="Arial"/>
              </a:rPr>
              <a:t>-Include </a:t>
            </a:r>
            <a:r>
              <a:rPr sz="1950" spc="-15" dirty="0">
                <a:latin typeface="Arial"/>
                <a:cs typeface="Arial"/>
              </a:rPr>
              <a:t>the </a:t>
            </a:r>
            <a:r>
              <a:rPr sz="1950" spc="-65" dirty="0">
                <a:latin typeface="Arial"/>
                <a:cs typeface="Arial"/>
              </a:rPr>
              <a:t>good, </a:t>
            </a:r>
            <a:r>
              <a:rPr sz="1950" spc="-15" dirty="0">
                <a:latin typeface="Arial"/>
                <a:cs typeface="Arial"/>
              </a:rPr>
              <a:t>the</a:t>
            </a:r>
            <a:r>
              <a:rPr sz="1950" spc="-360" dirty="0">
                <a:latin typeface="Arial"/>
                <a:cs typeface="Arial"/>
              </a:rPr>
              <a:t> </a:t>
            </a:r>
            <a:r>
              <a:rPr sz="1950" spc="-75" dirty="0">
                <a:latin typeface="Arial"/>
                <a:cs typeface="Arial"/>
              </a:rPr>
              <a:t>bad, </a:t>
            </a:r>
            <a:r>
              <a:rPr sz="1950" spc="-80" dirty="0">
                <a:latin typeface="Arial"/>
                <a:cs typeface="Arial"/>
              </a:rPr>
              <a:t>and  </a:t>
            </a:r>
            <a:r>
              <a:rPr sz="1950" spc="-10" dirty="0">
                <a:latin typeface="Arial"/>
                <a:cs typeface="Arial"/>
              </a:rPr>
              <a:t>the</a:t>
            </a:r>
            <a:r>
              <a:rPr sz="1950" spc="-100" dirty="0">
                <a:latin typeface="Arial"/>
                <a:cs typeface="Arial"/>
              </a:rPr>
              <a:t> </a:t>
            </a:r>
            <a:r>
              <a:rPr sz="1950" spc="-70" dirty="0">
                <a:latin typeface="Arial"/>
                <a:cs typeface="Arial"/>
              </a:rPr>
              <a:t>ugly</a:t>
            </a:r>
            <a:endParaRPr sz="1950" dirty="0">
              <a:latin typeface="Arial"/>
              <a:cs typeface="Arial"/>
            </a:endParaRPr>
          </a:p>
          <a:p>
            <a:pPr marL="375285" marR="33020">
              <a:lnSpc>
                <a:spcPts val="2140"/>
              </a:lnSpc>
              <a:spcBef>
                <a:spcPts val="480"/>
              </a:spcBef>
            </a:pPr>
            <a:r>
              <a:rPr sz="1950" spc="-80" dirty="0">
                <a:latin typeface="Arial"/>
                <a:cs typeface="Arial"/>
              </a:rPr>
              <a:t>Procedural </a:t>
            </a:r>
            <a:r>
              <a:rPr sz="1950" spc="-50" dirty="0">
                <a:latin typeface="Arial"/>
                <a:cs typeface="Arial"/>
              </a:rPr>
              <a:t>errors  </a:t>
            </a:r>
            <a:r>
              <a:rPr sz="1950" spc="-55" dirty="0">
                <a:latin typeface="Arial"/>
                <a:cs typeface="Arial"/>
              </a:rPr>
              <a:t>(inconsequential </a:t>
            </a:r>
            <a:r>
              <a:rPr sz="1950" spc="-5" dirty="0">
                <a:latin typeface="Arial"/>
                <a:cs typeface="Arial"/>
              </a:rPr>
              <a:t>or</a:t>
            </a:r>
            <a:r>
              <a:rPr sz="1950" spc="-210" dirty="0">
                <a:latin typeface="Arial"/>
                <a:cs typeface="Arial"/>
              </a:rPr>
              <a:t> </a:t>
            </a:r>
            <a:r>
              <a:rPr sz="1950" spc="-50" dirty="0">
                <a:latin typeface="Arial"/>
                <a:cs typeface="Arial"/>
              </a:rPr>
              <a:t>corrected)</a:t>
            </a:r>
            <a:endParaRPr sz="1950" dirty="0">
              <a:latin typeface="Arial"/>
              <a:cs typeface="Arial"/>
            </a:endParaRPr>
          </a:p>
          <a:p>
            <a:pPr marL="375285">
              <a:lnSpc>
                <a:spcPct val="100000"/>
              </a:lnSpc>
              <a:spcBef>
                <a:spcPts val="260"/>
              </a:spcBef>
            </a:pPr>
            <a:r>
              <a:rPr sz="1950" spc="-130" dirty="0">
                <a:latin typeface="Arial"/>
                <a:cs typeface="Arial"/>
              </a:rPr>
              <a:t>Delays</a:t>
            </a:r>
            <a:endParaRPr sz="195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572260" y="1657604"/>
            <a:ext cx="3467100" cy="479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950" spc="10">
                <a:solidFill>
                  <a:srgbClr val="0032A0"/>
                </a:solidFill>
              </a:rPr>
              <a:t>Check </a:t>
            </a:r>
            <a:r>
              <a:rPr sz="2950" spc="15">
                <a:solidFill>
                  <a:srgbClr val="0032A0"/>
                </a:solidFill>
              </a:rPr>
              <a:t>Your</a:t>
            </a:r>
            <a:r>
              <a:rPr sz="2950" spc="-100">
                <a:solidFill>
                  <a:srgbClr val="0032A0"/>
                </a:solidFill>
              </a:rPr>
              <a:t> </a:t>
            </a:r>
            <a:r>
              <a:rPr sz="2950" spc="10">
                <a:solidFill>
                  <a:srgbClr val="0032A0"/>
                </a:solidFill>
              </a:rPr>
              <a:t>Work</a:t>
            </a:r>
            <a:endParaRPr sz="2950"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2432" y="2590800"/>
            <a:ext cx="8233536" cy="211198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8935" marR="594360" indent="-356870">
              <a:lnSpc>
                <a:spcPct val="101499"/>
              </a:lnSpc>
              <a:spcBef>
                <a:spcPts val="95"/>
              </a:spcBef>
              <a:buClr>
                <a:srgbClr val="447367"/>
              </a:buClr>
              <a:buSzPct val="61538"/>
              <a:buChar char="●"/>
              <a:tabLst>
                <a:tab pos="368935" algn="l"/>
                <a:tab pos="369570" algn="l"/>
              </a:tabLst>
            </a:pPr>
            <a:r>
              <a:rPr sz="1950" spc="-95" dirty="0">
                <a:latin typeface="Arial"/>
                <a:cs typeface="Arial"/>
              </a:rPr>
              <a:t>Should </a:t>
            </a:r>
            <a:r>
              <a:rPr sz="1950" spc="-65" dirty="0">
                <a:latin typeface="Arial"/>
                <a:cs typeface="Arial"/>
              </a:rPr>
              <a:t>generally </a:t>
            </a:r>
            <a:r>
              <a:rPr sz="1950" spc="-105" dirty="0">
                <a:latin typeface="Arial"/>
                <a:cs typeface="Arial"/>
              </a:rPr>
              <a:t>address </a:t>
            </a:r>
            <a:r>
              <a:rPr sz="1950" spc="-10" dirty="0">
                <a:latin typeface="Arial"/>
                <a:cs typeface="Arial"/>
              </a:rPr>
              <a:t>the </a:t>
            </a:r>
            <a:r>
              <a:rPr sz="1950" spc="-25" dirty="0">
                <a:latin typeface="Arial"/>
                <a:cs typeface="Arial"/>
              </a:rPr>
              <a:t>following </a:t>
            </a:r>
            <a:r>
              <a:rPr sz="1950" spc="-60" dirty="0">
                <a:latin typeface="Arial"/>
                <a:cs typeface="Arial"/>
              </a:rPr>
              <a:t>factors,</a:t>
            </a:r>
            <a:r>
              <a:rPr sz="1950" spc="-370" dirty="0">
                <a:latin typeface="Arial"/>
                <a:cs typeface="Arial"/>
              </a:rPr>
              <a:t> </a:t>
            </a:r>
            <a:r>
              <a:rPr sz="1950" spc="-45" dirty="0">
                <a:latin typeface="Arial"/>
                <a:cs typeface="Arial"/>
              </a:rPr>
              <a:t>where  </a:t>
            </a:r>
            <a:r>
              <a:rPr sz="1950" spc="-55" dirty="0">
                <a:latin typeface="Arial"/>
                <a:cs typeface="Arial"/>
              </a:rPr>
              <a:t>applicable:</a:t>
            </a:r>
            <a:endParaRPr sz="1950" dirty="0">
              <a:latin typeface="Arial"/>
              <a:cs typeface="Arial"/>
            </a:endParaRPr>
          </a:p>
          <a:p>
            <a:pPr marL="871855" marR="213360" lvl="1" indent="-356870">
              <a:lnSpc>
                <a:spcPct val="101499"/>
              </a:lnSpc>
              <a:buClr>
                <a:srgbClr val="255A4C"/>
              </a:buClr>
              <a:buSzPct val="61538"/>
              <a:buFont typeface="Courier New"/>
              <a:buChar char="o"/>
              <a:tabLst>
                <a:tab pos="871855" algn="l"/>
                <a:tab pos="872490" algn="l"/>
              </a:tabLst>
            </a:pPr>
            <a:r>
              <a:rPr sz="1950" spc="-50" dirty="0">
                <a:latin typeface="Arial"/>
                <a:cs typeface="Arial"/>
              </a:rPr>
              <a:t>Impact </a:t>
            </a:r>
            <a:r>
              <a:rPr sz="1950" spc="-35" dirty="0">
                <a:latin typeface="Arial"/>
                <a:cs typeface="Arial"/>
              </a:rPr>
              <a:t>statement </a:t>
            </a:r>
            <a:r>
              <a:rPr sz="1950" spc="5" dirty="0">
                <a:latin typeface="Arial"/>
                <a:cs typeface="Arial"/>
              </a:rPr>
              <a:t>of </a:t>
            </a:r>
            <a:r>
              <a:rPr sz="1950" spc="-50" dirty="0">
                <a:latin typeface="Arial"/>
                <a:cs typeface="Arial"/>
              </a:rPr>
              <a:t>complainant </a:t>
            </a:r>
            <a:r>
              <a:rPr sz="1950" spc="-80" dirty="0">
                <a:latin typeface="Arial"/>
                <a:cs typeface="Arial"/>
              </a:rPr>
              <a:t>and </a:t>
            </a:r>
            <a:r>
              <a:rPr sz="1950" spc="-55" dirty="0">
                <a:latin typeface="Arial"/>
                <a:cs typeface="Arial"/>
              </a:rPr>
              <a:t>respondent,</a:t>
            </a:r>
            <a:r>
              <a:rPr sz="1950" spc="-405" dirty="0">
                <a:latin typeface="Arial"/>
                <a:cs typeface="Arial"/>
              </a:rPr>
              <a:t> </a:t>
            </a:r>
            <a:r>
              <a:rPr sz="1950" spc="30" dirty="0">
                <a:latin typeface="Arial"/>
                <a:cs typeface="Arial"/>
              </a:rPr>
              <a:t>if  </a:t>
            </a:r>
            <a:r>
              <a:rPr sz="1950" spc="-100" dirty="0">
                <a:latin typeface="Arial"/>
                <a:cs typeface="Arial"/>
              </a:rPr>
              <a:t>any</a:t>
            </a:r>
            <a:endParaRPr sz="1950" dirty="0">
              <a:latin typeface="Arial"/>
              <a:cs typeface="Arial"/>
            </a:endParaRPr>
          </a:p>
          <a:p>
            <a:pPr marL="871855" marR="40005" lvl="1" indent="-356870">
              <a:lnSpc>
                <a:spcPct val="101499"/>
              </a:lnSpc>
              <a:buClr>
                <a:srgbClr val="255A4C"/>
              </a:buClr>
              <a:buSzPct val="61538"/>
              <a:buFont typeface="Courier New"/>
              <a:buChar char="o"/>
              <a:tabLst>
                <a:tab pos="871855" algn="l"/>
                <a:tab pos="872490" algn="l"/>
              </a:tabLst>
            </a:pPr>
            <a:r>
              <a:rPr sz="1950" spc="-65" dirty="0">
                <a:latin typeface="Arial"/>
                <a:cs typeface="Arial"/>
              </a:rPr>
              <a:t>Acknowledgment</a:t>
            </a:r>
            <a:r>
              <a:rPr sz="1950" spc="-95" dirty="0">
                <a:latin typeface="Arial"/>
                <a:cs typeface="Arial"/>
              </a:rPr>
              <a:t> </a:t>
            </a:r>
            <a:r>
              <a:rPr sz="1950" spc="5" dirty="0">
                <a:latin typeface="Arial"/>
                <a:cs typeface="Arial"/>
              </a:rPr>
              <a:t>of</a:t>
            </a:r>
            <a:r>
              <a:rPr sz="1950" spc="-95" dirty="0">
                <a:latin typeface="Arial"/>
                <a:cs typeface="Arial"/>
              </a:rPr>
              <a:t> </a:t>
            </a:r>
            <a:r>
              <a:rPr sz="1950" spc="-55" dirty="0">
                <a:latin typeface="Arial"/>
                <a:cs typeface="Arial"/>
              </a:rPr>
              <a:t>wrongdoing</a:t>
            </a:r>
            <a:r>
              <a:rPr sz="1950" spc="-120" dirty="0">
                <a:latin typeface="Arial"/>
                <a:cs typeface="Arial"/>
              </a:rPr>
              <a:t> </a:t>
            </a:r>
            <a:r>
              <a:rPr sz="1950" spc="-5" dirty="0">
                <a:latin typeface="Arial"/>
                <a:cs typeface="Arial"/>
              </a:rPr>
              <a:t>or</a:t>
            </a:r>
            <a:r>
              <a:rPr sz="1950" spc="-90" dirty="0">
                <a:latin typeface="Arial"/>
                <a:cs typeface="Arial"/>
              </a:rPr>
              <a:t> </a:t>
            </a:r>
            <a:r>
              <a:rPr sz="1950" spc="-45" dirty="0">
                <a:latin typeface="Arial"/>
                <a:cs typeface="Arial"/>
              </a:rPr>
              <a:t>impact</a:t>
            </a:r>
            <a:r>
              <a:rPr sz="1950" spc="-95" dirty="0">
                <a:latin typeface="Arial"/>
                <a:cs typeface="Arial"/>
              </a:rPr>
              <a:t> </a:t>
            </a:r>
            <a:r>
              <a:rPr sz="1950" spc="5" dirty="0">
                <a:latin typeface="Arial"/>
                <a:cs typeface="Arial"/>
              </a:rPr>
              <a:t>of</a:t>
            </a:r>
            <a:r>
              <a:rPr sz="1950" spc="-95" dirty="0">
                <a:latin typeface="Arial"/>
                <a:cs typeface="Arial"/>
              </a:rPr>
              <a:t> </a:t>
            </a:r>
            <a:r>
              <a:rPr sz="1950" spc="-50" dirty="0">
                <a:latin typeface="Arial"/>
                <a:cs typeface="Arial"/>
              </a:rPr>
              <a:t>conduct  </a:t>
            </a:r>
            <a:r>
              <a:rPr sz="1950" spc="-65" dirty="0">
                <a:latin typeface="Arial"/>
                <a:cs typeface="Arial"/>
              </a:rPr>
              <a:t>by</a:t>
            </a:r>
            <a:r>
              <a:rPr sz="1950" spc="-110" dirty="0">
                <a:latin typeface="Arial"/>
                <a:cs typeface="Arial"/>
              </a:rPr>
              <a:t> </a:t>
            </a:r>
            <a:r>
              <a:rPr sz="1950" spc="-55" dirty="0">
                <a:latin typeface="Arial"/>
                <a:cs typeface="Arial"/>
              </a:rPr>
              <a:t>respondent</a:t>
            </a:r>
            <a:endParaRPr sz="1950" dirty="0">
              <a:latin typeface="Arial"/>
              <a:cs typeface="Arial"/>
            </a:endParaRPr>
          </a:p>
          <a:p>
            <a:pPr marL="871855" marR="569595" lvl="1" indent="-356870">
              <a:lnSpc>
                <a:spcPct val="101499"/>
              </a:lnSpc>
              <a:buClr>
                <a:srgbClr val="255A4C"/>
              </a:buClr>
              <a:buSzPct val="61538"/>
              <a:buFont typeface="Courier New"/>
              <a:buChar char="o"/>
              <a:tabLst>
                <a:tab pos="871855" algn="l"/>
                <a:tab pos="872490" algn="l"/>
              </a:tabLst>
            </a:pPr>
            <a:r>
              <a:rPr sz="1950" spc="-45" dirty="0">
                <a:latin typeface="Arial"/>
                <a:cs typeface="Arial"/>
              </a:rPr>
              <a:t>Alignment</a:t>
            </a:r>
            <a:r>
              <a:rPr sz="1950" spc="-95" dirty="0">
                <a:latin typeface="Arial"/>
                <a:cs typeface="Arial"/>
              </a:rPr>
              <a:t> </a:t>
            </a:r>
            <a:r>
              <a:rPr sz="1950" spc="5" dirty="0">
                <a:latin typeface="Arial"/>
                <a:cs typeface="Arial"/>
              </a:rPr>
              <a:t>of</a:t>
            </a:r>
            <a:r>
              <a:rPr sz="1950" spc="-100" dirty="0">
                <a:latin typeface="Arial"/>
                <a:cs typeface="Arial"/>
              </a:rPr>
              <a:t> </a:t>
            </a:r>
            <a:r>
              <a:rPr sz="1950" spc="-65" dirty="0">
                <a:latin typeface="Arial"/>
                <a:cs typeface="Arial"/>
              </a:rPr>
              <a:t>sanction</a:t>
            </a:r>
            <a:r>
              <a:rPr sz="1950" spc="-135" dirty="0">
                <a:latin typeface="Arial"/>
                <a:cs typeface="Arial"/>
              </a:rPr>
              <a:t> </a:t>
            </a:r>
            <a:r>
              <a:rPr sz="1950" spc="25" dirty="0">
                <a:latin typeface="Arial"/>
                <a:cs typeface="Arial"/>
              </a:rPr>
              <a:t>to</a:t>
            </a:r>
            <a:r>
              <a:rPr sz="1950" spc="-95" dirty="0">
                <a:latin typeface="Arial"/>
                <a:cs typeface="Arial"/>
              </a:rPr>
              <a:t> </a:t>
            </a:r>
            <a:r>
              <a:rPr sz="1950" spc="-20" dirty="0">
                <a:latin typeface="Arial"/>
                <a:cs typeface="Arial"/>
              </a:rPr>
              <a:t>institution’s</a:t>
            </a:r>
            <a:r>
              <a:rPr sz="1950" spc="-120" dirty="0">
                <a:latin typeface="Arial"/>
                <a:cs typeface="Arial"/>
              </a:rPr>
              <a:t> </a:t>
            </a:r>
            <a:r>
              <a:rPr sz="1950" spc="-50" dirty="0">
                <a:latin typeface="Arial"/>
                <a:cs typeface="Arial"/>
              </a:rPr>
              <a:t>disciplinary  </a:t>
            </a:r>
            <a:r>
              <a:rPr sz="1950" spc="-55" dirty="0">
                <a:latin typeface="Arial"/>
                <a:cs typeface="Arial"/>
              </a:rPr>
              <a:t>philosophy</a:t>
            </a:r>
            <a:endParaRPr sz="1950" dirty="0">
              <a:latin typeface="Arial"/>
              <a:cs typeface="Arial"/>
            </a:endParaRPr>
          </a:p>
          <a:p>
            <a:pPr marL="871855" lvl="1" indent="-356870">
              <a:lnSpc>
                <a:spcPct val="100000"/>
              </a:lnSpc>
              <a:spcBef>
                <a:spcPts val="35"/>
              </a:spcBef>
              <a:buClr>
                <a:srgbClr val="255A4C"/>
              </a:buClr>
              <a:buSzPct val="61538"/>
              <a:buFont typeface="Courier New"/>
              <a:buChar char="o"/>
              <a:tabLst>
                <a:tab pos="871855" algn="l"/>
                <a:tab pos="872490" algn="l"/>
              </a:tabLst>
            </a:pPr>
            <a:r>
              <a:rPr sz="1950" spc="-50" dirty="0">
                <a:latin typeface="Arial"/>
                <a:cs typeface="Arial"/>
              </a:rPr>
              <a:t>Potential</a:t>
            </a:r>
            <a:r>
              <a:rPr sz="1950" spc="-100" dirty="0">
                <a:latin typeface="Arial"/>
                <a:cs typeface="Arial"/>
              </a:rPr>
              <a:t> </a:t>
            </a:r>
            <a:r>
              <a:rPr sz="1950" spc="-70" dirty="0">
                <a:latin typeface="Arial"/>
                <a:cs typeface="Arial"/>
              </a:rPr>
              <a:t>ongoing</a:t>
            </a:r>
            <a:r>
              <a:rPr sz="1950" spc="-110" dirty="0">
                <a:latin typeface="Arial"/>
                <a:cs typeface="Arial"/>
              </a:rPr>
              <a:t> </a:t>
            </a:r>
            <a:r>
              <a:rPr sz="1950" spc="-70" dirty="0">
                <a:latin typeface="Arial"/>
                <a:cs typeface="Arial"/>
              </a:rPr>
              <a:t>safety</a:t>
            </a:r>
            <a:r>
              <a:rPr sz="1950" spc="-100" dirty="0">
                <a:latin typeface="Arial"/>
                <a:cs typeface="Arial"/>
              </a:rPr>
              <a:t> </a:t>
            </a:r>
            <a:r>
              <a:rPr sz="1950" spc="-60" dirty="0">
                <a:latin typeface="Arial"/>
                <a:cs typeface="Arial"/>
              </a:rPr>
              <a:t>risk</a:t>
            </a:r>
            <a:r>
              <a:rPr sz="1950" spc="-100" dirty="0">
                <a:latin typeface="Arial"/>
                <a:cs typeface="Arial"/>
              </a:rPr>
              <a:t> </a:t>
            </a:r>
            <a:r>
              <a:rPr sz="1950" spc="20" dirty="0">
                <a:latin typeface="Arial"/>
                <a:cs typeface="Arial"/>
              </a:rPr>
              <a:t>to</a:t>
            </a:r>
            <a:r>
              <a:rPr sz="1950" spc="-100" dirty="0">
                <a:latin typeface="Arial"/>
                <a:cs typeface="Arial"/>
              </a:rPr>
              <a:t> </a:t>
            </a:r>
            <a:r>
              <a:rPr sz="1950" spc="-35" dirty="0">
                <a:latin typeface="Arial"/>
                <a:cs typeface="Arial"/>
              </a:rPr>
              <a:t>community</a:t>
            </a:r>
            <a:r>
              <a:rPr sz="1950" spc="-140" dirty="0">
                <a:latin typeface="Arial"/>
                <a:cs typeface="Arial"/>
              </a:rPr>
              <a:t> </a:t>
            </a:r>
            <a:r>
              <a:rPr sz="1950" spc="-20" dirty="0">
                <a:latin typeface="Arial"/>
                <a:cs typeface="Arial"/>
              </a:rPr>
              <a:t>(or</a:t>
            </a:r>
            <a:r>
              <a:rPr sz="1950" spc="-100" dirty="0">
                <a:latin typeface="Arial"/>
                <a:cs typeface="Arial"/>
              </a:rPr>
              <a:t> </a:t>
            </a:r>
            <a:r>
              <a:rPr sz="1950" spc="-10" dirty="0">
                <a:latin typeface="Arial"/>
                <a:cs typeface="Arial"/>
              </a:rPr>
              <a:t>not)</a:t>
            </a:r>
            <a:endParaRPr sz="1950" dirty="0">
              <a:latin typeface="Arial"/>
              <a:cs typeface="Arial"/>
            </a:endParaRPr>
          </a:p>
          <a:p>
            <a:pPr marL="871855" marR="5080" lvl="1" indent="-356870">
              <a:lnSpc>
                <a:spcPct val="101499"/>
              </a:lnSpc>
              <a:spcBef>
                <a:spcPts val="5"/>
              </a:spcBef>
              <a:buClr>
                <a:srgbClr val="255A4C"/>
              </a:buClr>
              <a:buSzPct val="61538"/>
              <a:buFont typeface="Courier New"/>
              <a:buChar char="o"/>
              <a:tabLst>
                <a:tab pos="871855" algn="l"/>
                <a:tab pos="872490" algn="l"/>
              </a:tabLst>
            </a:pPr>
            <a:r>
              <a:rPr sz="1950" spc="-110" dirty="0">
                <a:latin typeface="Arial"/>
                <a:cs typeface="Arial"/>
              </a:rPr>
              <a:t>Any </a:t>
            </a:r>
            <a:r>
              <a:rPr sz="1950" spc="-30" dirty="0">
                <a:latin typeface="Arial"/>
                <a:cs typeface="Arial"/>
              </a:rPr>
              <a:t>continuation </a:t>
            </a:r>
            <a:r>
              <a:rPr sz="1950" spc="10" dirty="0">
                <a:latin typeface="Arial"/>
                <a:cs typeface="Arial"/>
              </a:rPr>
              <a:t>of </a:t>
            </a:r>
            <a:r>
              <a:rPr sz="1950" spc="-45" dirty="0">
                <a:latin typeface="Arial"/>
                <a:cs typeface="Arial"/>
              </a:rPr>
              <a:t>no-contact </a:t>
            </a:r>
            <a:r>
              <a:rPr sz="1950" spc="-40" dirty="0">
                <a:latin typeface="Arial"/>
                <a:cs typeface="Arial"/>
              </a:rPr>
              <a:t>directive, </a:t>
            </a:r>
            <a:r>
              <a:rPr sz="1950" spc="-80" dirty="0">
                <a:latin typeface="Arial"/>
                <a:cs typeface="Arial"/>
              </a:rPr>
              <a:t>and</a:t>
            </a:r>
            <a:r>
              <a:rPr sz="1950" spc="-400" dirty="0">
                <a:latin typeface="Arial"/>
                <a:cs typeface="Arial"/>
              </a:rPr>
              <a:t> </a:t>
            </a:r>
            <a:r>
              <a:rPr sz="1950" spc="-25" dirty="0">
                <a:latin typeface="Arial"/>
                <a:cs typeface="Arial"/>
              </a:rPr>
              <a:t>duration  </a:t>
            </a:r>
            <a:r>
              <a:rPr sz="1950" spc="-75" dirty="0">
                <a:latin typeface="Arial"/>
                <a:cs typeface="Arial"/>
              </a:rPr>
              <a:t>and </a:t>
            </a:r>
            <a:r>
              <a:rPr sz="1950" spc="-65" dirty="0">
                <a:latin typeface="Arial"/>
                <a:cs typeface="Arial"/>
              </a:rPr>
              <a:t>parameters </a:t>
            </a:r>
            <a:r>
              <a:rPr sz="1950" spc="5" dirty="0">
                <a:latin typeface="Arial"/>
                <a:cs typeface="Arial"/>
              </a:rPr>
              <a:t>of that</a:t>
            </a:r>
            <a:r>
              <a:rPr sz="1950" spc="-300" dirty="0">
                <a:latin typeface="Arial"/>
                <a:cs typeface="Arial"/>
              </a:rPr>
              <a:t> </a:t>
            </a:r>
            <a:r>
              <a:rPr sz="1950" spc="-40" dirty="0">
                <a:latin typeface="Arial"/>
                <a:cs typeface="Arial"/>
              </a:rPr>
              <a:t>directive</a:t>
            </a:r>
            <a:endParaRPr sz="195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1389156"/>
            <a:ext cx="8087105" cy="5714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313045" algn="l"/>
              </a:tabLst>
            </a:pPr>
            <a:r>
              <a:rPr dirty="0"/>
              <a:t>Documenting Sanction:</a:t>
            </a:r>
            <a:r>
              <a:rPr lang="en-US" dirty="0"/>
              <a:t> </a:t>
            </a:r>
            <a:r>
              <a:rPr spc="-5" dirty="0"/>
              <a:t>Rules</a:t>
            </a:r>
            <a:r>
              <a:rPr spc="-100" dirty="0"/>
              <a:t> </a:t>
            </a:r>
            <a:r>
              <a:rPr dirty="0"/>
              <a:t>of  </a:t>
            </a:r>
            <a:r>
              <a:rPr spc="-5" dirty="0"/>
              <a:t>Thumb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39900" y="2552192"/>
            <a:ext cx="7099300" cy="2710999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950" spc="-85" dirty="0">
                <a:latin typeface="Arial"/>
                <a:cs typeface="Arial"/>
              </a:rPr>
              <a:t>-Conclusory</a:t>
            </a:r>
            <a:r>
              <a:rPr sz="1950" spc="-130" dirty="0">
                <a:latin typeface="Arial"/>
                <a:cs typeface="Arial"/>
              </a:rPr>
              <a:t> </a:t>
            </a:r>
            <a:r>
              <a:rPr sz="1950" spc="-40" dirty="0">
                <a:latin typeface="Arial"/>
                <a:cs typeface="Arial"/>
              </a:rPr>
              <a:t>determinations</a:t>
            </a:r>
            <a:endParaRPr sz="1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950" spc="-75" dirty="0">
                <a:latin typeface="Arial"/>
                <a:cs typeface="Arial"/>
              </a:rPr>
              <a:t>-Chronology </a:t>
            </a:r>
            <a:r>
              <a:rPr sz="1950" spc="5" dirty="0">
                <a:latin typeface="Arial"/>
                <a:cs typeface="Arial"/>
              </a:rPr>
              <a:t>of </a:t>
            </a:r>
            <a:r>
              <a:rPr sz="1950" spc="-75" dirty="0">
                <a:latin typeface="Arial"/>
                <a:cs typeface="Arial"/>
              </a:rPr>
              <a:t>events </a:t>
            </a:r>
            <a:r>
              <a:rPr sz="1950" spc="-95" dirty="0">
                <a:latin typeface="Arial"/>
                <a:cs typeface="Arial"/>
              </a:rPr>
              <a:t>is </a:t>
            </a:r>
            <a:r>
              <a:rPr sz="1950" spc="-55" dirty="0">
                <a:latin typeface="Arial"/>
                <a:cs typeface="Arial"/>
              </a:rPr>
              <a:t>hard </a:t>
            </a:r>
            <a:r>
              <a:rPr sz="1950" spc="35" dirty="0">
                <a:latin typeface="Arial"/>
                <a:cs typeface="Arial"/>
              </a:rPr>
              <a:t>to</a:t>
            </a:r>
            <a:r>
              <a:rPr sz="1950" spc="-375" dirty="0">
                <a:latin typeface="Arial"/>
                <a:cs typeface="Arial"/>
              </a:rPr>
              <a:t> </a:t>
            </a:r>
            <a:r>
              <a:rPr sz="1950" spc="-10" dirty="0">
                <a:latin typeface="Arial"/>
                <a:cs typeface="Arial"/>
              </a:rPr>
              <a:t>follow</a:t>
            </a:r>
            <a:endParaRPr sz="1950" dirty="0">
              <a:latin typeface="Arial"/>
              <a:cs typeface="Arial"/>
            </a:endParaRPr>
          </a:p>
          <a:p>
            <a:pPr marL="12700" marR="391795">
              <a:lnSpc>
                <a:spcPts val="2140"/>
              </a:lnSpc>
              <a:spcBef>
                <a:spcPts val="535"/>
              </a:spcBef>
            </a:pPr>
            <a:r>
              <a:rPr sz="1950" spc="-80" dirty="0">
                <a:latin typeface="Arial"/>
                <a:cs typeface="Arial"/>
              </a:rPr>
              <a:t>-Failing</a:t>
            </a:r>
            <a:r>
              <a:rPr sz="1950" spc="-135" dirty="0">
                <a:latin typeface="Arial"/>
                <a:cs typeface="Arial"/>
              </a:rPr>
              <a:t> </a:t>
            </a:r>
            <a:r>
              <a:rPr sz="1950" spc="25" dirty="0">
                <a:latin typeface="Arial"/>
                <a:cs typeface="Arial"/>
              </a:rPr>
              <a:t>to</a:t>
            </a:r>
            <a:r>
              <a:rPr sz="1950" spc="-105" dirty="0">
                <a:latin typeface="Arial"/>
                <a:cs typeface="Arial"/>
              </a:rPr>
              <a:t> </a:t>
            </a:r>
            <a:r>
              <a:rPr sz="1950" spc="-65" dirty="0">
                <a:latin typeface="Arial"/>
                <a:cs typeface="Arial"/>
              </a:rPr>
              <a:t>spell</a:t>
            </a:r>
            <a:r>
              <a:rPr sz="1950" spc="-105" dirty="0">
                <a:latin typeface="Arial"/>
                <a:cs typeface="Arial"/>
              </a:rPr>
              <a:t> </a:t>
            </a:r>
            <a:r>
              <a:rPr sz="1950" spc="5" dirty="0">
                <a:latin typeface="Arial"/>
                <a:cs typeface="Arial"/>
              </a:rPr>
              <a:t>out</a:t>
            </a:r>
            <a:r>
              <a:rPr sz="1950" spc="-110" dirty="0">
                <a:latin typeface="Arial"/>
                <a:cs typeface="Arial"/>
              </a:rPr>
              <a:t> </a:t>
            </a:r>
            <a:r>
              <a:rPr sz="1950" spc="-10" dirty="0">
                <a:latin typeface="Arial"/>
                <a:cs typeface="Arial"/>
              </a:rPr>
              <a:t>the</a:t>
            </a:r>
            <a:r>
              <a:rPr sz="1950" spc="-105" dirty="0">
                <a:latin typeface="Arial"/>
                <a:cs typeface="Arial"/>
              </a:rPr>
              <a:t> </a:t>
            </a:r>
            <a:r>
              <a:rPr sz="1950" spc="-65" dirty="0">
                <a:latin typeface="Arial"/>
                <a:cs typeface="Arial"/>
              </a:rPr>
              <a:t>allegations</a:t>
            </a:r>
            <a:r>
              <a:rPr sz="1950" spc="-110" dirty="0">
                <a:latin typeface="Arial"/>
                <a:cs typeface="Arial"/>
              </a:rPr>
              <a:t> </a:t>
            </a:r>
            <a:r>
              <a:rPr sz="1950" spc="-80" dirty="0">
                <a:latin typeface="Arial"/>
                <a:cs typeface="Arial"/>
              </a:rPr>
              <a:t>and  </a:t>
            </a:r>
            <a:r>
              <a:rPr sz="1950" spc="-40" dirty="0">
                <a:latin typeface="Arial"/>
                <a:cs typeface="Arial"/>
              </a:rPr>
              <a:t>relevant</a:t>
            </a:r>
            <a:r>
              <a:rPr sz="1950" spc="-110" dirty="0">
                <a:latin typeface="Arial"/>
                <a:cs typeface="Arial"/>
              </a:rPr>
              <a:t> </a:t>
            </a:r>
            <a:r>
              <a:rPr sz="1950" spc="-65" dirty="0">
                <a:latin typeface="Arial"/>
                <a:cs typeface="Arial"/>
              </a:rPr>
              <a:t>policies</a:t>
            </a:r>
            <a:endParaRPr sz="1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1950" spc="-75" dirty="0">
                <a:latin typeface="Arial"/>
                <a:cs typeface="Arial"/>
              </a:rPr>
              <a:t>-Speculation</a:t>
            </a:r>
            <a:endParaRPr sz="1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950" spc="-85" dirty="0">
                <a:latin typeface="Arial"/>
                <a:cs typeface="Arial"/>
              </a:rPr>
              <a:t>-General </a:t>
            </a:r>
            <a:r>
              <a:rPr sz="1950" spc="-90" dirty="0">
                <a:latin typeface="Arial"/>
                <a:cs typeface="Arial"/>
              </a:rPr>
              <a:t>lack </a:t>
            </a:r>
            <a:r>
              <a:rPr sz="1950" spc="5" dirty="0">
                <a:latin typeface="Arial"/>
                <a:cs typeface="Arial"/>
              </a:rPr>
              <a:t>of</a:t>
            </a:r>
            <a:r>
              <a:rPr sz="1950" spc="-125" dirty="0">
                <a:latin typeface="Arial"/>
                <a:cs typeface="Arial"/>
              </a:rPr>
              <a:t> </a:t>
            </a:r>
            <a:r>
              <a:rPr sz="1950" spc="-45" dirty="0">
                <a:latin typeface="Arial"/>
                <a:cs typeface="Arial"/>
              </a:rPr>
              <a:t>clarity/coherence</a:t>
            </a:r>
            <a:endParaRPr sz="1950" dirty="0">
              <a:latin typeface="Arial"/>
              <a:cs typeface="Arial"/>
            </a:endParaRPr>
          </a:p>
          <a:p>
            <a:pPr marL="12700" marR="360680">
              <a:lnSpc>
                <a:spcPts val="2140"/>
              </a:lnSpc>
              <a:spcBef>
                <a:spcPts val="525"/>
              </a:spcBef>
            </a:pPr>
            <a:r>
              <a:rPr sz="1950" spc="-55" dirty="0">
                <a:latin typeface="Arial"/>
                <a:cs typeface="Arial"/>
              </a:rPr>
              <a:t>-Including </a:t>
            </a:r>
            <a:r>
              <a:rPr sz="1950" dirty="0">
                <a:latin typeface="Arial"/>
                <a:cs typeface="Arial"/>
              </a:rPr>
              <a:t>too </a:t>
            </a:r>
            <a:r>
              <a:rPr sz="1950" spc="-70" dirty="0">
                <a:latin typeface="Arial"/>
                <a:cs typeface="Arial"/>
              </a:rPr>
              <a:t>much </a:t>
            </a:r>
            <a:r>
              <a:rPr sz="1950" spc="-20" dirty="0">
                <a:latin typeface="Arial"/>
                <a:cs typeface="Arial"/>
              </a:rPr>
              <a:t>information</a:t>
            </a:r>
            <a:r>
              <a:rPr sz="1950" spc="-315" dirty="0">
                <a:latin typeface="Arial"/>
                <a:cs typeface="Arial"/>
              </a:rPr>
              <a:t> </a:t>
            </a:r>
            <a:r>
              <a:rPr sz="1950" spc="-35" dirty="0">
                <a:latin typeface="Arial"/>
                <a:cs typeface="Arial"/>
              </a:rPr>
              <a:t>about  irrelevant</a:t>
            </a:r>
            <a:r>
              <a:rPr sz="1950" spc="-114" dirty="0">
                <a:latin typeface="Arial"/>
                <a:cs typeface="Arial"/>
              </a:rPr>
              <a:t> </a:t>
            </a:r>
            <a:r>
              <a:rPr sz="1950" spc="-60" dirty="0">
                <a:latin typeface="Arial"/>
                <a:cs typeface="Arial"/>
              </a:rPr>
              <a:t>details</a:t>
            </a:r>
            <a:endParaRPr sz="1950" dirty="0">
              <a:latin typeface="Arial"/>
              <a:cs typeface="Arial"/>
            </a:endParaRPr>
          </a:p>
          <a:p>
            <a:pPr marL="12700" marR="536575">
              <a:lnSpc>
                <a:spcPts val="2140"/>
              </a:lnSpc>
              <a:spcBef>
                <a:spcPts val="495"/>
              </a:spcBef>
            </a:pPr>
            <a:r>
              <a:rPr sz="1950" spc="-55" dirty="0">
                <a:latin typeface="Arial"/>
                <a:cs typeface="Arial"/>
              </a:rPr>
              <a:t>-Including </a:t>
            </a:r>
            <a:r>
              <a:rPr sz="1950" spc="-30" dirty="0">
                <a:latin typeface="Arial"/>
                <a:cs typeface="Arial"/>
              </a:rPr>
              <a:t>insufficient </a:t>
            </a:r>
            <a:r>
              <a:rPr sz="1950" spc="-20" dirty="0">
                <a:latin typeface="Arial"/>
                <a:cs typeface="Arial"/>
              </a:rPr>
              <a:t>information</a:t>
            </a:r>
            <a:r>
              <a:rPr sz="1950" spc="-215" dirty="0">
                <a:latin typeface="Arial"/>
                <a:cs typeface="Arial"/>
              </a:rPr>
              <a:t> </a:t>
            </a:r>
            <a:r>
              <a:rPr sz="1950" spc="-50" dirty="0">
                <a:latin typeface="Arial"/>
                <a:cs typeface="Arial"/>
              </a:rPr>
              <a:t>on  </a:t>
            </a:r>
            <a:r>
              <a:rPr sz="1950" spc="-5" dirty="0">
                <a:latin typeface="Arial"/>
                <a:cs typeface="Arial"/>
              </a:rPr>
              <a:t>important</a:t>
            </a:r>
            <a:r>
              <a:rPr sz="1950" spc="-105" dirty="0">
                <a:latin typeface="Arial"/>
                <a:cs typeface="Arial"/>
              </a:rPr>
              <a:t> </a:t>
            </a:r>
            <a:r>
              <a:rPr sz="1950" spc="-130" dirty="0">
                <a:latin typeface="Arial"/>
                <a:cs typeface="Arial"/>
              </a:rPr>
              <a:t>issues</a:t>
            </a:r>
            <a:endParaRPr sz="1950" dirty="0">
              <a:latin typeface="Arial"/>
              <a:cs typeface="Arial"/>
            </a:endParaRPr>
          </a:p>
          <a:p>
            <a:pPr marL="12700" marR="5080">
              <a:lnSpc>
                <a:spcPts val="2150"/>
              </a:lnSpc>
              <a:spcBef>
                <a:spcPts val="475"/>
              </a:spcBef>
            </a:pPr>
            <a:r>
              <a:rPr sz="1950" spc="-25" dirty="0">
                <a:latin typeface="Arial"/>
                <a:cs typeface="Arial"/>
              </a:rPr>
              <a:t>-Not </a:t>
            </a:r>
            <a:r>
              <a:rPr sz="1950" spc="-60" dirty="0">
                <a:latin typeface="Arial"/>
                <a:cs typeface="Arial"/>
              </a:rPr>
              <a:t>clearly </a:t>
            </a:r>
            <a:r>
              <a:rPr sz="1950" spc="-5" dirty="0">
                <a:latin typeface="Arial"/>
                <a:cs typeface="Arial"/>
              </a:rPr>
              <a:t>or </a:t>
            </a:r>
            <a:r>
              <a:rPr sz="1950" spc="-65" dirty="0">
                <a:latin typeface="Arial"/>
                <a:cs typeface="Arial"/>
              </a:rPr>
              <a:t>adequately explaining</a:t>
            </a:r>
            <a:r>
              <a:rPr sz="1950" spc="-310" dirty="0">
                <a:latin typeface="Arial"/>
                <a:cs typeface="Arial"/>
              </a:rPr>
              <a:t> </a:t>
            </a:r>
            <a:r>
              <a:rPr sz="1950" spc="-114" dirty="0">
                <a:latin typeface="Arial"/>
                <a:cs typeface="Arial"/>
              </a:rPr>
              <a:t>basis  </a:t>
            </a:r>
            <a:r>
              <a:rPr sz="1950" spc="5" dirty="0">
                <a:latin typeface="Arial"/>
                <a:cs typeface="Arial"/>
              </a:rPr>
              <a:t>for</a:t>
            </a:r>
            <a:r>
              <a:rPr sz="1950" spc="-95" dirty="0">
                <a:latin typeface="Arial"/>
                <a:cs typeface="Arial"/>
              </a:rPr>
              <a:t> </a:t>
            </a:r>
            <a:r>
              <a:rPr sz="1950" spc="-70" dirty="0">
                <a:latin typeface="Arial"/>
                <a:cs typeface="Arial"/>
              </a:rPr>
              <a:t>decision</a:t>
            </a:r>
            <a:endParaRPr sz="195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3720" y="1282700"/>
            <a:ext cx="6375400" cy="909319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>
              <a:lnSpc>
                <a:spcPts val="3300"/>
              </a:lnSpc>
              <a:spcBef>
                <a:spcPts val="505"/>
              </a:spcBef>
            </a:pPr>
            <a:r>
              <a:rPr sz="3050" spc="-10">
                <a:solidFill>
                  <a:srgbClr val="0032A0"/>
                </a:solidFill>
              </a:rPr>
              <a:t>Avoid Common “Mistakes” with  Decision-Writing</a:t>
            </a:r>
            <a:endParaRPr sz="3050"/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HuschBlackwell Logo"/>
          <p:cNvSpPr/>
          <p:nvPr/>
        </p:nvSpPr>
        <p:spPr>
          <a:xfrm>
            <a:off x="2077212" y="2332482"/>
            <a:ext cx="5903976" cy="31074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48F65D4-1B2A-F342-B0E4-DF5AB47EABF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1600200" y="-1504077"/>
            <a:ext cx="8675370" cy="1502305"/>
          </a:xfrm>
        </p:spPr>
        <p:txBody>
          <a:bodyPr/>
          <a:lstStyle/>
          <a:p>
            <a:r>
              <a:rPr lang="en-US" dirty="0" err="1"/>
              <a:t>HuschBlackwell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9523" y="2526284"/>
            <a:ext cx="7802880" cy="3687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90525" marR="155575" indent="-378460" algn="just">
              <a:lnSpc>
                <a:spcPct val="100400"/>
              </a:lnSpc>
              <a:spcBef>
                <a:spcPts val="90"/>
              </a:spcBef>
              <a:buChar char="•"/>
              <a:tabLst>
                <a:tab pos="391160" algn="l"/>
              </a:tabLst>
            </a:pPr>
            <a:r>
              <a:rPr sz="2850" spc="-20" dirty="0">
                <a:latin typeface="Arial"/>
                <a:cs typeface="Arial"/>
              </a:rPr>
              <a:t>Institution </a:t>
            </a:r>
            <a:r>
              <a:rPr sz="2850" spc="-105" dirty="0">
                <a:latin typeface="Arial"/>
                <a:cs typeface="Arial"/>
              </a:rPr>
              <a:t>should </a:t>
            </a:r>
            <a:r>
              <a:rPr sz="2850" spc="-45" dirty="0">
                <a:latin typeface="Arial"/>
                <a:cs typeface="Arial"/>
              </a:rPr>
              <a:t>restrict </a:t>
            </a:r>
            <a:r>
              <a:rPr sz="2850" spc="-240" dirty="0">
                <a:latin typeface="Arial"/>
                <a:cs typeface="Arial"/>
              </a:rPr>
              <a:t>access </a:t>
            </a:r>
            <a:r>
              <a:rPr sz="2850" spc="40" dirty="0">
                <a:latin typeface="Arial"/>
                <a:cs typeface="Arial"/>
              </a:rPr>
              <a:t>to</a:t>
            </a:r>
            <a:r>
              <a:rPr sz="2850" spc="-315" dirty="0">
                <a:latin typeface="Arial"/>
                <a:cs typeface="Arial"/>
              </a:rPr>
              <a:t> </a:t>
            </a:r>
            <a:r>
              <a:rPr sz="2850" spc="-105" dirty="0">
                <a:latin typeface="Arial"/>
                <a:cs typeface="Arial"/>
              </a:rPr>
              <a:t>investigations  </a:t>
            </a:r>
            <a:r>
              <a:rPr sz="2850" spc="-130" dirty="0">
                <a:latin typeface="Arial"/>
                <a:cs typeface="Arial"/>
              </a:rPr>
              <a:t>and </a:t>
            </a:r>
            <a:r>
              <a:rPr sz="2850" spc="-135" dirty="0">
                <a:latin typeface="Arial"/>
                <a:cs typeface="Arial"/>
              </a:rPr>
              <a:t>hearings </a:t>
            </a:r>
            <a:r>
              <a:rPr sz="2850" spc="30" dirty="0">
                <a:latin typeface="Arial"/>
                <a:cs typeface="Arial"/>
              </a:rPr>
              <a:t>to </a:t>
            </a:r>
            <a:r>
              <a:rPr sz="2850" spc="-95" dirty="0">
                <a:latin typeface="Arial"/>
                <a:cs typeface="Arial"/>
              </a:rPr>
              <a:t>those </a:t>
            </a:r>
            <a:r>
              <a:rPr sz="2850" spc="-150" dirty="0">
                <a:latin typeface="Arial"/>
                <a:cs typeface="Arial"/>
              </a:rPr>
              <a:t>persons </a:t>
            </a:r>
            <a:r>
              <a:rPr sz="2850" spc="-135" dirty="0">
                <a:latin typeface="Arial"/>
                <a:cs typeface="Arial"/>
              </a:rPr>
              <a:t>whose</a:t>
            </a:r>
            <a:r>
              <a:rPr sz="2850" spc="-380" dirty="0">
                <a:latin typeface="Arial"/>
                <a:cs typeface="Arial"/>
              </a:rPr>
              <a:t> </a:t>
            </a:r>
            <a:r>
              <a:rPr sz="2850" spc="-105" dirty="0">
                <a:latin typeface="Arial"/>
                <a:cs typeface="Arial"/>
              </a:rPr>
              <a:t>attendance  </a:t>
            </a:r>
            <a:r>
              <a:rPr sz="2850" spc="-150" dirty="0">
                <a:latin typeface="Arial"/>
                <a:cs typeface="Arial"/>
              </a:rPr>
              <a:t>is </a:t>
            </a:r>
            <a:r>
              <a:rPr sz="2850" spc="-70" dirty="0">
                <a:latin typeface="Arial"/>
                <a:cs typeface="Arial"/>
              </a:rPr>
              <a:t>required </a:t>
            </a:r>
            <a:r>
              <a:rPr sz="2850" spc="30" dirty="0">
                <a:latin typeface="Arial"/>
                <a:cs typeface="Arial"/>
              </a:rPr>
              <a:t>to </a:t>
            </a:r>
            <a:r>
              <a:rPr sz="2850" spc="-70" dirty="0">
                <a:latin typeface="Arial"/>
                <a:cs typeface="Arial"/>
              </a:rPr>
              <a:t>effectuate</a:t>
            </a:r>
            <a:r>
              <a:rPr sz="2850" spc="-375" dirty="0">
                <a:latin typeface="Arial"/>
                <a:cs typeface="Arial"/>
              </a:rPr>
              <a:t> </a:t>
            </a:r>
            <a:r>
              <a:rPr sz="2850" spc="-80" dirty="0">
                <a:latin typeface="Arial"/>
                <a:cs typeface="Arial"/>
              </a:rPr>
              <a:t>policy</a:t>
            </a:r>
            <a:endParaRPr sz="2850" dirty="0">
              <a:latin typeface="Arial"/>
              <a:cs typeface="Arial"/>
            </a:endParaRPr>
          </a:p>
          <a:p>
            <a:pPr marL="390525" marR="5080" indent="-378460" algn="just">
              <a:lnSpc>
                <a:spcPct val="100400"/>
              </a:lnSpc>
              <a:spcBef>
                <a:spcPts val="685"/>
              </a:spcBef>
              <a:buChar char="•"/>
              <a:tabLst>
                <a:tab pos="391160" algn="l"/>
              </a:tabLst>
            </a:pPr>
            <a:r>
              <a:rPr sz="2850" spc="-140" dirty="0">
                <a:latin typeface="Arial"/>
                <a:cs typeface="Arial"/>
              </a:rPr>
              <a:t>Parties </a:t>
            </a:r>
            <a:r>
              <a:rPr sz="2850" spc="-170" dirty="0">
                <a:latin typeface="Arial"/>
                <a:cs typeface="Arial"/>
              </a:rPr>
              <a:t>may </a:t>
            </a:r>
            <a:r>
              <a:rPr sz="2850" spc="-125" dirty="0">
                <a:latin typeface="Arial"/>
                <a:cs typeface="Arial"/>
              </a:rPr>
              <a:t>be </a:t>
            </a:r>
            <a:r>
              <a:rPr sz="2850" spc="-140" dirty="0">
                <a:latin typeface="Arial"/>
                <a:cs typeface="Arial"/>
              </a:rPr>
              <a:t>accompanied </a:t>
            </a:r>
            <a:r>
              <a:rPr sz="2850" spc="-110" dirty="0">
                <a:latin typeface="Arial"/>
                <a:cs typeface="Arial"/>
              </a:rPr>
              <a:t>by </a:t>
            </a:r>
            <a:r>
              <a:rPr sz="2850" spc="-140" dirty="0">
                <a:latin typeface="Arial"/>
                <a:cs typeface="Arial"/>
              </a:rPr>
              <a:t>advisors </a:t>
            </a:r>
            <a:r>
              <a:rPr sz="2850" spc="-5" dirty="0">
                <a:latin typeface="Arial"/>
                <a:cs typeface="Arial"/>
              </a:rPr>
              <a:t>of </a:t>
            </a:r>
            <a:r>
              <a:rPr sz="2850" spc="-125" dirty="0">
                <a:latin typeface="Arial"/>
                <a:cs typeface="Arial"/>
              </a:rPr>
              <a:t>choice  </a:t>
            </a:r>
            <a:r>
              <a:rPr sz="2850" spc="-130" dirty="0">
                <a:latin typeface="Arial"/>
                <a:cs typeface="Arial"/>
              </a:rPr>
              <a:t>and</a:t>
            </a:r>
            <a:r>
              <a:rPr sz="2850" spc="-145" dirty="0">
                <a:latin typeface="Arial"/>
                <a:cs typeface="Arial"/>
              </a:rPr>
              <a:t> </a:t>
            </a:r>
            <a:r>
              <a:rPr sz="2850" spc="-40" dirty="0">
                <a:latin typeface="Arial"/>
                <a:cs typeface="Arial"/>
              </a:rPr>
              <a:t>potentially</a:t>
            </a:r>
            <a:r>
              <a:rPr sz="2850" spc="-135" dirty="0">
                <a:latin typeface="Arial"/>
                <a:cs typeface="Arial"/>
              </a:rPr>
              <a:t> </a:t>
            </a:r>
            <a:r>
              <a:rPr sz="2850" spc="-85" dirty="0">
                <a:latin typeface="Arial"/>
                <a:cs typeface="Arial"/>
              </a:rPr>
              <a:t>others</a:t>
            </a:r>
            <a:r>
              <a:rPr sz="2850" spc="-135" dirty="0">
                <a:latin typeface="Arial"/>
                <a:cs typeface="Arial"/>
              </a:rPr>
              <a:t> </a:t>
            </a:r>
            <a:r>
              <a:rPr sz="2850" spc="50" dirty="0">
                <a:latin typeface="Arial"/>
                <a:cs typeface="Arial"/>
              </a:rPr>
              <a:t>if</a:t>
            </a:r>
            <a:r>
              <a:rPr sz="2850" spc="-145" dirty="0">
                <a:latin typeface="Arial"/>
                <a:cs typeface="Arial"/>
              </a:rPr>
              <a:t> </a:t>
            </a:r>
            <a:r>
              <a:rPr sz="2850" spc="-40" dirty="0">
                <a:latin typeface="Arial"/>
                <a:cs typeface="Arial"/>
              </a:rPr>
              <a:t>justified</a:t>
            </a:r>
            <a:r>
              <a:rPr sz="2850" spc="-114" dirty="0">
                <a:latin typeface="Arial"/>
                <a:cs typeface="Arial"/>
              </a:rPr>
              <a:t> by</a:t>
            </a:r>
            <a:r>
              <a:rPr sz="2850" spc="-145" dirty="0">
                <a:latin typeface="Arial"/>
                <a:cs typeface="Arial"/>
              </a:rPr>
              <a:t> </a:t>
            </a:r>
            <a:r>
              <a:rPr sz="2850" spc="-35" dirty="0">
                <a:latin typeface="Arial"/>
                <a:cs typeface="Arial"/>
              </a:rPr>
              <a:t>the</a:t>
            </a:r>
            <a:r>
              <a:rPr sz="2850" spc="-145" dirty="0">
                <a:latin typeface="Arial"/>
                <a:cs typeface="Arial"/>
              </a:rPr>
              <a:t> </a:t>
            </a:r>
            <a:r>
              <a:rPr sz="2850" spc="-130" dirty="0">
                <a:latin typeface="Arial"/>
                <a:cs typeface="Arial"/>
              </a:rPr>
              <a:t>need</a:t>
            </a:r>
            <a:r>
              <a:rPr sz="2850" spc="-100" dirty="0">
                <a:latin typeface="Arial"/>
                <a:cs typeface="Arial"/>
              </a:rPr>
              <a:t> </a:t>
            </a:r>
            <a:r>
              <a:rPr sz="2850" spc="-5" dirty="0">
                <a:latin typeface="Arial"/>
                <a:cs typeface="Arial"/>
              </a:rPr>
              <a:t>for</a:t>
            </a:r>
            <a:r>
              <a:rPr sz="2850" spc="-140" dirty="0">
                <a:latin typeface="Arial"/>
                <a:cs typeface="Arial"/>
              </a:rPr>
              <a:t> </a:t>
            </a:r>
            <a:r>
              <a:rPr sz="2850" spc="-220" dirty="0">
                <a:latin typeface="Arial"/>
                <a:cs typeface="Arial"/>
              </a:rPr>
              <a:t>a  </a:t>
            </a:r>
            <a:r>
              <a:rPr sz="2850" spc="-130" dirty="0">
                <a:latin typeface="Arial"/>
                <a:cs typeface="Arial"/>
              </a:rPr>
              <a:t>reasonable</a:t>
            </a:r>
            <a:r>
              <a:rPr sz="2850" spc="-125" dirty="0">
                <a:latin typeface="Arial"/>
                <a:cs typeface="Arial"/>
              </a:rPr>
              <a:t> </a:t>
            </a:r>
            <a:r>
              <a:rPr sz="2850" spc="-105" dirty="0">
                <a:latin typeface="Arial"/>
                <a:cs typeface="Arial"/>
              </a:rPr>
              <a:t>accommodation</a:t>
            </a:r>
            <a:endParaRPr sz="2850" dirty="0">
              <a:latin typeface="Arial"/>
              <a:cs typeface="Arial"/>
            </a:endParaRPr>
          </a:p>
          <a:p>
            <a:pPr marL="390525" marR="99695" indent="-378460" algn="just">
              <a:lnSpc>
                <a:spcPct val="100400"/>
              </a:lnSpc>
              <a:spcBef>
                <a:spcPts val="690"/>
              </a:spcBef>
              <a:buChar char="•"/>
              <a:tabLst>
                <a:tab pos="391160" algn="l"/>
              </a:tabLst>
            </a:pPr>
            <a:r>
              <a:rPr sz="2850" spc="-80" dirty="0">
                <a:latin typeface="Arial"/>
                <a:cs typeface="Arial"/>
              </a:rPr>
              <a:t>Media </a:t>
            </a:r>
            <a:r>
              <a:rPr sz="2850" spc="-105" dirty="0">
                <a:latin typeface="Arial"/>
                <a:cs typeface="Arial"/>
              </a:rPr>
              <a:t>should </a:t>
            </a:r>
            <a:r>
              <a:rPr sz="2850" dirty="0">
                <a:latin typeface="Arial"/>
                <a:cs typeface="Arial"/>
              </a:rPr>
              <a:t>not </a:t>
            </a:r>
            <a:r>
              <a:rPr sz="2850" spc="-125" dirty="0">
                <a:latin typeface="Arial"/>
                <a:cs typeface="Arial"/>
              </a:rPr>
              <a:t>be </a:t>
            </a:r>
            <a:r>
              <a:rPr sz="2850" spc="-100" dirty="0">
                <a:latin typeface="Arial"/>
                <a:cs typeface="Arial"/>
              </a:rPr>
              <a:t>granted </a:t>
            </a:r>
            <a:r>
              <a:rPr sz="2850" spc="-245" dirty="0">
                <a:latin typeface="Arial"/>
                <a:cs typeface="Arial"/>
              </a:rPr>
              <a:t>access </a:t>
            </a:r>
            <a:r>
              <a:rPr sz="2850" spc="40" dirty="0">
                <a:latin typeface="Arial"/>
                <a:cs typeface="Arial"/>
              </a:rPr>
              <a:t>to</a:t>
            </a:r>
            <a:r>
              <a:rPr sz="2850" spc="-360" dirty="0">
                <a:latin typeface="Arial"/>
                <a:cs typeface="Arial"/>
              </a:rPr>
              <a:t> </a:t>
            </a:r>
            <a:r>
              <a:rPr sz="2850" spc="-70" dirty="0">
                <a:latin typeface="Arial"/>
                <a:cs typeface="Arial"/>
              </a:rPr>
              <a:t>interviews  </a:t>
            </a:r>
            <a:r>
              <a:rPr sz="2850" spc="-130" dirty="0">
                <a:latin typeface="Arial"/>
                <a:cs typeface="Arial"/>
              </a:rPr>
              <a:t>and</a:t>
            </a:r>
            <a:r>
              <a:rPr sz="2850" spc="-150" dirty="0">
                <a:latin typeface="Arial"/>
                <a:cs typeface="Arial"/>
              </a:rPr>
              <a:t> </a:t>
            </a:r>
            <a:r>
              <a:rPr sz="2850" spc="-135" dirty="0">
                <a:latin typeface="Arial"/>
                <a:cs typeface="Arial"/>
              </a:rPr>
              <a:t>hearings</a:t>
            </a:r>
            <a:endParaRPr sz="285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20825" marR="5080">
              <a:lnSpc>
                <a:spcPct val="100299"/>
              </a:lnSpc>
              <a:spcBef>
                <a:spcPts val="95"/>
              </a:spcBef>
            </a:pPr>
            <a:r>
              <a:rPr sz="3950" spc="5" dirty="0">
                <a:solidFill>
                  <a:srgbClr val="0032A0"/>
                </a:solidFill>
              </a:rPr>
              <a:t>Are interviews and</a:t>
            </a:r>
            <a:r>
              <a:rPr sz="3950" spc="-25" dirty="0">
                <a:solidFill>
                  <a:srgbClr val="0032A0"/>
                </a:solidFill>
              </a:rPr>
              <a:t> </a:t>
            </a:r>
            <a:r>
              <a:rPr sz="3950" spc="10" dirty="0">
                <a:solidFill>
                  <a:srgbClr val="0032A0"/>
                </a:solidFill>
              </a:rPr>
              <a:t>hearings  </a:t>
            </a:r>
            <a:r>
              <a:rPr sz="3950" spc="5" dirty="0">
                <a:solidFill>
                  <a:srgbClr val="0032A0"/>
                </a:solidFill>
              </a:rPr>
              <a:t>confidential?</a:t>
            </a:r>
            <a:endParaRPr sz="395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3" name="object 3" descr="HuschBlackwell Logo"/>
          <p:cNvSpPr/>
          <p:nvPr/>
        </p:nvSpPr>
        <p:spPr>
          <a:xfrm>
            <a:off x="7914131" y="6318503"/>
            <a:ext cx="1790715" cy="1463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629152" y="3597475"/>
            <a:ext cx="2800096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dirty="0"/>
              <a:t>Questions</a:t>
            </a:r>
            <a:r>
              <a:rPr lang="en-US" sz="2800" dirty="0"/>
              <a:t>? </a:t>
            </a:r>
            <a:endParaRPr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8000" y="4460240"/>
            <a:ext cx="548068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40" dirty="0">
                <a:latin typeface="Arial"/>
                <a:cs typeface="Arial"/>
              </a:rPr>
              <a:t>Module </a:t>
            </a:r>
            <a:r>
              <a:rPr sz="1900" spc="-60" dirty="0">
                <a:latin typeface="Arial"/>
                <a:cs typeface="Arial"/>
              </a:rPr>
              <a:t>2: </a:t>
            </a:r>
            <a:r>
              <a:rPr sz="1900" spc="-65" dirty="0">
                <a:latin typeface="Arial"/>
                <a:cs typeface="Arial"/>
              </a:rPr>
              <a:t>Including </a:t>
            </a:r>
            <a:r>
              <a:rPr sz="1900" spc="-125" dirty="0">
                <a:latin typeface="Arial"/>
                <a:cs typeface="Arial"/>
              </a:rPr>
              <a:t>key </a:t>
            </a:r>
            <a:r>
              <a:rPr sz="1900" spc="-60" dirty="0">
                <a:latin typeface="Arial"/>
                <a:cs typeface="Arial"/>
              </a:rPr>
              <a:t>terms, </a:t>
            </a:r>
            <a:r>
              <a:rPr sz="1900" spc="-40" dirty="0">
                <a:latin typeface="Arial"/>
                <a:cs typeface="Arial"/>
              </a:rPr>
              <a:t>definitions </a:t>
            </a:r>
            <a:r>
              <a:rPr sz="1900" spc="25" dirty="0">
                <a:latin typeface="Arial"/>
                <a:cs typeface="Arial"/>
              </a:rPr>
              <a:t>&amp;</a:t>
            </a:r>
            <a:r>
              <a:rPr sz="1900" spc="-305" dirty="0">
                <a:latin typeface="Arial"/>
                <a:cs typeface="Arial"/>
              </a:rPr>
              <a:t> </a:t>
            </a:r>
            <a:r>
              <a:rPr sz="1900" spc="-30" dirty="0">
                <a:latin typeface="Arial"/>
                <a:cs typeface="Arial"/>
              </a:rPr>
              <a:t>retaliation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80733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chemeClr val="tx1"/>
                </a:solidFill>
              </a:rPr>
              <a:t>Applicable</a:t>
            </a:r>
            <a:r>
              <a:rPr spc="-65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Policy  Requirements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lang="en-US" spc="95" dirty="0"/>
              <a:t>©</a:t>
            </a:r>
            <a:r>
              <a:rPr lang="en-US" spc="-85" dirty="0"/>
              <a:t> </a:t>
            </a:r>
            <a:r>
              <a:rPr lang="en-US" spc="-40" dirty="0"/>
              <a:t>2020 </a:t>
            </a:r>
            <a:r>
              <a:rPr lang="en-US" spc="-65" dirty="0"/>
              <a:t>Husch </a:t>
            </a:r>
            <a:r>
              <a:rPr lang="en-US" spc="-40" dirty="0"/>
              <a:t>Blackwell </a:t>
            </a:r>
            <a:r>
              <a:rPr lang="en-US" spc="-130" dirty="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99335" y="2526283"/>
            <a:ext cx="7054215" cy="284226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90525" indent="-378460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90525" algn="l"/>
                <a:tab pos="391160" algn="l"/>
              </a:tabLst>
            </a:pPr>
            <a:r>
              <a:rPr sz="2650" b="1" spc="-245" dirty="0">
                <a:latin typeface="Arial"/>
                <a:cs typeface="Arial"/>
              </a:rPr>
              <a:t>Recording </a:t>
            </a:r>
            <a:r>
              <a:rPr sz="2650" b="1" spc="-254" dirty="0">
                <a:latin typeface="Arial"/>
                <a:cs typeface="Arial"/>
              </a:rPr>
              <a:t>is </a:t>
            </a:r>
            <a:r>
              <a:rPr sz="2650" b="1" spc="-125" dirty="0">
                <a:latin typeface="Arial"/>
                <a:cs typeface="Arial"/>
              </a:rPr>
              <a:t>not</a:t>
            </a:r>
            <a:r>
              <a:rPr sz="2650" b="1" spc="70" dirty="0">
                <a:latin typeface="Arial"/>
                <a:cs typeface="Arial"/>
              </a:rPr>
              <a:t> </a:t>
            </a:r>
            <a:r>
              <a:rPr sz="2650" b="1" spc="-125" dirty="0">
                <a:latin typeface="Arial"/>
                <a:cs typeface="Arial"/>
              </a:rPr>
              <a:t>permitted</a:t>
            </a:r>
            <a:endParaRPr sz="2650" dirty="0">
              <a:latin typeface="Arial"/>
              <a:cs typeface="Arial"/>
            </a:endParaRPr>
          </a:p>
          <a:p>
            <a:pPr marL="390525" marR="5080" indent="-378460">
              <a:lnSpc>
                <a:spcPts val="3170"/>
              </a:lnSpc>
              <a:spcBef>
                <a:spcPts val="74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85" dirty="0">
                <a:latin typeface="Arial"/>
                <a:cs typeface="Arial"/>
              </a:rPr>
              <a:t>Slides </a:t>
            </a:r>
            <a:r>
              <a:rPr sz="2650" dirty="0">
                <a:latin typeface="Arial"/>
                <a:cs typeface="Arial"/>
              </a:rPr>
              <a:t>will </a:t>
            </a:r>
            <a:r>
              <a:rPr sz="2650" spc="-130" dirty="0">
                <a:latin typeface="Arial"/>
                <a:cs typeface="Arial"/>
              </a:rPr>
              <a:t>be </a:t>
            </a:r>
            <a:r>
              <a:rPr sz="2650" spc="-85" dirty="0">
                <a:latin typeface="Arial"/>
                <a:cs typeface="Arial"/>
              </a:rPr>
              <a:t>provided </a:t>
            </a:r>
            <a:r>
              <a:rPr sz="2650" spc="-114" dirty="0">
                <a:latin typeface="Arial"/>
                <a:cs typeface="Arial"/>
              </a:rPr>
              <a:t>by </a:t>
            </a:r>
            <a:r>
              <a:rPr sz="2650" spc="-90" dirty="0">
                <a:latin typeface="Arial"/>
                <a:cs typeface="Arial"/>
              </a:rPr>
              <a:t>email </a:t>
            </a:r>
            <a:r>
              <a:rPr sz="2650" spc="-30" dirty="0">
                <a:latin typeface="Arial"/>
                <a:cs typeface="Arial"/>
              </a:rPr>
              <a:t>after </a:t>
            </a:r>
            <a:r>
              <a:rPr sz="2650" spc="-40" dirty="0">
                <a:latin typeface="Arial"/>
                <a:cs typeface="Arial"/>
              </a:rPr>
              <a:t>the</a:t>
            </a:r>
            <a:r>
              <a:rPr sz="2650" spc="-380" dirty="0">
                <a:latin typeface="Arial"/>
                <a:cs typeface="Arial"/>
              </a:rPr>
              <a:t> </a:t>
            </a:r>
            <a:r>
              <a:rPr sz="2650" spc="-65" dirty="0">
                <a:latin typeface="Arial"/>
                <a:cs typeface="Arial"/>
              </a:rPr>
              <a:t>training  </a:t>
            </a:r>
            <a:r>
              <a:rPr sz="2650" spc="-140" dirty="0">
                <a:latin typeface="Arial"/>
                <a:cs typeface="Arial"/>
              </a:rPr>
              <a:t>concludes</a:t>
            </a:r>
            <a:endParaRPr sz="2650" dirty="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51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220" dirty="0">
                <a:latin typeface="Arial"/>
                <a:cs typeface="Arial"/>
              </a:rPr>
              <a:t>Change </a:t>
            </a:r>
            <a:r>
              <a:rPr sz="2650" spc="-175" dirty="0">
                <a:latin typeface="Arial"/>
                <a:cs typeface="Arial"/>
              </a:rPr>
              <a:t>Zoom </a:t>
            </a:r>
            <a:r>
              <a:rPr sz="2650" spc="-145" dirty="0">
                <a:latin typeface="Arial"/>
                <a:cs typeface="Arial"/>
              </a:rPr>
              <a:t>name </a:t>
            </a:r>
            <a:r>
              <a:rPr sz="2650" spc="30" dirty="0">
                <a:latin typeface="Arial"/>
                <a:cs typeface="Arial"/>
              </a:rPr>
              <a:t>to </a:t>
            </a:r>
            <a:r>
              <a:rPr sz="2650" spc="-105" dirty="0">
                <a:latin typeface="Arial"/>
                <a:cs typeface="Arial"/>
              </a:rPr>
              <a:t>match</a:t>
            </a:r>
            <a:r>
              <a:rPr sz="2650" spc="-175" dirty="0">
                <a:latin typeface="Arial"/>
                <a:cs typeface="Arial"/>
              </a:rPr>
              <a:t> </a:t>
            </a:r>
            <a:r>
              <a:rPr sz="2650" spc="-70" dirty="0">
                <a:latin typeface="Arial"/>
                <a:cs typeface="Arial"/>
              </a:rPr>
              <a:t>registration</a:t>
            </a:r>
            <a:endParaRPr sz="2650" dirty="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61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229" dirty="0">
                <a:latin typeface="Arial"/>
                <a:cs typeface="Arial"/>
              </a:rPr>
              <a:t>Raise </a:t>
            </a:r>
            <a:r>
              <a:rPr sz="2650" spc="-125" dirty="0">
                <a:latin typeface="Arial"/>
                <a:cs typeface="Arial"/>
              </a:rPr>
              <a:t>hand </a:t>
            </a:r>
            <a:r>
              <a:rPr sz="2650" spc="-25" dirty="0">
                <a:latin typeface="Arial"/>
                <a:cs typeface="Arial"/>
              </a:rPr>
              <a:t>or </a:t>
            </a:r>
            <a:r>
              <a:rPr sz="2650" spc="-185" dirty="0">
                <a:latin typeface="Arial"/>
                <a:cs typeface="Arial"/>
              </a:rPr>
              <a:t>use </a:t>
            </a:r>
            <a:r>
              <a:rPr sz="2650" spc="-95" dirty="0">
                <a:latin typeface="Arial"/>
                <a:cs typeface="Arial"/>
              </a:rPr>
              <a:t>chat </a:t>
            </a:r>
            <a:r>
              <a:rPr sz="2650" spc="-45" dirty="0">
                <a:latin typeface="Arial"/>
                <a:cs typeface="Arial"/>
              </a:rPr>
              <a:t>function </a:t>
            </a:r>
            <a:r>
              <a:rPr sz="2650" spc="30" dirty="0">
                <a:latin typeface="Arial"/>
                <a:cs typeface="Arial"/>
              </a:rPr>
              <a:t>to </a:t>
            </a:r>
            <a:r>
              <a:rPr sz="2650" spc="-210" dirty="0">
                <a:latin typeface="Arial"/>
                <a:cs typeface="Arial"/>
              </a:rPr>
              <a:t>ask</a:t>
            </a:r>
            <a:r>
              <a:rPr sz="2650" spc="-434" dirty="0">
                <a:latin typeface="Arial"/>
                <a:cs typeface="Arial"/>
              </a:rPr>
              <a:t> </a:t>
            </a:r>
            <a:r>
              <a:rPr sz="2650" spc="-110" dirty="0">
                <a:latin typeface="Arial"/>
                <a:cs typeface="Arial"/>
              </a:rPr>
              <a:t>questions</a:t>
            </a:r>
            <a:endParaRPr sz="2650" dirty="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62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75" dirty="0">
                <a:latin typeface="Arial"/>
                <a:cs typeface="Arial"/>
              </a:rPr>
              <a:t>Other </a:t>
            </a:r>
            <a:r>
              <a:rPr sz="2650" spc="-155" dirty="0">
                <a:latin typeface="Arial"/>
                <a:cs typeface="Arial"/>
              </a:rPr>
              <a:t>breaks—take </a:t>
            </a:r>
            <a:r>
              <a:rPr sz="2650" spc="-70" dirty="0">
                <a:latin typeface="Arial"/>
                <a:cs typeface="Arial"/>
              </a:rPr>
              <a:t>individually </a:t>
            </a:r>
            <a:r>
              <a:rPr sz="2650" spc="-254" dirty="0">
                <a:latin typeface="Arial"/>
                <a:cs typeface="Arial"/>
              </a:rPr>
              <a:t>as</a:t>
            </a:r>
            <a:r>
              <a:rPr sz="2650" spc="-185" dirty="0">
                <a:latin typeface="Arial"/>
                <a:cs typeface="Arial"/>
              </a:rPr>
              <a:t> </a:t>
            </a:r>
            <a:r>
              <a:rPr sz="2650" spc="-130" dirty="0">
                <a:latin typeface="Arial"/>
                <a:cs typeface="Arial"/>
              </a:rPr>
              <a:t>needed</a:t>
            </a:r>
            <a:endParaRPr sz="265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9335" y="1631695"/>
            <a:ext cx="3421379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3600" spc="15" dirty="0">
                <a:solidFill>
                  <a:srgbClr val="0032A0"/>
                </a:solidFill>
              </a:rPr>
              <a:t>Housekeeping</a:t>
            </a:r>
            <a:endParaRPr lang="en-US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523" y="2594863"/>
            <a:ext cx="3644900" cy="1458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4700" dirty="0">
                <a:solidFill>
                  <a:srgbClr val="0032A0"/>
                </a:solidFill>
              </a:rPr>
              <a:t>Standard</a:t>
            </a:r>
            <a:r>
              <a:rPr sz="4700" spc="-80" dirty="0">
                <a:solidFill>
                  <a:srgbClr val="0032A0"/>
                </a:solidFill>
              </a:rPr>
              <a:t> </a:t>
            </a:r>
            <a:r>
              <a:rPr sz="4700" dirty="0">
                <a:solidFill>
                  <a:srgbClr val="0032A0"/>
                </a:solidFill>
              </a:rPr>
              <a:t>of  </a:t>
            </a:r>
            <a:r>
              <a:rPr sz="4700" spc="-5" dirty="0">
                <a:solidFill>
                  <a:srgbClr val="0032A0"/>
                </a:solidFill>
              </a:rPr>
              <a:t>Evidence</a:t>
            </a:r>
            <a:endParaRPr sz="47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4827" y="2489098"/>
            <a:ext cx="7847330" cy="2135200"/>
          </a:xfrm>
          <a:prstGeom prst="rect">
            <a:avLst/>
          </a:prstGeom>
        </p:spPr>
        <p:txBody>
          <a:bodyPr vert="horz" wrap="square" lIns="0" tIns="1638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90"/>
              </a:spcBef>
            </a:pPr>
            <a:r>
              <a:rPr sz="3600" spc="-220" dirty="0">
                <a:latin typeface="Arial"/>
                <a:cs typeface="Arial"/>
              </a:rPr>
              <a:t>Preponderance </a:t>
            </a:r>
            <a:r>
              <a:rPr sz="3600" spc="5" dirty="0">
                <a:latin typeface="Arial"/>
                <a:cs typeface="Arial"/>
              </a:rPr>
              <a:t>of </a:t>
            </a:r>
            <a:r>
              <a:rPr sz="3600" spc="-40" dirty="0">
                <a:latin typeface="Arial"/>
                <a:cs typeface="Arial"/>
              </a:rPr>
              <a:t>the</a:t>
            </a:r>
            <a:r>
              <a:rPr sz="3600" spc="-505" dirty="0">
                <a:latin typeface="Arial"/>
                <a:cs typeface="Arial"/>
              </a:rPr>
              <a:t> </a:t>
            </a:r>
            <a:r>
              <a:rPr sz="3600" spc="-200" dirty="0">
                <a:latin typeface="Arial"/>
                <a:cs typeface="Arial"/>
              </a:rPr>
              <a:t>evidence</a:t>
            </a:r>
            <a:endParaRPr sz="3600" dirty="0">
              <a:latin typeface="Arial"/>
              <a:cs typeface="Arial"/>
            </a:endParaRPr>
          </a:p>
          <a:p>
            <a:pPr marL="3175" algn="ctr">
              <a:lnSpc>
                <a:spcPct val="100000"/>
              </a:lnSpc>
              <a:spcBef>
                <a:spcPts val="1200"/>
              </a:spcBef>
            </a:pPr>
            <a:r>
              <a:rPr sz="3600" spc="-395" dirty="0">
                <a:latin typeface="Arial"/>
                <a:cs typeface="Arial"/>
              </a:rPr>
              <a:t>=</a:t>
            </a:r>
            <a:endParaRPr sz="3600" dirty="0">
              <a:latin typeface="Arial"/>
              <a:cs typeface="Arial"/>
            </a:endParaRPr>
          </a:p>
          <a:p>
            <a:pPr marL="140335" algn="ctr">
              <a:lnSpc>
                <a:spcPct val="100000"/>
              </a:lnSpc>
              <a:spcBef>
                <a:spcPts val="1215"/>
              </a:spcBef>
            </a:pPr>
            <a:r>
              <a:rPr sz="3600" spc="-15" dirty="0">
                <a:latin typeface="Arial"/>
                <a:cs typeface="Arial"/>
              </a:rPr>
              <a:t>“more </a:t>
            </a:r>
            <a:r>
              <a:rPr sz="3600" spc="-120" dirty="0">
                <a:latin typeface="Arial"/>
                <a:cs typeface="Arial"/>
              </a:rPr>
              <a:t>likely </a:t>
            </a:r>
            <a:r>
              <a:rPr sz="3600" spc="-85" dirty="0">
                <a:latin typeface="Arial"/>
                <a:cs typeface="Arial"/>
              </a:rPr>
              <a:t>than</a:t>
            </a:r>
            <a:r>
              <a:rPr sz="3600" spc="-585" dirty="0">
                <a:latin typeface="Arial"/>
                <a:cs typeface="Arial"/>
              </a:rPr>
              <a:t> </a:t>
            </a:r>
            <a:r>
              <a:rPr sz="3600" spc="155" dirty="0">
                <a:latin typeface="Arial"/>
                <a:cs typeface="Arial"/>
              </a:rPr>
              <a:t>not”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9335" y="1631695"/>
            <a:ext cx="3625850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spc="20" dirty="0">
                <a:solidFill>
                  <a:srgbClr val="0032A0"/>
                </a:solidFill>
              </a:rPr>
              <a:t>Legal</a:t>
            </a:r>
            <a:r>
              <a:rPr sz="3600" spc="-75" dirty="0">
                <a:solidFill>
                  <a:srgbClr val="0032A0"/>
                </a:solidFill>
              </a:rPr>
              <a:t> </a:t>
            </a:r>
            <a:r>
              <a:rPr sz="3600" spc="15" dirty="0">
                <a:solidFill>
                  <a:srgbClr val="0032A0"/>
                </a:solidFill>
              </a:rPr>
              <a:t>Standard</a:t>
            </a:r>
            <a:endParaRPr sz="3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2" name="object 2" descr="HuschBlackwell Logo"/>
          <p:cNvSpPr/>
          <p:nvPr/>
        </p:nvSpPr>
        <p:spPr>
          <a:xfrm>
            <a:off x="7914131" y="6318503"/>
            <a:ext cx="1790715" cy="1463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249172" y="2552191"/>
            <a:ext cx="7666228" cy="229421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00" spc="5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Conduct </a:t>
            </a:r>
            <a:r>
              <a:rPr sz="2400" u="sng" spc="5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on the basis of </a:t>
            </a:r>
            <a:r>
              <a:rPr sz="2400" spc="5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sex that is:</a:t>
            </a:r>
            <a:endParaRPr lang="en-US" sz="2400" spc="5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584200" indent="-571500">
              <a:lnSpc>
                <a:spcPct val="100000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r>
              <a:rPr lang="en-US" sz="2400" spc="5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Quid pro quo harassment</a:t>
            </a:r>
          </a:p>
          <a:p>
            <a:pPr marL="584200" indent="-571500">
              <a:lnSpc>
                <a:spcPct val="100000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r>
              <a:rPr lang="en-US" sz="2400" spc="5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Hostile environment harassment</a:t>
            </a:r>
          </a:p>
          <a:p>
            <a:pPr marL="584200" indent="-571500">
              <a:lnSpc>
                <a:spcPct val="100000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r>
              <a:rPr lang="en-US" sz="2400" spc="5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Sexual Assault</a:t>
            </a:r>
          </a:p>
          <a:p>
            <a:pPr marL="584200" indent="-571500">
              <a:lnSpc>
                <a:spcPct val="100000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r>
              <a:rPr lang="en-US" sz="2400" spc="5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Relationship Violence</a:t>
            </a:r>
          </a:p>
          <a:p>
            <a:pPr marL="584200" indent="-571500">
              <a:lnSpc>
                <a:spcPct val="100000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r>
              <a:rPr lang="en-US" sz="2400" spc="5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Stalking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3016" y="1599691"/>
            <a:ext cx="7255509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dirty="0">
                <a:solidFill>
                  <a:srgbClr val="0032A0"/>
                </a:solidFill>
              </a:rPr>
              <a:t>What </a:t>
            </a:r>
            <a:r>
              <a:rPr sz="3950" spc="5" dirty="0">
                <a:solidFill>
                  <a:srgbClr val="0032A0"/>
                </a:solidFill>
              </a:rPr>
              <a:t>is sexual</a:t>
            </a:r>
            <a:r>
              <a:rPr sz="3950" spc="-60" dirty="0">
                <a:solidFill>
                  <a:srgbClr val="0032A0"/>
                </a:solidFill>
              </a:rPr>
              <a:t> </a:t>
            </a:r>
            <a:r>
              <a:rPr sz="3950" spc="5" dirty="0">
                <a:solidFill>
                  <a:srgbClr val="0032A0"/>
                </a:solidFill>
              </a:rPr>
              <a:t>harassment?</a:t>
            </a:r>
            <a:endParaRPr sz="395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99335" y="2529331"/>
            <a:ext cx="6658865" cy="334655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90525" indent="-378460">
              <a:lnSpc>
                <a:spcPct val="100000"/>
              </a:lnSpc>
              <a:spcBef>
                <a:spcPts val="125"/>
              </a:spcBef>
              <a:buFont typeface="Arial"/>
              <a:buChar char="•"/>
              <a:tabLst>
                <a:tab pos="390525" algn="l"/>
                <a:tab pos="391160" algn="l"/>
              </a:tabLst>
            </a:pPr>
            <a:r>
              <a:rPr sz="2400" b="1" i="1" spc="-11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sz="2400" b="1" i="1" spc="-1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i="1" spc="-150" dirty="0">
                <a:latin typeface="Arial" panose="020B0604020202020204" pitchFamily="34" charset="0"/>
                <a:cs typeface="Arial" panose="020B0604020202020204" pitchFamily="34" charset="0"/>
              </a:rPr>
              <a:t>IX-Designated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0525" marR="5080" indent="-378460">
              <a:lnSpc>
                <a:spcPct val="100800"/>
              </a:lnSpc>
              <a:buChar char="•"/>
              <a:tabLst>
                <a:tab pos="390525" algn="l"/>
                <a:tab pos="391160" algn="l"/>
              </a:tabLst>
            </a:pPr>
            <a:r>
              <a:rPr sz="2400" spc="-135" dirty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sz="2400" spc="-90" dirty="0">
                <a:latin typeface="Arial" panose="020B0604020202020204" pitchFamily="34" charset="0"/>
                <a:cs typeface="Arial" panose="020B0604020202020204" pitchFamily="34" charset="0"/>
              </a:rPr>
              <a:t>employee </a:t>
            </a:r>
            <a:r>
              <a:rPr sz="2400" spc="5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institution  </a:t>
            </a:r>
            <a:r>
              <a:rPr sz="2400" spc="-60" dirty="0">
                <a:latin typeface="Arial" panose="020B0604020202020204" pitchFamily="34" charset="0"/>
                <a:cs typeface="Arial" panose="020B0604020202020204" pitchFamily="34" charset="0"/>
              </a:rPr>
              <a:t>conditions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400" spc="-65" dirty="0">
                <a:latin typeface="Arial" panose="020B0604020202020204" pitchFamily="34" charset="0"/>
                <a:cs typeface="Arial" panose="020B0604020202020204" pitchFamily="34" charset="0"/>
              </a:rPr>
              <a:t>provision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of  </a:t>
            </a:r>
            <a:r>
              <a:rPr sz="2400" spc="-130" dirty="0">
                <a:latin typeface="Arial" panose="020B0604020202020204" pitchFamily="34" charset="0"/>
                <a:cs typeface="Arial" panose="020B0604020202020204" pitchFamily="34" charset="0"/>
              </a:rPr>
              <a:t>some </a:t>
            </a:r>
            <a:r>
              <a:rPr sz="2400" spc="-75" dirty="0">
                <a:latin typeface="Arial" panose="020B0604020202020204" pitchFamily="34" charset="0"/>
                <a:cs typeface="Arial" panose="020B0604020202020204" pitchFamily="34" charset="0"/>
              </a:rPr>
              <a:t>aid, </a:t>
            </a:r>
            <a:r>
              <a:rPr sz="2400" spc="-30" dirty="0">
                <a:latin typeface="Arial" panose="020B0604020202020204" pitchFamily="34" charset="0"/>
                <a:cs typeface="Arial" panose="020B0604020202020204" pitchFamily="34" charset="0"/>
              </a:rPr>
              <a:t>benefit,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sz="2400" spc="-110" dirty="0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r>
              <a:rPr sz="2400" spc="-43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65" dirty="0">
                <a:latin typeface="Arial" panose="020B0604020202020204" pitchFamily="34" charset="0"/>
                <a:cs typeface="Arial" panose="020B0604020202020204" pitchFamily="34" charset="0"/>
              </a:rPr>
              <a:t>on  </a:t>
            </a:r>
            <a:r>
              <a:rPr sz="2400" spc="-50" dirty="0">
                <a:latin typeface="Arial" panose="020B0604020202020204" pitchFamily="34" charset="0"/>
                <a:cs typeface="Arial" panose="020B0604020202020204" pitchFamily="34" charset="0"/>
              </a:rPr>
              <a:t>another </a:t>
            </a:r>
            <a:r>
              <a:rPr sz="2400" spc="-114" dirty="0">
                <a:latin typeface="Arial" panose="020B0604020202020204" pitchFamily="34" charset="0"/>
                <a:cs typeface="Arial" panose="020B0604020202020204" pitchFamily="34" charset="0"/>
              </a:rPr>
              <a:t>person’s </a:t>
            </a:r>
            <a:r>
              <a:rPr sz="2400" spc="-40" dirty="0">
                <a:latin typeface="Arial" panose="020B0604020202020204" pitchFamily="34" charset="0"/>
                <a:cs typeface="Arial" panose="020B0604020202020204" pitchFamily="34" charset="0"/>
              </a:rPr>
              <a:t>participation  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sz="2400" u="heavy" spc="-8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unwelcome</a:t>
            </a:r>
            <a:r>
              <a:rPr sz="24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40" dirty="0">
                <a:latin typeface="Arial" panose="020B0604020202020204" pitchFamily="34" charset="0"/>
                <a:cs typeface="Arial" panose="020B0604020202020204" pitchFamily="34" charset="0"/>
              </a:rPr>
              <a:t>sexual</a:t>
            </a:r>
            <a:r>
              <a:rPr sz="2400" spc="-2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75" dirty="0">
                <a:latin typeface="Arial" panose="020B0604020202020204" pitchFamily="34" charset="0"/>
                <a:cs typeface="Arial" panose="020B0604020202020204" pitchFamily="34" charset="0"/>
              </a:rPr>
              <a:t>conduct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9310" marR="57150" lvl="1" indent="-314325">
              <a:lnSpc>
                <a:spcPct val="100699"/>
              </a:lnSpc>
              <a:buFont typeface="Wingdings"/>
              <a:buChar char=""/>
              <a:tabLst>
                <a:tab pos="829944" algn="l"/>
              </a:tabLst>
            </a:pPr>
            <a:r>
              <a:rPr sz="2400" spc="-55" dirty="0">
                <a:latin typeface="Arial" panose="020B0604020202020204" pitchFamily="34" charset="0"/>
                <a:cs typeface="Arial" panose="020B0604020202020204" pitchFamily="34" charset="0"/>
              </a:rPr>
              <a:t>Often </a:t>
            </a:r>
            <a:r>
              <a:rPr sz="2400" spc="-130" dirty="0">
                <a:latin typeface="Arial" panose="020B0604020202020204" pitchFamily="34" charset="0"/>
                <a:cs typeface="Arial" panose="020B0604020202020204" pitchFamily="34" charset="0"/>
              </a:rPr>
              <a:t>arises 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the  </a:t>
            </a:r>
            <a:r>
              <a:rPr sz="2400" spc="-55" dirty="0">
                <a:latin typeface="Arial" panose="020B0604020202020204" pitchFamily="34" charset="0"/>
                <a:cs typeface="Arial" panose="020B0604020202020204" pitchFamily="34" charset="0"/>
              </a:rPr>
              <a:t>employment </a:t>
            </a:r>
            <a:r>
              <a:rPr sz="2400" spc="-60" dirty="0">
                <a:latin typeface="Arial" panose="020B0604020202020204" pitchFamily="34" charset="0"/>
                <a:cs typeface="Arial" panose="020B0604020202020204" pitchFamily="34" charset="0"/>
              </a:rPr>
              <a:t>context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or  </a:t>
            </a:r>
            <a:r>
              <a:rPr sz="2400" spc="-65" dirty="0"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sz="2400" spc="-120" dirty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sz="2400" spc="-90" dirty="0">
                <a:latin typeface="Arial" panose="020B0604020202020204" pitchFamily="34" charset="0"/>
                <a:cs typeface="Arial" panose="020B0604020202020204" pitchFamily="34" charset="0"/>
              </a:rPr>
              <a:t>employee holds</a:t>
            </a:r>
            <a:r>
              <a:rPr sz="2400" spc="-3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75" dirty="0">
                <a:latin typeface="Arial" panose="020B0604020202020204" pitchFamily="34" charset="0"/>
                <a:cs typeface="Arial" panose="020B0604020202020204" pitchFamily="34" charset="0"/>
              </a:rPr>
              <a:t>a  </a:t>
            </a:r>
            <a:r>
              <a:rPr sz="2400" spc="-45" dirty="0">
                <a:latin typeface="Arial" panose="020B0604020202020204" pitchFamily="34" charset="0"/>
                <a:cs typeface="Arial" panose="020B0604020202020204" pitchFamily="34" charset="0"/>
              </a:rPr>
              <a:t>position </a:t>
            </a:r>
            <a:r>
              <a:rPr sz="2400" spc="5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authority </a:t>
            </a:r>
            <a:r>
              <a:rPr sz="2400" spc="-65" dirty="0">
                <a:latin typeface="Arial" panose="020B0604020202020204" pitchFamily="34" charset="0"/>
                <a:cs typeface="Arial" panose="020B0604020202020204" pitchFamily="34" charset="0"/>
              </a:rPr>
              <a:t>over</a:t>
            </a:r>
            <a:r>
              <a:rPr sz="2400" spc="-4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-4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75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400" spc="-50" dirty="0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endParaRPr lang="en-US" sz="2400" spc="-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110" marR="57150" indent="-314325">
              <a:lnSpc>
                <a:spcPct val="100699"/>
              </a:lnSpc>
              <a:buFont typeface="Wingdings"/>
              <a:buChar char=""/>
              <a:tabLst>
                <a:tab pos="829944" algn="l"/>
              </a:tabLst>
            </a:pPr>
            <a:r>
              <a:rPr lang="en-US" sz="2400" spc="-50" dirty="0">
                <a:latin typeface="Arial" panose="020B0604020202020204" pitchFamily="34" charset="0"/>
                <a:cs typeface="Arial" panose="020B0604020202020204" pitchFamily="34" charset="0"/>
              </a:rPr>
              <a:t>Means “this for that”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9335" y="1502156"/>
            <a:ext cx="5735320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dirty="0">
                <a:solidFill>
                  <a:srgbClr val="0032A0"/>
                </a:solidFill>
              </a:rPr>
              <a:t>What </a:t>
            </a:r>
            <a:r>
              <a:rPr sz="3950" spc="5" dirty="0">
                <a:solidFill>
                  <a:srgbClr val="0032A0"/>
                </a:solidFill>
              </a:rPr>
              <a:t>is </a:t>
            </a:r>
            <a:r>
              <a:rPr sz="3950" dirty="0">
                <a:solidFill>
                  <a:srgbClr val="0032A0"/>
                </a:solidFill>
              </a:rPr>
              <a:t>quid </a:t>
            </a:r>
            <a:r>
              <a:rPr sz="3950" spc="5" dirty="0">
                <a:solidFill>
                  <a:srgbClr val="0032A0"/>
                </a:solidFill>
              </a:rPr>
              <a:t>pro</a:t>
            </a:r>
            <a:r>
              <a:rPr sz="3950" spc="-55" dirty="0">
                <a:solidFill>
                  <a:srgbClr val="0032A0"/>
                </a:solidFill>
              </a:rPr>
              <a:t> </a:t>
            </a:r>
            <a:r>
              <a:rPr sz="3950" spc="5" dirty="0">
                <a:solidFill>
                  <a:srgbClr val="0032A0"/>
                </a:solidFill>
              </a:rPr>
              <a:t>quo?</a:t>
            </a:r>
            <a:endParaRPr sz="395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49149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38953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1759711" y="2593340"/>
            <a:ext cx="5205095" cy="324421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46355">
              <a:lnSpc>
                <a:spcPts val="3170"/>
              </a:lnSpc>
              <a:spcBef>
                <a:spcPts val="200"/>
              </a:spcBef>
            </a:pPr>
            <a:r>
              <a:rPr sz="2650" spc="-120" dirty="0">
                <a:solidFill>
                  <a:srgbClr val="FFFFFF"/>
                </a:solidFill>
                <a:latin typeface="Arial"/>
                <a:cs typeface="Arial"/>
              </a:rPr>
              <a:t>Manager </a:t>
            </a:r>
            <a:r>
              <a:rPr sz="2650" spc="-60" dirty="0">
                <a:solidFill>
                  <a:srgbClr val="FFFFFF"/>
                </a:solidFill>
                <a:latin typeface="Arial"/>
                <a:cs typeface="Arial"/>
              </a:rPr>
              <a:t>tells </a:t>
            </a:r>
            <a:r>
              <a:rPr sz="2650" spc="-90" dirty="0">
                <a:solidFill>
                  <a:srgbClr val="FFFFFF"/>
                </a:solidFill>
                <a:latin typeface="Arial"/>
                <a:cs typeface="Arial"/>
              </a:rPr>
              <a:t>subordinate </a:t>
            </a:r>
            <a:r>
              <a:rPr sz="2650" spc="-120" dirty="0">
                <a:solidFill>
                  <a:srgbClr val="FFFFFF"/>
                </a:solidFill>
                <a:latin typeface="Arial"/>
                <a:cs typeface="Arial"/>
              </a:rPr>
              <a:t>employee  </a:t>
            </a:r>
            <a:r>
              <a:rPr sz="2650" spc="-1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650" spc="-90" dirty="0">
                <a:solidFill>
                  <a:srgbClr val="FFFFFF"/>
                </a:solidFill>
                <a:latin typeface="Arial"/>
                <a:cs typeface="Arial"/>
              </a:rPr>
              <a:t>subordinate </a:t>
            </a:r>
            <a:r>
              <a:rPr sz="2650" dirty="0">
                <a:solidFill>
                  <a:srgbClr val="FFFFFF"/>
                </a:solidFill>
                <a:latin typeface="Arial"/>
                <a:cs typeface="Arial"/>
              </a:rPr>
              <a:t>will </a:t>
            </a:r>
            <a:r>
              <a:rPr sz="2650" spc="-15" dirty="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sz="2650" spc="-85" dirty="0">
                <a:solidFill>
                  <a:srgbClr val="FFFFFF"/>
                </a:solidFill>
                <a:latin typeface="Arial"/>
                <a:cs typeface="Arial"/>
              </a:rPr>
              <a:t>get </a:t>
            </a:r>
            <a:r>
              <a:rPr sz="2650" spc="-21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650" spc="-140" dirty="0">
                <a:solidFill>
                  <a:srgbClr val="FFFFFF"/>
                </a:solidFill>
                <a:latin typeface="Arial"/>
                <a:cs typeface="Arial"/>
              </a:rPr>
              <a:t>raise  </a:t>
            </a:r>
            <a:r>
              <a:rPr sz="2650" spc="-55" dirty="0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sz="2650" spc="-125" dirty="0">
                <a:solidFill>
                  <a:srgbClr val="FFFFFF"/>
                </a:solidFill>
                <a:latin typeface="Arial"/>
                <a:cs typeface="Arial"/>
              </a:rPr>
              <a:t>year </a:t>
            </a:r>
            <a:r>
              <a:rPr sz="2650" spc="-155" dirty="0">
                <a:solidFill>
                  <a:srgbClr val="FFFFFF"/>
                </a:solidFill>
                <a:latin typeface="Arial"/>
                <a:cs typeface="Arial"/>
              </a:rPr>
              <a:t>unless </a:t>
            </a:r>
            <a:r>
              <a:rPr sz="2650" spc="-90" dirty="0">
                <a:solidFill>
                  <a:srgbClr val="FFFFFF"/>
                </a:solidFill>
                <a:latin typeface="Arial"/>
                <a:cs typeface="Arial"/>
              </a:rPr>
              <a:t>subordinate</a:t>
            </a:r>
            <a:r>
              <a:rPr sz="2650" spc="-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85" dirty="0">
                <a:solidFill>
                  <a:srgbClr val="FFFFFF"/>
                </a:solidFill>
                <a:latin typeface="Arial"/>
                <a:cs typeface="Arial"/>
              </a:rPr>
              <a:t>performs  </a:t>
            </a:r>
            <a:r>
              <a:rPr sz="2650" spc="-165" dirty="0">
                <a:solidFill>
                  <a:srgbClr val="FFFFFF"/>
                </a:solidFill>
                <a:latin typeface="Arial"/>
                <a:cs typeface="Arial"/>
              </a:rPr>
              <a:t>sexual </a:t>
            </a:r>
            <a:r>
              <a:rPr sz="2650" spc="-135" dirty="0">
                <a:solidFill>
                  <a:srgbClr val="FFFFFF"/>
                </a:solidFill>
                <a:latin typeface="Arial"/>
                <a:cs typeface="Arial"/>
              </a:rPr>
              <a:t>favors </a:t>
            </a:r>
            <a:r>
              <a:rPr sz="2650" spc="-15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265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65" dirty="0">
                <a:solidFill>
                  <a:srgbClr val="FFFFFF"/>
                </a:solidFill>
                <a:latin typeface="Arial"/>
                <a:cs typeface="Arial"/>
              </a:rPr>
              <a:t>manager.</a:t>
            </a:r>
            <a:endParaRPr sz="2650" dirty="0">
              <a:latin typeface="Arial"/>
              <a:cs typeface="Arial"/>
            </a:endParaRPr>
          </a:p>
          <a:p>
            <a:pPr marL="12700">
              <a:lnSpc>
                <a:spcPts val="3050"/>
              </a:lnSpc>
            </a:pPr>
            <a:r>
              <a:rPr sz="2650" spc="-114" dirty="0">
                <a:solidFill>
                  <a:srgbClr val="FFFFFF"/>
                </a:solidFill>
                <a:latin typeface="Arial"/>
                <a:cs typeface="Arial"/>
              </a:rPr>
              <a:t>Subordinate </a:t>
            </a:r>
            <a:r>
              <a:rPr sz="2650" spc="-14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650" spc="-4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650" spc="-21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650" spc="-75" dirty="0">
                <a:solidFill>
                  <a:srgbClr val="FFFFFF"/>
                </a:solidFill>
                <a:latin typeface="Arial"/>
                <a:cs typeface="Arial"/>
              </a:rPr>
              <a:t>relationship</a:t>
            </a:r>
            <a:r>
              <a:rPr sz="2650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10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endParaRPr sz="2650" dirty="0">
              <a:latin typeface="Arial"/>
              <a:cs typeface="Arial"/>
            </a:endParaRPr>
          </a:p>
          <a:p>
            <a:pPr marL="12700" marR="5080">
              <a:lnSpc>
                <a:spcPts val="3170"/>
              </a:lnSpc>
              <a:spcBef>
                <a:spcPts val="110"/>
              </a:spcBef>
            </a:pPr>
            <a:r>
              <a:rPr sz="2650" spc="-70" dirty="0">
                <a:solidFill>
                  <a:srgbClr val="FFFFFF"/>
                </a:solidFill>
                <a:latin typeface="Arial"/>
                <a:cs typeface="Arial"/>
              </a:rPr>
              <a:t>another individual </a:t>
            </a:r>
            <a:r>
              <a:rPr sz="2650" spc="-13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650" spc="-200" dirty="0">
                <a:solidFill>
                  <a:srgbClr val="FFFFFF"/>
                </a:solidFill>
                <a:latin typeface="Arial"/>
                <a:cs typeface="Arial"/>
              </a:rPr>
              <a:t>has </a:t>
            </a:r>
            <a:r>
              <a:rPr sz="2650" spc="-90" dirty="0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sz="2650" spc="-55" dirty="0">
                <a:solidFill>
                  <a:srgbClr val="FFFFFF"/>
                </a:solidFill>
                <a:latin typeface="Arial"/>
                <a:cs typeface="Arial"/>
              </a:rPr>
              <a:t>interest  </a:t>
            </a:r>
            <a:r>
              <a:rPr sz="2650" spc="-3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650" spc="-70" dirty="0">
                <a:solidFill>
                  <a:srgbClr val="FFFFFF"/>
                </a:solidFill>
                <a:latin typeface="Arial"/>
                <a:cs typeface="Arial"/>
              </a:rPr>
              <a:t>performing </a:t>
            </a:r>
            <a:r>
              <a:rPr sz="2650" spc="-165" dirty="0">
                <a:solidFill>
                  <a:srgbClr val="FFFFFF"/>
                </a:solidFill>
                <a:latin typeface="Arial"/>
                <a:cs typeface="Arial"/>
              </a:rPr>
              <a:t>sexual </a:t>
            </a:r>
            <a:r>
              <a:rPr sz="2650" spc="-135" dirty="0">
                <a:solidFill>
                  <a:srgbClr val="FFFFFF"/>
                </a:solidFill>
                <a:latin typeface="Arial"/>
                <a:cs typeface="Arial"/>
              </a:rPr>
              <a:t>favors </a:t>
            </a:r>
            <a:r>
              <a:rPr sz="2650" spc="-20" dirty="0">
                <a:solidFill>
                  <a:srgbClr val="FFFFFF"/>
                </a:solidFill>
                <a:latin typeface="Arial"/>
                <a:cs typeface="Arial"/>
              </a:rPr>
              <a:t>for  </a:t>
            </a:r>
            <a:r>
              <a:rPr sz="2650" spc="-170" dirty="0">
                <a:solidFill>
                  <a:srgbClr val="FFFFFF"/>
                </a:solidFill>
                <a:latin typeface="Arial"/>
                <a:cs typeface="Arial"/>
              </a:rPr>
              <a:t>manager.</a:t>
            </a:r>
            <a:endParaRPr sz="26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90192" y="1502156"/>
            <a:ext cx="639381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spc="5" dirty="0">
                <a:solidFill>
                  <a:srgbClr val="FFFFFF"/>
                </a:solidFill>
              </a:rPr>
              <a:t>Example of </a:t>
            </a:r>
            <a:r>
              <a:rPr sz="3950" dirty="0">
                <a:solidFill>
                  <a:srgbClr val="FFFFFF"/>
                </a:solidFill>
              </a:rPr>
              <a:t>quid </a:t>
            </a:r>
            <a:r>
              <a:rPr sz="3950" spc="5" dirty="0">
                <a:solidFill>
                  <a:srgbClr val="FFFFFF"/>
                </a:solidFill>
              </a:rPr>
              <a:t>pro</a:t>
            </a:r>
            <a:r>
              <a:rPr sz="3950" spc="-70" dirty="0">
                <a:solidFill>
                  <a:srgbClr val="FFFFFF"/>
                </a:solidFill>
              </a:rPr>
              <a:t> </a:t>
            </a:r>
            <a:r>
              <a:rPr sz="3950" spc="5" dirty="0">
                <a:solidFill>
                  <a:srgbClr val="FFFFFF"/>
                </a:solidFill>
              </a:rPr>
              <a:t>quo</a:t>
            </a:r>
            <a:endParaRPr sz="3950" dirty="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292989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4629403" y="2823464"/>
            <a:ext cx="4448810" cy="223837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0" marR="5080">
              <a:lnSpc>
                <a:spcPct val="89700"/>
              </a:lnSpc>
              <a:spcBef>
                <a:spcPts val="415"/>
              </a:spcBef>
            </a:pPr>
            <a:r>
              <a:rPr sz="2650" spc="-24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650" spc="-65" dirty="0">
                <a:solidFill>
                  <a:srgbClr val="FFFFFF"/>
                </a:solidFill>
                <a:latin typeface="Arial"/>
                <a:cs typeface="Arial"/>
              </a:rPr>
              <a:t>faculty </a:t>
            </a:r>
            <a:r>
              <a:rPr sz="2650" spc="-95" dirty="0">
                <a:solidFill>
                  <a:srgbClr val="FFFFFF"/>
                </a:solidFill>
                <a:latin typeface="Arial"/>
                <a:cs typeface="Arial"/>
              </a:rPr>
              <a:t>member </a:t>
            </a:r>
            <a:r>
              <a:rPr sz="2650" spc="-55" dirty="0">
                <a:solidFill>
                  <a:srgbClr val="FFFFFF"/>
                </a:solidFill>
                <a:latin typeface="Arial"/>
                <a:cs typeface="Arial"/>
              </a:rPr>
              <a:t>tells </a:t>
            </a:r>
            <a:r>
              <a:rPr sz="2650" spc="-2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50" spc="-3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70" dirty="0">
                <a:solidFill>
                  <a:srgbClr val="FFFFFF"/>
                </a:solidFill>
                <a:latin typeface="Arial"/>
                <a:cs typeface="Arial"/>
              </a:rPr>
              <a:t>student  </a:t>
            </a:r>
            <a:r>
              <a:rPr sz="2650" spc="-1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650" spc="-3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650" spc="-70" dirty="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650" spc="-175" dirty="0">
                <a:solidFill>
                  <a:srgbClr val="FFFFFF"/>
                </a:solidFill>
                <a:latin typeface="Arial"/>
                <a:cs typeface="Arial"/>
              </a:rPr>
              <a:t>can </a:t>
            </a:r>
            <a:r>
              <a:rPr sz="2650" spc="-145" dirty="0">
                <a:solidFill>
                  <a:srgbClr val="FFFFFF"/>
                </a:solidFill>
                <a:latin typeface="Arial"/>
                <a:cs typeface="Arial"/>
              </a:rPr>
              <a:t>increase  </a:t>
            </a:r>
            <a:r>
              <a:rPr sz="2650" spc="-3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650" spc="-85" dirty="0">
                <a:solidFill>
                  <a:srgbClr val="FFFFFF"/>
                </a:solidFill>
                <a:latin typeface="Arial"/>
                <a:cs typeface="Arial"/>
              </a:rPr>
              <a:t>student’s </a:t>
            </a:r>
            <a:r>
              <a:rPr sz="2650" spc="-145" dirty="0">
                <a:solidFill>
                  <a:srgbClr val="FFFFFF"/>
                </a:solidFill>
                <a:latin typeface="Arial"/>
                <a:cs typeface="Arial"/>
              </a:rPr>
              <a:t>grade </a:t>
            </a:r>
            <a:r>
              <a:rPr sz="2650" spc="40" dirty="0">
                <a:solidFill>
                  <a:srgbClr val="FFFFFF"/>
                </a:solidFill>
                <a:latin typeface="Arial"/>
                <a:cs typeface="Arial"/>
              </a:rPr>
              <a:t>if </a:t>
            </a:r>
            <a:r>
              <a:rPr sz="2650" spc="-35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650" spc="-70" dirty="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650" spc="-145" dirty="0">
                <a:solidFill>
                  <a:srgbClr val="FFFFFF"/>
                </a:solidFill>
                <a:latin typeface="Arial"/>
                <a:cs typeface="Arial"/>
              </a:rPr>
              <a:t>wears </a:t>
            </a:r>
            <a:r>
              <a:rPr sz="2650" spc="-110" dirty="0">
                <a:solidFill>
                  <a:srgbClr val="FFFFFF"/>
                </a:solidFill>
                <a:latin typeface="Arial"/>
                <a:cs typeface="Arial"/>
              </a:rPr>
              <a:t>revealing</a:t>
            </a:r>
            <a:r>
              <a:rPr sz="2650" spc="-2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65" dirty="0">
                <a:solidFill>
                  <a:srgbClr val="FFFFFF"/>
                </a:solidFill>
                <a:latin typeface="Arial"/>
                <a:cs typeface="Arial"/>
              </a:rPr>
              <a:t>clothing  </a:t>
            </a:r>
            <a:r>
              <a:rPr sz="2650" spc="-1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650" spc="-14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650" spc="-25" dirty="0">
                <a:solidFill>
                  <a:srgbClr val="FFFFFF"/>
                </a:solidFill>
                <a:latin typeface="Arial"/>
                <a:cs typeface="Arial"/>
              </a:rPr>
              <a:t>“more </a:t>
            </a:r>
            <a:r>
              <a:rPr sz="2650" spc="-85" dirty="0">
                <a:solidFill>
                  <a:srgbClr val="FFFFFF"/>
                </a:solidFill>
                <a:latin typeface="Arial"/>
                <a:cs typeface="Arial"/>
              </a:rPr>
              <a:t>pleasing” </a:t>
            </a:r>
            <a:r>
              <a:rPr sz="2650" spc="2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650" spc="-35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650" spc="-70" dirty="0">
                <a:solidFill>
                  <a:srgbClr val="FFFFFF"/>
                </a:solidFill>
                <a:latin typeface="Arial"/>
                <a:cs typeface="Arial"/>
              </a:rPr>
              <a:t>faculty </a:t>
            </a:r>
            <a:r>
              <a:rPr sz="2650" spc="-105" dirty="0">
                <a:solidFill>
                  <a:srgbClr val="FFFFFF"/>
                </a:solidFill>
                <a:latin typeface="Arial"/>
                <a:cs typeface="Arial"/>
              </a:rPr>
              <a:t>member’s</a:t>
            </a:r>
            <a:r>
              <a:rPr sz="265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50" dirty="0">
                <a:solidFill>
                  <a:srgbClr val="FFFFFF"/>
                </a:solidFill>
                <a:latin typeface="Arial"/>
                <a:cs typeface="Arial"/>
              </a:rPr>
              <a:t>eye.</a:t>
            </a:r>
            <a:endParaRPr sz="26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78000" y="1552448"/>
            <a:ext cx="7866380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spc="15" dirty="0">
                <a:solidFill>
                  <a:srgbClr val="FFFFFF"/>
                </a:solidFill>
              </a:rPr>
              <a:t>Another example of </a:t>
            </a:r>
            <a:r>
              <a:rPr sz="3600" spc="10" dirty="0">
                <a:solidFill>
                  <a:srgbClr val="FFFFFF"/>
                </a:solidFill>
              </a:rPr>
              <a:t>quid </a:t>
            </a:r>
            <a:r>
              <a:rPr sz="3600" spc="15" dirty="0">
                <a:solidFill>
                  <a:srgbClr val="FFFFFF"/>
                </a:solidFill>
              </a:rPr>
              <a:t>pro</a:t>
            </a:r>
            <a:r>
              <a:rPr sz="3600" spc="-100" dirty="0">
                <a:solidFill>
                  <a:srgbClr val="FFFFFF"/>
                </a:solidFill>
              </a:rPr>
              <a:t> </a:t>
            </a:r>
            <a:r>
              <a:rPr sz="3600" spc="10" dirty="0">
                <a:solidFill>
                  <a:srgbClr val="FFFFFF"/>
                </a:solidFill>
              </a:rPr>
              <a:t>quo</a:t>
            </a:r>
            <a:endParaRPr sz="3600" dirty="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083808"/>
            <a:ext cx="10058400" cy="632460"/>
          </a:xfrm>
          <a:custGeom>
            <a:avLst/>
            <a:gdLst/>
            <a:ahLst/>
            <a:cxnLst/>
            <a:rect l="l" t="t" r="r" b="b"/>
            <a:pathLst>
              <a:path w="10058400" h="632459">
                <a:moveTo>
                  <a:pt x="10058400" y="0"/>
                </a:moveTo>
                <a:lnTo>
                  <a:pt x="0" y="0"/>
                </a:lnTo>
                <a:lnTo>
                  <a:pt x="0" y="632460"/>
                </a:lnTo>
                <a:lnTo>
                  <a:pt x="10058400" y="632460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62303" y="2507996"/>
            <a:ext cx="7633334" cy="3124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0525" marR="5080" indent="-378460">
              <a:lnSpc>
                <a:spcPct val="101000"/>
              </a:lnSpc>
              <a:spcBef>
                <a:spcPts val="95"/>
              </a:spcBef>
              <a:buChar char="•"/>
              <a:tabLst>
                <a:tab pos="390525" algn="l"/>
                <a:tab pos="391160" algn="l"/>
              </a:tabLst>
            </a:pPr>
            <a:r>
              <a:rPr sz="3050" spc="-114" dirty="0">
                <a:latin typeface="Arial"/>
                <a:cs typeface="Arial"/>
              </a:rPr>
              <a:t>When </a:t>
            </a:r>
            <a:r>
              <a:rPr sz="3050" spc="-105" dirty="0">
                <a:latin typeface="Arial"/>
                <a:cs typeface="Arial"/>
              </a:rPr>
              <a:t>considering </a:t>
            </a:r>
            <a:r>
              <a:rPr sz="3050" spc="-35" dirty="0">
                <a:latin typeface="Arial"/>
                <a:cs typeface="Arial"/>
              </a:rPr>
              <a:t>whether </a:t>
            </a:r>
            <a:r>
              <a:rPr sz="3050" spc="-220" dirty="0">
                <a:latin typeface="Arial"/>
                <a:cs typeface="Arial"/>
              </a:rPr>
              <a:t>a </a:t>
            </a:r>
            <a:r>
              <a:rPr sz="3050" spc="-60" dirty="0">
                <a:latin typeface="Arial"/>
                <a:cs typeface="Arial"/>
              </a:rPr>
              <a:t>hostile  </a:t>
            </a:r>
            <a:r>
              <a:rPr sz="3050" spc="-65" dirty="0">
                <a:latin typeface="Arial"/>
                <a:cs typeface="Arial"/>
              </a:rPr>
              <a:t>environment </a:t>
            </a:r>
            <a:r>
              <a:rPr sz="3050" spc="-135" dirty="0">
                <a:latin typeface="Arial"/>
                <a:cs typeface="Arial"/>
              </a:rPr>
              <a:t>exists, </a:t>
            </a:r>
            <a:r>
              <a:rPr sz="3050" spc="-125" dirty="0">
                <a:latin typeface="Arial"/>
                <a:cs typeface="Arial"/>
              </a:rPr>
              <a:t>whose </a:t>
            </a:r>
            <a:r>
              <a:rPr sz="3050" spc="-105" dirty="0">
                <a:latin typeface="Arial"/>
                <a:cs typeface="Arial"/>
              </a:rPr>
              <a:t>perspective </a:t>
            </a:r>
            <a:r>
              <a:rPr sz="3050" spc="-80" dirty="0">
                <a:latin typeface="Arial"/>
                <a:cs typeface="Arial"/>
              </a:rPr>
              <a:t>do</a:t>
            </a:r>
            <a:r>
              <a:rPr sz="3050" spc="-440" dirty="0">
                <a:latin typeface="Arial"/>
                <a:cs typeface="Arial"/>
              </a:rPr>
              <a:t> </a:t>
            </a:r>
            <a:r>
              <a:rPr sz="3050" spc="-85" dirty="0">
                <a:latin typeface="Arial"/>
                <a:cs typeface="Arial"/>
              </a:rPr>
              <a:t>we  </a:t>
            </a:r>
            <a:r>
              <a:rPr sz="3050" spc="-125" dirty="0">
                <a:latin typeface="Arial"/>
                <a:cs typeface="Arial"/>
              </a:rPr>
              <a:t>consider?</a:t>
            </a:r>
            <a:endParaRPr sz="3050" dirty="0">
              <a:latin typeface="Arial"/>
              <a:cs typeface="Arial"/>
            </a:endParaRPr>
          </a:p>
          <a:p>
            <a:pPr marL="829310" lvl="1" indent="-314325">
              <a:lnSpc>
                <a:spcPct val="100000"/>
              </a:lnSpc>
              <a:spcBef>
                <a:spcPts val="780"/>
              </a:spcBef>
              <a:buFont typeface="Wingdings"/>
              <a:buChar char=""/>
              <a:tabLst>
                <a:tab pos="829944" algn="l"/>
              </a:tabLst>
            </a:pPr>
            <a:r>
              <a:rPr sz="3050" spc="-204" dirty="0">
                <a:latin typeface="Arial"/>
                <a:cs typeface="Arial"/>
              </a:rPr>
              <a:t>The</a:t>
            </a:r>
            <a:r>
              <a:rPr sz="3050" spc="-165" dirty="0">
                <a:latin typeface="Arial"/>
                <a:cs typeface="Arial"/>
              </a:rPr>
              <a:t> </a:t>
            </a:r>
            <a:r>
              <a:rPr sz="3050" spc="-105" dirty="0">
                <a:latin typeface="Arial"/>
                <a:cs typeface="Arial"/>
              </a:rPr>
              <a:t>complainant’s</a:t>
            </a:r>
            <a:endParaRPr sz="3050" dirty="0">
              <a:latin typeface="Arial"/>
              <a:cs typeface="Arial"/>
            </a:endParaRPr>
          </a:p>
          <a:p>
            <a:pPr marL="829310" lvl="1" indent="-314325">
              <a:lnSpc>
                <a:spcPct val="100000"/>
              </a:lnSpc>
              <a:spcBef>
                <a:spcPts val="770"/>
              </a:spcBef>
              <a:buFont typeface="Wingdings"/>
              <a:buChar char=""/>
              <a:tabLst>
                <a:tab pos="829944" algn="l"/>
              </a:tabLst>
            </a:pPr>
            <a:r>
              <a:rPr sz="3050" spc="-250" dirty="0">
                <a:latin typeface="Arial"/>
                <a:cs typeface="Arial"/>
              </a:rPr>
              <a:t>A </a:t>
            </a:r>
            <a:r>
              <a:rPr sz="3050" spc="-125" dirty="0">
                <a:latin typeface="Arial"/>
                <a:cs typeface="Arial"/>
              </a:rPr>
              <a:t>reasonable</a:t>
            </a:r>
            <a:r>
              <a:rPr sz="3050" spc="-105" dirty="0">
                <a:latin typeface="Arial"/>
                <a:cs typeface="Arial"/>
              </a:rPr>
              <a:t> </a:t>
            </a:r>
            <a:r>
              <a:rPr sz="3050" spc="-140" dirty="0">
                <a:latin typeface="Arial"/>
                <a:cs typeface="Arial"/>
              </a:rPr>
              <a:t>person’s</a:t>
            </a:r>
            <a:endParaRPr sz="3050" dirty="0">
              <a:latin typeface="Arial"/>
              <a:cs typeface="Arial"/>
            </a:endParaRPr>
          </a:p>
          <a:p>
            <a:pPr marL="829310" lvl="1" indent="-314325">
              <a:lnSpc>
                <a:spcPct val="100000"/>
              </a:lnSpc>
              <a:spcBef>
                <a:spcPts val="780"/>
              </a:spcBef>
              <a:buFont typeface="Wingdings"/>
              <a:buChar char=""/>
              <a:tabLst>
                <a:tab pos="829944" algn="l"/>
              </a:tabLst>
            </a:pPr>
            <a:r>
              <a:rPr sz="3050" spc="-80" dirty="0">
                <a:latin typeface="Arial"/>
                <a:cs typeface="Arial"/>
              </a:rPr>
              <a:t>Both</a:t>
            </a:r>
            <a:endParaRPr sz="30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92783" y="1581403"/>
            <a:ext cx="342582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dirty="0">
                <a:solidFill>
                  <a:srgbClr val="0032A0"/>
                </a:solidFill>
              </a:rPr>
              <a:t>Poll</a:t>
            </a:r>
            <a:r>
              <a:rPr sz="3950" spc="-80" dirty="0">
                <a:solidFill>
                  <a:srgbClr val="0032A0"/>
                </a:solidFill>
              </a:rPr>
              <a:t> </a:t>
            </a:r>
            <a:r>
              <a:rPr sz="3950" dirty="0">
                <a:solidFill>
                  <a:srgbClr val="0032A0"/>
                </a:solidFill>
              </a:rPr>
              <a:t>question</a:t>
            </a:r>
            <a:endParaRPr sz="395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9523" y="2533903"/>
            <a:ext cx="4617720" cy="3453765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2700" marR="5080">
              <a:lnSpc>
                <a:spcPct val="90900"/>
              </a:lnSpc>
              <a:spcBef>
                <a:spcPts val="465"/>
              </a:spcBef>
            </a:pPr>
            <a:r>
              <a:rPr sz="3050" spc="-114" dirty="0">
                <a:latin typeface="Arial"/>
                <a:cs typeface="Arial"/>
              </a:rPr>
              <a:t>Unwelcome </a:t>
            </a:r>
            <a:r>
              <a:rPr sz="3050" spc="-85" dirty="0">
                <a:latin typeface="Arial"/>
                <a:cs typeface="Arial"/>
              </a:rPr>
              <a:t>conduct  </a:t>
            </a:r>
            <a:r>
              <a:rPr sz="3050" spc="-60" dirty="0">
                <a:latin typeface="Arial"/>
                <a:cs typeface="Arial"/>
              </a:rPr>
              <a:t>determined </a:t>
            </a:r>
            <a:r>
              <a:rPr sz="3050" spc="-105" dirty="0">
                <a:latin typeface="Arial"/>
                <a:cs typeface="Arial"/>
              </a:rPr>
              <a:t>by </a:t>
            </a:r>
            <a:r>
              <a:rPr sz="3050" spc="-220" dirty="0">
                <a:latin typeface="Arial"/>
                <a:cs typeface="Arial"/>
              </a:rPr>
              <a:t>a </a:t>
            </a:r>
            <a:r>
              <a:rPr sz="3050" spc="-130" dirty="0">
                <a:latin typeface="Arial"/>
                <a:cs typeface="Arial"/>
              </a:rPr>
              <a:t>reasonable  </a:t>
            </a:r>
            <a:r>
              <a:rPr sz="3050" spc="-120" dirty="0">
                <a:latin typeface="Arial"/>
                <a:cs typeface="Arial"/>
              </a:rPr>
              <a:t>person </a:t>
            </a:r>
            <a:r>
              <a:rPr sz="3050" spc="35" dirty="0">
                <a:latin typeface="Arial"/>
                <a:cs typeface="Arial"/>
              </a:rPr>
              <a:t>to </a:t>
            </a:r>
            <a:r>
              <a:rPr sz="3050" spc="-125" dirty="0">
                <a:latin typeface="Arial"/>
                <a:cs typeface="Arial"/>
              </a:rPr>
              <a:t>be </a:t>
            </a:r>
            <a:r>
              <a:rPr sz="3050" spc="-200" dirty="0">
                <a:latin typeface="Arial"/>
                <a:cs typeface="Arial"/>
              </a:rPr>
              <a:t>so </a:t>
            </a:r>
            <a:r>
              <a:rPr sz="3050" spc="-150" dirty="0">
                <a:latin typeface="Arial"/>
                <a:cs typeface="Arial"/>
              </a:rPr>
              <a:t>severe,  </a:t>
            </a:r>
            <a:r>
              <a:rPr sz="3050" spc="-130" dirty="0">
                <a:latin typeface="Arial"/>
                <a:cs typeface="Arial"/>
              </a:rPr>
              <a:t>pervasive, </a:t>
            </a:r>
            <a:r>
              <a:rPr sz="3050" u="heavy" spc="-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</a:t>
            </a:r>
            <a:r>
              <a:rPr sz="3050" spc="-130" dirty="0">
                <a:latin typeface="Arial"/>
                <a:cs typeface="Arial"/>
              </a:rPr>
              <a:t> </a:t>
            </a:r>
            <a:r>
              <a:rPr sz="3050" spc="-65" dirty="0">
                <a:latin typeface="Arial"/>
                <a:cs typeface="Arial"/>
              </a:rPr>
              <a:t>objectively  </a:t>
            </a:r>
            <a:r>
              <a:rPr sz="3050" spc="-100" dirty="0">
                <a:latin typeface="Arial"/>
                <a:cs typeface="Arial"/>
              </a:rPr>
              <a:t>offensive </a:t>
            </a:r>
            <a:r>
              <a:rPr sz="3050" spc="5" dirty="0">
                <a:latin typeface="Arial"/>
                <a:cs typeface="Arial"/>
              </a:rPr>
              <a:t>that </a:t>
            </a:r>
            <a:r>
              <a:rPr sz="3050" spc="100" dirty="0">
                <a:latin typeface="Arial"/>
                <a:cs typeface="Arial"/>
              </a:rPr>
              <a:t>it </a:t>
            </a:r>
            <a:r>
              <a:rPr sz="3050" spc="-65" dirty="0">
                <a:latin typeface="Arial"/>
                <a:cs typeface="Arial"/>
              </a:rPr>
              <a:t>effectively  </a:t>
            </a:r>
            <a:r>
              <a:rPr sz="3050" spc="-135" dirty="0">
                <a:latin typeface="Arial"/>
                <a:cs typeface="Arial"/>
              </a:rPr>
              <a:t>denies </a:t>
            </a:r>
            <a:r>
              <a:rPr sz="3050" spc="-220" dirty="0">
                <a:latin typeface="Arial"/>
                <a:cs typeface="Arial"/>
              </a:rPr>
              <a:t>a </a:t>
            </a:r>
            <a:r>
              <a:rPr sz="3050" spc="-114" dirty="0">
                <a:latin typeface="Arial"/>
                <a:cs typeface="Arial"/>
              </a:rPr>
              <a:t>person </a:t>
            </a:r>
            <a:r>
              <a:rPr sz="3050" spc="-100" dirty="0">
                <a:latin typeface="Arial"/>
                <a:cs typeface="Arial"/>
              </a:rPr>
              <a:t>equal</a:t>
            </a:r>
            <a:r>
              <a:rPr sz="3050" spc="-195" dirty="0">
                <a:latin typeface="Arial"/>
                <a:cs typeface="Arial"/>
              </a:rPr>
              <a:t> </a:t>
            </a:r>
            <a:r>
              <a:rPr sz="3050" spc="-245" dirty="0">
                <a:latin typeface="Arial"/>
                <a:cs typeface="Arial"/>
              </a:rPr>
              <a:t>access  </a:t>
            </a:r>
            <a:r>
              <a:rPr sz="3050" spc="35" dirty="0">
                <a:latin typeface="Arial"/>
                <a:cs typeface="Arial"/>
              </a:rPr>
              <a:t>to </a:t>
            </a:r>
            <a:r>
              <a:rPr sz="3050" spc="-25" dirty="0">
                <a:latin typeface="Arial"/>
                <a:cs typeface="Arial"/>
              </a:rPr>
              <a:t>the </a:t>
            </a:r>
            <a:r>
              <a:rPr sz="3050" spc="-75" dirty="0">
                <a:latin typeface="Arial"/>
                <a:cs typeface="Arial"/>
              </a:rPr>
              <a:t>recipient’s </a:t>
            </a:r>
            <a:r>
              <a:rPr sz="3050" spc="-85" dirty="0">
                <a:latin typeface="Arial"/>
                <a:cs typeface="Arial"/>
              </a:rPr>
              <a:t>education  </a:t>
            </a:r>
            <a:r>
              <a:rPr sz="3050" spc="-100" dirty="0">
                <a:latin typeface="Arial"/>
                <a:cs typeface="Arial"/>
              </a:rPr>
              <a:t>program </a:t>
            </a:r>
            <a:r>
              <a:rPr sz="3050" spc="-10" dirty="0">
                <a:latin typeface="Arial"/>
                <a:cs typeface="Arial"/>
              </a:rPr>
              <a:t>or</a:t>
            </a:r>
            <a:r>
              <a:rPr sz="3050" spc="-229" dirty="0">
                <a:latin typeface="Arial"/>
                <a:cs typeface="Arial"/>
              </a:rPr>
              <a:t> </a:t>
            </a:r>
            <a:r>
              <a:rPr sz="3050" spc="-65" dirty="0">
                <a:latin typeface="Arial"/>
                <a:cs typeface="Arial"/>
              </a:rPr>
              <a:t>activity.</a:t>
            </a:r>
            <a:endParaRPr sz="305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523" y="1480820"/>
            <a:ext cx="7668259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dirty="0">
                <a:solidFill>
                  <a:srgbClr val="0032A0"/>
                </a:solidFill>
              </a:rPr>
              <a:t>What </a:t>
            </a:r>
            <a:r>
              <a:rPr sz="3950" spc="5" dirty="0">
                <a:solidFill>
                  <a:srgbClr val="0032A0"/>
                </a:solidFill>
              </a:rPr>
              <a:t>is hostile</a:t>
            </a:r>
            <a:r>
              <a:rPr sz="3950" spc="-25" dirty="0">
                <a:solidFill>
                  <a:srgbClr val="0032A0"/>
                </a:solidFill>
              </a:rPr>
              <a:t> </a:t>
            </a:r>
            <a:r>
              <a:rPr sz="3950" spc="5" dirty="0">
                <a:solidFill>
                  <a:srgbClr val="0032A0"/>
                </a:solidFill>
              </a:rPr>
              <a:t>environment?</a:t>
            </a:r>
            <a:endParaRPr sz="395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9523" y="2608580"/>
            <a:ext cx="7200265" cy="324485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390525" marR="5080" indent="-378460">
              <a:lnSpc>
                <a:spcPts val="3470"/>
              </a:lnSpc>
              <a:spcBef>
                <a:spcPts val="215"/>
              </a:spcBef>
              <a:buChar char="•"/>
              <a:tabLst>
                <a:tab pos="390525" algn="l"/>
                <a:tab pos="391160" algn="l"/>
              </a:tabLst>
            </a:pPr>
            <a:r>
              <a:rPr sz="2900" spc="-165" dirty="0">
                <a:latin typeface="Arial"/>
                <a:cs typeface="Arial"/>
              </a:rPr>
              <a:t>Consider </a:t>
            </a:r>
            <a:r>
              <a:rPr sz="2900" spc="-65" dirty="0">
                <a:latin typeface="Arial"/>
                <a:cs typeface="Arial"/>
              </a:rPr>
              <a:t>all </a:t>
            </a:r>
            <a:r>
              <a:rPr sz="2900" spc="-35" dirty="0">
                <a:latin typeface="Arial"/>
                <a:cs typeface="Arial"/>
              </a:rPr>
              <a:t>the </a:t>
            </a:r>
            <a:r>
              <a:rPr sz="2900" spc="-125" dirty="0">
                <a:latin typeface="Arial"/>
                <a:cs typeface="Arial"/>
              </a:rPr>
              <a:t>facts </a:t>
            </a:r>
            <a:r>
              <a:rPr sz="2900" spc="-145" dirty="0">
                <a:latin typeface="Arial"/>
                <a:cs typeface="Arial"/>
              </a:rPr>
              <a:t>and </a:t>
            </a:r>
            <a:r>
              <a:rPr sz="2900" spc="-150" dirty="0">
                <a:latin typeface="Arial"/>
                <a:cs typeface="Arial"/>
              </a:rPr>
              <a:t>circumstances,</a:t>
            </a:r>
            <a:r>
              <a:rPr sz="2900" spc="-450" dirty="0">
                <a:latin typeface="Arial"/>
                <a:cs typeface="Arial"/>
              </a:rPr>
              <a:t> </a:t>
            </a:r>
            <a:r>
              <a:rPr sz="2900" spc="-185" dirty="0">
                <a:latin typeface="Arial"/>
                <a:cs typeface="Arial"/>
              </a:rPr>
              <a:t>such  </a:t>
            </a:r>
            <a:r>
              <a:rPr sz="2900" spc="-200" dirty="0">
                <a:latin typeface="Arial"/>
                <a:cs typeface="Arial"/>
              </a:rPr>
              <a:t>as:</a:t>
            </a:r>
            <a:endParaRPr sz="2900" dirty="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525"/>
              </a:spcBef>
              <a:buFont typeface="Wingdings"/>
              <a:buChar char=""/>
              <a:tabLst>
                <a:tab pos="829944" algn="l"/>
              </a:tabLst>
            </a:pPr>
            <a:r>
              <a:rPr sz="2450" spc="-170" dirty="0">
                <a:latin typeface="Arial"/>
                <a:cs typeface="Arial"/>
              </a:rPr>
              <a:t>The </a:t>
            </a:r>
            <a:r>
              <a:rPr sz="2450" spc="-40" dirty="0">
                <a:latin typeface="Arial"/>
                <a:cs typeface="Arial"/>
              </a:rPr>
              <a:t>type </a:t>
            </a:r>
            <a:r>
              <a:rPr sz="2450" dirty="0">
                <a:latin typeface="Arial"/>
                <a:cs typeface="Arial"/>
              </a:rPr>
              <a:t>of</a:t>
            </a:r>
            <a:r>
              <a:rPr sz="2450" spc="-170" dirty="0">
                <a:latin typeface="Arial"/>
                <a:cs typeface="Arial"/>
              </a:rPr>
              <a:t> </a:t>
            </a:r>
            <a:r>
              <a:rPr sz="2450" spc="-85" dirty="0">
                <a:latin typeface="Arial"/>
                <a:cs typeface="Arial"/>
              </a:rPr>
              <a:t>misconduct</a:t>
            </a:r>
            <a:endParaRPr sz="2450" dirty="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625"/>
              </a:spcBef>
              <a:buFont typeface="Wingdings"/>
              <a:buChar char=""/>
              <a:tabLst>
                <a:tab pos="829944" algn="l"/>
              </a:tabLst>
            </a:pPr>
            <a:r>
              <a:rPr sz="2450" spc="-170" dirty="0">
                <a:latin typeface="Arial"/>
                <a:cs typeface="Arial"/>
              </a:rPr>
              <a:t>The </a:t>
            </a:r>
            <a:r>
              <a:rPr sz="2450" spc="-75" dirty="0">
                <a:latin typeface="Arial"/>
                <a:cs typeface="Arial"/>
              </a:rPr>
              <a:t>frequency </a:t>
            </a:r>
            <a:r>
              <a:rPr sz="2450" dirty="0">
                <a:latin typeface="Arial"/>
                <a:cs typeface="Arial"/>
              </a:rPr>
              <a:t>of </a:t>
            </a:r>
            <a:r>
              <a:rPr sz="2450" spc="-20" dirty="0">
                <a:latin typeface="Arial"/>
                <a:cs typeface="Arial"/>
              </a:rPr>
              <a:t>the</a:t>
            </a:r>
            <a:r>
              <a:rPr sz="2450" spc="-260" dirty="0">
                <a:latin typeface="Arial"/>
                <a:cs typeface="Arial"/>
              </a:rPr>
              <a:t> </a:t>
            </a:r>
            <a:r>
              <a:rPr sz="2450" spc="-85" dirty="0">
                <a:latin typeface="Arial"/>
                <a:cs typeface="Arial"/>
              </a:rPr>
              <a:t>misconduct</a:t>
            </a:r>
            <a:endParaRPr sz="2450" dirty="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625"/>
              </a:spcBef>
              <a:buFont typeface="Wingdings"/>
              <a:buChar char=""/>
              <a:tabLst>
                <a:tab pos="829944" algn="l"/>
              </a:tabLst>
            </a:pPr>
            <a:r>
              <a:rPr sz="2450" spc="-90" dirty="0">
                <a:latin typeface="Arial"/>
                <a:cs typeface="Arial"/>
              </a:rPr>
              <a:t>Where </a:t>
            </a:r>
            <a:r>
              <a:rPr sz="2450" spc="-20" dirty="0">
                <a:latin typeface="Arial"/>
                <a:cs typeface="Arial"/>
              </a:rPr>
              <a:t>the </a:t>
            </a:r>
            <a:r>
              <a:rPr sz="2450" spc="-85" dirty="0">
                <a:latin typeface="Arial"/>
                <a:cs typeface="Arial"/>
              </a:rPr>
              <a:t>misconduct</a:t>
            </a:r>
            <a:r>
              <a:rPr sz="2450" spc="-265" dirty="0">
                <a:latin typeface="Arial"/>
                <a:cs typeface="Arial"/>
              </a:rPr>
              <a:t> </a:t>
            </a:r>
            <a:r>
              <a:rPr sz="2450" spc="-125" dirty="0">
                <a:latin typeface="Arial"/>
                <a:cs typeface="Arial"/>
              </a:rPr>
              <a:t>occurs</a:t>
            </a:r>
            <a:endParaRPr sz="2450" dirty="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620"/>
              </a:spcBef>
              <a:buFont typeface="Wingdings"/>
              <a:buChar char=""/>
              <a:tabLst>
                <a:tab pos="829944" algn="l"/>
              </a:tabLst>
            </a:pPr>
            <a:r>
              <a:rPr sz="2450" spc="-50" dirty="0">
                <a:latin typeface="Arial"/>
                <a:cs typeface="Arial"/>
              </a:rPr>
              <a:t>Whether </a:t>
            </a:r>
            <a:r>
              <a:rPr sz="2450" spc="-180" dirty="0">
                <a:latin typeface="Arial"/>
                <a:cs typeface="Arial"/>
              </a:rPr>
              <a:t>a </a:t>
            </a:r>
            <a:r>
              <a:rPr sz="2450" spc="-55" dirty="0">
                <a:latin typeface="Arial"/>
                <a:cs typeface="Arial"/>
              </a:rPr>
              <a:t>power </a:t>
            </a:r>
            <a:r>
              <a:rPr sz="2450" spc="-30" dirty="0">
                <a:latin typeface="Arial"/>
                <a:cs typeface="Arial"/>
              </a:rPr>
              <a:t>differential </a:t>
            </a:r>
            <a:r>
              <a:rPr sz="2450" spc="-114" dirty="0">
                <a:latin typeface="Arial"/>
                <a:cs typeface="Arial"/>
              </a:rPr>
              <a:t>exists,</a:t>
            </a:r>
            <a:r>
              <a:rPr sz="2450" spc="-320" dirty="0">
                <a:latin typeface="Arial"/>
                <a:cs typeface="Arial"/>
              </a:rPr>
              <a:t> </a:t>
            </a:r>
            <a:r>
              <a:rPr sz="2450" spc="-70" dirty="0">
                <a:latin typeface="Arial"/>
                <a:cs typeface="Arial"/>
              </a:rPr>
              <a:t>etc.</a:t>
            </a:r>
            <a:endParaRPr sz="2450" dirty="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655"/>
              </a:spcBef>
              <a:buChar char="•"/>
              <a:tabLst>
                <a:tab pos="390525" algn="l"/>
                <a:tab pos="391160" algn="l"/>
              </a:tabLst>
            </a:pPr>
            <a:r>
              <a:rPr sz="2900" spc="-165" dirty="0">
                <a:latin typeface="Arial"/>
                <a:cs typeface="Arial"/>
              </a:rPr>
              <a:t>From </a:t>
            </a:r>
            <a:r>
              <a:rPr sz="2900" spc="-40" dirty="0">
                <a:latin typeface="Arial"/>
                <a:cs typeface="Arial"/>
              </a:rPr>
              <a:t>the </a:t>
            </a:r>
            <a:r>
              <a:rPr sz="2900" spc="-114" dirty="0">
                <a:latin typeface="Arial"/>
                <a:cs typeface="Arial"/>
              </a:rPr>
              <a:t>perspective </a:t>
            </a:r>
            <a:r>
              <a:rPr sz="2900" spc="-10" dirty="0">
                <a:latin typeface="Arial"/>
                <a:cs typeface="Arial"/>
              </a:rPr>
              <a:t>of </a:t>
            </a:r>
            <a:r>
              <a:rPr sz="2900" spc="-229" dirty="0">
                <a:latin typeface="Arial"/>
                <a:cs typeface="Arial"/>
              </a:rPr>
              <a:t>a </a:t>
            </a:r>
            <a:r>
              <a:rPr sz="2900" spc="-140" dirty="0">
                <a:latin typeface="Arial"/>
                <a:cs typeface="Arial"/>
              </a:rPr>
              <a:t>reasonable</a:t>
            </a:r>
            <a:r>
              <a:rPr sz="2900" spc="-455" dirty="0">
                <a:latin typeface="Arial"/>
                <a:cs typeface="Arial"/>
              </a:rPr>
              <a:t> </a:t>
            </a:r>
            <a:r>
              <a:rPr sz="2900" spc="-140" dirty="0">
                <a:latin typeface="Arial"/>
                <a:cs typeface="Arial"/>
              </a:rPr>
              <a:t>person</a:t>
            </a:r>
            <a:endParaRPr sz="29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71" y="914400"/>
            <a:ext cx="8675370" cy="1502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40510" marR="5080">
              <a:lnSpc>
                <a:spcPct val="100800"/>
              </a:lnSpc>
              <a:spcBef>
                <a:spcPts val="100"/>
              </a:spcBef>
            </a:pPr>
            <a:r>
              <a:rPr sz="3600" spc="25" dirty="0">
                <a:solidFill>
                  <a:srgbClr val="0032A0"/>
                </a:solidFill>
              </a:rPr>
              <a:t>How </a:t>
            </a:r>
            <a:r>
              <a:rPr sz="3600" spc="20" dirty="0">
                <a:solidFill>
                  <a:srgbClr val="0032A0"/>
                </a:solidFill>
              </a:rPr>
              <a:t>do we </a:t>
            </a:r>
            <a:r>
              <a:rPr sz="3600" spc="15" dirty="0">
                <a:solidFill>
                  <a:srgbClr val="0032A0"/>
                </a:solidFill>
              </a:rPr>
              <a:t>determine </a:t>
            </a:r>
            <a:r>
              <a:rPr sz="3600" spc="10" dirty="0">
                <a:solidFill>
                  <a:srgbClr val="0032A0"/>
                </a:solidFill>
              </a:rPr>
              <a:t>if </a:t>
            </a:r>
            <a:r>
              <a:rPr sz="3600" spc="20" dirty="0">
                <a:solidFill>
                  <a:srgbClr val="0032A0"/>
                </a:solidFill>
              </a:rPr>
              <a:t>a</a:t>
            </a:r>
            <a:r>
              <a:rPr sz="3600" spc="-185" dirty="0">
                <a:solidFill>
                  <a:srgbClr val="0032A0"/>
                </a:solidFill>
              </a:rPr>
              <a:t> </a:t>
            </a:r>
            <a:r>
              <a:rPr sz="3600" spc="10" dirty="0">
                <a:solidFill>
                  <a:srgbClr val="0032A0"/>
                </a:solidFill>
              </a:rPr>
              <a:t>hostile  </a:t>
            </a:r>
            <a:r>
              <a:rPr sz="3600" spc="20" dirty="0">
                <a:solidFill>
                  <a:srgbClr val="0032A0"/>
                </a:solidFill>
              </a:rPr>
              <a:t>environment</a:t>
            </a:r>
            <a:r>
              <a:rPr sz="3600" spc="-50" dirty="0">
                <a:solidFill>
                  <a:srgbClr val="0032A0"/>
                </a:solidFill>
              </a:rPr>
              <a:t> </a:t>
            </a:r>
            <a:r>
              <a:rPr sz="3600" spc="10" dirty="0">
                <a:solidFill>
                  <a:srgbClr val="0032A0"/>
                </a:solidFill>
              </a:rPr>
              <a:t>exists?</a:t>
            </a:r>
            <a:endParaRPr sz="3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1759711" y="2428748"/>
            <a:ext cx="5739130" cy="404876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3170"/>
              </a:lnSpc>
              <a:spcBef>
                <a:spcPts val="200"/>
              </a:spcBef>
              <a:tabLst>
                <a:tab pos="1598930" algn="l"/>
                <a:tab pos="2767330" algn="l"/>
              </a:tabLst>
            </a:pPr>
            <a:r>
              <a:rPr sz="2650" spc="-105" dirty="0">
                <a:solidFill>
                  <a:srgbClr val="FFFFFF"/>
                </a:solidFill>
                <a:latin typeface="Arial"/>
                <a:cs typeface="Arial"/>
              </a:rPr>
              <a:t>Bookworm </a:t>
            </a:r>
            <a:r>
              <a:rPr sz="2650" spc="-65" dirty="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650" spc="-90" dirty="0">
                <a:solidFill>
                  <a:srgbClr val="FFFFFF"/>
                </a:solidFill>
                <a:latin typeface="Arial"/>
                <a:cs typeface="Arial"/>
              </a:rPr>
              <a:t>repeatedly </a:t>
            </a:r>
            <a:r>
              <a:rPr sz="2650" spc="-150" dirty="0">
                <a:solidFill>
                  <a:srgbClr val="FFFFFF"/>
                </a:solidFill>
                <a:latin typeface="Arial"/>
                <a:cs typeface="Arial"/>
              </a:rPr>
              <a:t>gropes  </a:t>
            </a:r>
            <a:r>
              <a:rPr sz="2650" spc="-180" dirty="0">
                <a:solidFill>
                  <a:srgbClr val="FFFFFF"/>
                </a:solidFill>
                <a:latin typeface="Arial"/>
                <a:cs typeface="Arial"/>
              </a:rPr>
              <a:t>Social </a:t>
            </a:r>
            <a:r>
              <a:rPr sz="2650" spc="-45" dirty="0">
                <a:solidFill>
                  <a:srgbClr val="FFFFFF"/>
                </a:solidFill>
                <a:latin typeface="Arial"/>
                <a:cs typeface="Arial"/>
              </a:rPr>
              <a:t>Butterfly </a:t>
            </a:r>
            <a:r>
              <a:rPr sz="2650" spc="-85" dirty="0">
                <a:solidFill>
                  <a:srgbClr val="FFFFFF"/>
                </a:solidFill>
                <a:latin typeface="Arial"/>
                <a:cs typeface="Arial"/>
              </a:rPr>
              <a:t>student’s buttocks </a:t>
            </a:r>
            <a:r>
              <a:rPr sz="2650" spc="-100" dirty="0">
                <a:solidFill>
                  <a:srgbClr val="FFFFFF"/>
                </a:solidFill>
                <a:latin typeface="Arial"/>
                <a:cs typeface="Arial"/>
              </a:rPr>
              <a:t>when  </a:t>
            </a:r>
            <a:r>
              <a:rPr sz="2650" spc="-3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65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dirty="0">
                <a:solidFill>
                  <a:srgbClr val="FFFFFF"/>
                </a:solidFill>
                <a:latin typeface="Arial"/>
                <a:cs typeface="Arial"/>
              </a:rPr>
              <a:t>two</a:t>
            </a:r>
            <a:r>
              <a:rPr sz="265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25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265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4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65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4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65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85" dirty="0">
                <a:solidFill>
                  <a:srgbClr val="FFFFFF"/>
                </a:solidFill>
                <a:latin typeface="Arial"/>
                <a:cs typeface="Arial"/>
              </a:rPr>
              <a:t>elevator</a:t>
            </a:r>
            <a:r>
              <a:rPr sz="265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65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sz="2650" spc="-140" dirty="0">
                <a:solidFill>
                  <a:srgbClr val="FFFFFF"/>
                </a:solidFill>
                <a:latin typeface="Arial"/>
                <a:cs typeface="Arial"/>
              </a:rPr>
              <a:t> shared  </a:t>
            </a:r>
            <a:r>
              <a:rPr sz="2650" spc="-55" dirty="0">
                <a:solidFill>
                  <a:srgbClr val="FFFFFF"/>
                </a:solidFill>
                <a:latin typeface="Arial"/>
                <a:cs typeface="Arial"/>
              </a:rPr>
              <a:t>dormitory.	</a:t>
            </a:r>
            <a:r>
              <a:rPr sz="2650" spc="-40" dirty="0">
                <a:solidFill>
                  <a:srgbClr val="FFFFFF"/>
                </a:solidFill>
                <a:latin typeface="Arial"/>
                <a:cs typeface="Arial"/>
              </a:rPr>
              <a:t>Butterfly </a:t>
            </a:r>
            <a:r>
              <a:rPr sz="2650" spc="-200" dirty="0">
                <a:solidFill>
                  <a:srgbClr val="FFFFFF"/>
                </a:solidFill>
                <a:latin typeface="Arial"/>
                <a:cs typeface="Arial"/>
              </a:rPr>
              <a:t>has </a:t>
            </a:r>
            <a:r>
              <a:rPr sz="2650" spc="-90" dirty="0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sz="2650" spc="-75" dirty="0">
                <a:solidFill>
                  <a:srgbClr val="FFFFFF"/>
                </a:solidFill>
                <a:latin typeface="Arial"/>
                <a:cs typeface="Arial"/>
              </a:rPr>
              <a:t>romantic  </a:t>
            </a:r>
            <a:r>
              <a:rPr sz="2650" spc="-60" dirty="0">
                <a:solidFill>
                  <a:srgbClr val="FFFFFF"/>
                </a:solidFill>
                <a:latin typeface="Arial"/>
                <a:cs typeface="Arial"/>
              </a:rPr>
              <a:t>interest </a:t>
            </a:r>
            <a:r>
              <a:rPr sz="2650" spc="-4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650" spc="-105" dirty="0">
                <a:solidFill>
                  <a:srgbClr val="FFFFFF"/>
                </a:solidFill>
                <a:latin typeface="Arial"/>
                <a:cs typeface="Arial"/>
              </a:rPr>
              <a:t>Bookworm </a:t>
            </a:r>
            <a:r>
              <a:rPr sz="2650" spc="-13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650" spc="-200" dirty="0">
                <a:solidFill>
                  <a:srgbClr val="FFFFFF"/>
                </a:solidFill>
                <a:latin typeface="Arial"/>
                <a:cs typeface="Arial"/>
              </a:rPr>
              <a:t>has </a:t>
            </a:r>
            <a:r>
              <a:rPr sz="2650" spc="-5" dirty="0">
                <a:solidFill>
                  <a:srgbClr val="FFFFFF"/>
                </a:solidFill>
                <a:latin typeface="Arial"/>
                <a:cs typeface="Arial"/>
              </a:rPr>
              <a:t>told  </a:t>
            </a:r>
            <a:r>
              <a:rPr sz="2650" spc="-105" dirty="0">
                <a:solidFill>
                  <a:srgbClr val="FFFFFF"/>
                </a:solidFill>
                <a:latin typeface="Arial"/>
                <a:cs typeface="Arial"/>
              </a:rPr>
              <a:t>Bookworm</a:t>
            </a:r>
            <a:r>
              <a:rPr sz="265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3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65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85" dirty="0">
                <a:solidFill>
                  <a:srgbClr val="FFFFFF"/>
                </a:solidFill>
                <a:latin typeface="Arial"/>
                <a:cs typeface="Arial"/>
              </a:rPr>
              <a:t>stop.	</a:t>
            </a:r>
            <a:r>
              <a:rPr sz="2650" spc="-95" dirty="0">
                <a:solidFill>
                  <a:srgbClr val="FFFFFF"/>
                </a:solidFill>
                <a:latin typeface="Arial"/>
                <a:cs typeface="Arial"/>
              </a:rPr>
              <a:t>But </a:t>
            </a:r>
            <a:r>
              <a:rPr sz="2650" spc="-105" dirty="0">
                <a:solidFill>
                  <a:srgbClr val="FFFFFF"/>
                </a:solidFill>
                <a:latin typeface="Arial"/>
                <a:cs typeface="Arial"/>
              </a:rPr>
              <a:t>Bookworm  </a:t>
            </a:r>
            <a:r>
              <a:rPr sz="2650" spc="-120" dirty="0">
                <a:solidFill>
                  <a:srgbClr val="FFFFFF"/>
                </a:solidFill>
                <a:latin typeface="Arial"/>
                <a:cs typeface="Arial"/>
              </a:rPr>
              <a:t>persists, </a:t>
            </a:r>
            <a:r>
              <a:rPr sz="2650" spc="-165" dirty="0">
                <a:solidFill>
                  <a:srgbClr val="FFFFFF"/>
                </a:solidFill>
                <a:latin typeface="Arial"/>
                <a:cs typeface="Arial"/>
              </a:rPr>
              <a:t>causing </a:t>
            </a:r>
            <a:r>
              <a:rPr sz="2650" spc="-40" dirty="0">
                <a:solidFill>
                  <a:srgbClr val="FFFFFF"/>
                </a:solidFill>
                <a:latin typeface="Arial"/>
                <a:cs typeface="Arial"/>
              </a:rPr>
              <a:t>Butterfly </a:t>
            </a:r>
            <a:r>
              <a:rPr sz="265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650" spc="-190" dirty="0">
                <a:solidFill>
                  <a:srgbClr val="FFFFFF"/>
                </a:solidFill>
                <a:latin typeface="Arial"/>
                <a:cs typeface="Arial"/>
              </a:rPr>
              <a:t>use </a:t>
            </a:r>
            <a:r>
              <a:rPr sz="2650" spc="-4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650" spc="-4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20" dirty="0">
                <a:solidFill>
                  <a:srgbClr val="FFFFFF"/>
                </a:solidFill>
                <a:latin typeface="Arial"/>
                <a:cs typeface="Arial"/>
              </a:rPr>
              <a:t>stairs  </a:t>
            </a:r>
            <a:r>
              <a:rPr sz="2650" spc="-105" dirty="0">
                <a:solidFill>
                  <a:srgbClr val="FFFFFF"/>
                </a:solidFill>
                <a:latin typeface="Arial"/>
                <a:cs typeface="Arial"/>
              </a:rPr>
              <a:t>instead </a:t>
            </a:r>
            <a:r>
              <a:rPr sz="265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650" spc="-4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650" spc="-85" dirty="0">
                <a:solidFill>
                  <a:srgbClr val="FFFFFF"/>
                </a:solidFill>
                <a:latin typeface="Arial"/>
                <a:cs typeface="Arial"/>
              </a:rPr>
              <a:t>elevator </a:t>
            </a:r>
            <a:r>
              <a:rPr sz="2650" spc="-12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650" spc="2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650" spc="-120" dirty="0">
                <a:solidFill>
                  <a:srgbClr val="FFFFFF"/>
                </a:solidFill>
                <a:latin typeface="Arial"/>
                <a:cs typeface="Arial"/>
              </a:rPr>
              <a:t>avoid  </a:t>
            </a:r>
            <a:r>
              <a:rPr sz="2650" spc="-105" dirty="0">
                <a:solidFill>
                  <a:srgbClr val="FFFFFF"/>
                </a:solidFill>
                <a:latin typeface="Arial"/>
                <a:cs typeface="Arial"/>
              </a:rPr>
              <a:t>Bookworm </a:t>
            </a:r>
            <a:r>
              <a:rPr sz="2650" spc="-4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650" spc="-35" dirty="0">
                <a:solidFill>
                  <a:srgbClr val="FFFFFF"/>
                </a:solidFill>
                <a:latin typeface="Arial"/>
                <a:cs typeface="Arial"/>
              </a:rPr>
              <a:t>other </a:t>
            </a:r>
            <a:r>
              <a:rPr sz="2650" spc="-170" dirty="0">
                <a:solidFill>
                  <a:srgbClr val="FFFFFF"/>
                </a:solidFill>
                <a:latin typeface="Arial"/>
                <a:cs typeface="Arial"/>
              </a:rPr>
              <a:t>areas </a:t>
            </a:r>
            <a:r>
              <a:rPr sz="265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650" spc="-35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650" spc="-55" dirty="0">
                <a:solidFill>
                  <a:srgbClr val="FFFFFF"/>
                </a:solidFill>
                <a:latin typeface="Arial"/>
                <a:cs typeface="Arial"/>
              </a:rPr>
              <a:t>dormitory.</a:t>
            </a:r>
            <a:endParaRPr sz="26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90192" y="1552448"/>
            <a:ext cx="7630795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spc="15" dirty="0">
                <a:solidFill>
                  <a:srgbClr val="FFFFFF"/>
                </a:solidFill>
              </a:rPr>
              <a:t>Example of hostile</a:t>
            </a:r>
            <a:r>
              <a:rPr sz="3600" spc="-50" dirty="0">
                <a:solidFill>
                  <a:srgbClr val="FFFFFF"/>
                </a:solidFill>
              </a:rPr>
              <a:t> </a:t>
            </a:r>
            <a:r>
              <a:rPr sz="3600" spc="15" dirty="0">
                <a:solidFill>
                  <a:srgbClr val="FFFFFF"/>
                </a:solidFill>
              </a:rPr>
              <a:t>environment</a:t>
            </a:r>
            <a:endParaRPr sz="3600" dirty="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28063" y="2327859"/>
            <a:ext cx="5694045" cy="3916679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326390" indent="-314325">
              <a:lnSpc>
                <a:spcPct val="100000"/>
              </a:lnSpc>
              <a:spcBef>
                <a:spcPts val="229"/>
              </a:spcBef>
              <a:buChar char="•"/>
              <a:tabLst>
                <a:tab pos="326390" algn="l"/>
                <a:tab pos="327025" algn="l"/>
              </a:tabLst>
            </a:pPr>
            <a:r>
              <a:rPr sz="2150" spc="-50" dirty="0">
                <a:latin typeface="Arial"/>
                <a:cs typeface="Arial"/>
              </a:rPr>
              <a:t>Module </a:t>
            </a:r>
            <a:r>
              <a:rPr sz="2150" spc="-70" dirty="0">
                <a:latin typeface="Arial"/>
                <a:cs typeface="Arial"/>
              </a:rPr>
              <a:t>1: </a:t>
            </a:r>
            <a:r>
              <a:rPr sz="2150" spc="-200" dirty="0">
                <a:latin typeface="Arial"/>
                <a:cs typeface="Arial"/>
              </a:rPr>
              <a:t>Key </a:t>
            </a:r>
            <a:r>
              <a:rPr sz="2150" spc="-170" dirty="0">
                <a:latin typeface="Arial"/>
                <a:cs typeface="Arial"/>
              </a:rPr>
              <a:t>Legal </a:t>
            </a:r>
            <a:r>
              <a:rPr sz="2150" spc="-95" dirty="0">
                <a:latin typeface="Arial"/>
                <a:cs typeface="Arial"/>
              </a:rPr>
              <a:t>Principles </a:t>
            </a:r>
            <a:r>
              <a:rPr sz="2150" spc="30" dirty="0">
                <a:latin typeface="Arial"/>
                <a:cs typeface="Arial"/>
              </a:rPr>
              <a:t>&amp;</a:t>
            </a:r>
            <a:r>
              <a:rPr sz="2150" spc="-130" dirty="0">
                <a:latin typeface="Arial"/>
                <a:cs typeface="Arial"/>
              </a:rPr>
              <a:t> </a:t>
            </a:r>
            <a:r>
              <a:rPr sz="2150" spc="-110" dirty="0">
                <a:latin typeface="Arial"/>
                <a:cs typeface="Arial"/>
              </a:rPr>
              <a:t>Considerations</a:t>
            </a:r>
            <a:endParaRPr sz="2150" dirty="0">
              <a:latin typeface="Arial"/>
              <a:cs typeface="Arial"/>
            </a:endParaRPr>
          </a:p>
          <a:p>
            <a:pPr marL="326390" indent="-314325">
              <a:lnSpc>
                <a:spcPct val="100000"/>
              </a:lnSpc>
              <a:spcBef>
                <a:spcPts val="135"/>
              </a:spcBef>
              <a:buChar char="•"/>
              <a:tabLst>
                <a:tab pos="326390" algn="l"/>
                <a:tab pos="327025" algn="l"/>
              </a:tabLst>
            </a:pPr>
            <a:r>
              <a:rPr sz="2150" spc="-50" dirty="0">
                <a:latin typeface="Arial"/>
                <a:cs typeface="Arial"/>
              </a:rPr>
              <a:t>Module </a:t>
            </a:r>
            <a:r>
              <a:rPr sz="2150" spc="-70" dirty="0">
                <a:latin typeface="Arial"/>
                <a:cs typeface="Arial"/>
              </a:rPr>
              <a:t>2: </a:t>
            </a:r>
            <a:r>
              <a:rPr sz="2150" spc="-85" dirty="0">
                <a:latin typeface="Arial"/>
                <a:cs typeface="Arial"/>
              </a:rPr>
              <a:t>Applicable </a:t>
            </a:r>
            <a:r>
              <a:rPr sz="2150" spc="-120" dirty="0">
                <a:latin typeface="Arial"/>
                <a:cs typeface="Arial"/>
              </a:rPr>
              <a:t>Policy</a:t>
            </a:r>
            <a:r>
              <a:rPr sz="2150" spc="-340" dirty="0">
                <a:latin typeface="Arial"/>
                <a:cs typeface="Arial"/>
              </a:rPr>
              <a:t> </a:t>
            </a:r>
            <a:r>
              <a:rPr sz="2150" spc="-105" dirty="0">
                <a:latin typeface="Arial"/>
                <a:cs typeface="Arial"/>
              </a:rPr>
              <a:t>Requirements</a:t>
            </a:r>
            <a:endParaRPr sz="2150" dirty="0">
              <a:latin typeface="Arial"/>
              <a:cs typeface="Arial"/>
            </a:endParaRPr>
          </a:p>
          <a:p>
            <a:pPr marL="326390" indent="-314325">
              <a:lnSpc>
                <a:spcPct val="100000"/>
              </a:lnSpc>
              <a:spcBef>
                <a:spcPts val="140"/>
              </a:spcBef>
              <a:buChar char="•"/>
              <a:tabLst>
                <a:tab pos="326390" algn="l"/>
                <a:tab pos="327025" algn="l"/>
              </a:tabLst>
            </a:pPr>
            <a:r>
              <a:rPr sz="2150" spc="-50" dirty="0">
                <a:latin typeface="Arial"/>
                <a:cs typeface="Arial"/>
              </a:rPr>
              <a:t>Module </a:t>
            </a:r>
            <a:r>
              <a:rPr sz="2150" spc="-70" dirty="0">
                <a:latin typeface="Arial"/>
                <a:cs typeface="Arial"/>
              </a:rPr>
              <a:t>3:</a:t>
            </a:r>
            <a:r>
              <a:rPr sz="2150" spc="285" dirty="0">
                <a:latin typeface="Arial"/>
                <a:cs typeface="Arial"/>
              </a:rPr>
              <a:t> </a:t>
            </a:r>
            <a:r>
              <a:rPr sz="2150" spc="-100" dirty="0">
                <a:latin typeface="Arial"/>
                <a:cs typeface="Arial"/>
              </a:rPr>
              <a:t>Complaints</a:t>
            </a:r>
            <a:endParaRPr sz="2150" dirty="0">
              <a:latin typeface="Arial"/>
              <a:cs typeface="Arial"/>
            </a:endParaRPr>
          </a:p>
          <a:p>
            <a:pPr marL="326390" marR="657860" indent="-314325">
              <a:lnSpc>
                <a:spcPct val="79500"/>
              </a:lnSpc>
              <a:spcBef>
                <a:spcPts val="675"/>
              </a:spcBef>
              <a:buChar char="•"/>
              <a:tabLst>
                <a:tab pos="326390" algn="l"/>
                <a:tab pos="327025" algn="l"/>
              </a:tabLst>
            </a:pPr>
            <a:r>
              <a:rPr sz="2150" spc="-50" dirty="0">
                <a:latin typeface="Arial"/>
                <a:cs typeface="Arial"/>
              </a:rPr>
              <a:t>Module </a:t>
            </a:r>
            <a:r>
              <a:rPr sz="2150" spc="-70" dirty="0">
                <a:latin typeface="Arial"/>
                <a:cs typeface="Arial"/>
              </a:rPr>
              <a:t>4: </a:t>
            </a:r>
            <a:r>
              <a:rPr sz="2150" spc="-150" dirty="0">
                <a:latin typeface="Arial"/>
                <a:cs typeface="Arial"/>
              </a:rPr>
              <a:t>Bias, </a:t>
            </a:r>
            <a:r>
              <a:rPr sz="2150" spc="-100" dirty="0">
                <a:latin typeface="Arial"/>
                <a:cs typeface="Arial"/>
              </a:rPr>
              <a:t>Stereotypes </a:t>
            </a:r>
            <a:r>
              <a:rPr sz="2150" spc="30" dirty="0">
                <a:latin typeface="Arial"/>
                <a:cs typeface="Arial"/>
              </a:rPr>
              <a:t>&amp; </a:t>
            </a:r>
            <a:r>
              <a:rPr sz="2150" spc="-90" dirty="0">
                <a:latin typeface="Arial"/>
                <a:cs typeface="Arial"/>
              </a:rPr>
              <a:t>Conflicts </a:t>
            </a:r>
            <a:r>
              <a:rPr sz="2150" spc="-10" dirty="0">
                <a:latin typeface="Arial"/>
                <a:cs typeface="Arial"/>
              </a:rPr>
              <a:t>of  </a:t>
            </a:r>
            <a:r>
              <a:rPr sz="2150" spc="-60" dirty="0">
                <a:latin typeface="Arial"/>
                <a:cs typeface="Arial"/>
              </a:rPr>
              <a:t>Interest</a:t>
            </a:r>
            <a:endParaRPr sz="2150" dirty="0">
              <a:latin typeface="Arial"/>
              <a:cs typeface="Arial"/>
            </a:endParaRPr>
          </a:p>
          <a:p>
            <a:pPr marL="326390" indent="-314325">
              <a:lnSpc>
                <a:spcPct val="100000"/>
              </a:lnSpc>
              <a:spcBef>
                <a:spcPts val="145"/>
              </a:spcBef>
              <a:buChar char="•"/>
              <a:tabLst>
                <a:tab pos="326390" algn="l"/>
                <a:tab pos="327025" algn="l"/>
              </a:tabLst>
            </a:pPr>
            <a:r>
              <a:rPr sz="2150" spc="-50" dirty="0">
                <a:latin typeface="Arial"/>
                <a:cs typeface="Arial"/>
              </a:rPr>
              <a:t>Module </a:t>
            </a:r>
            <a:r>
              <a:rPr sz="2150" spc="-70" dirty="0">
                <a:latin typeface="Arial"/>
                <a:cs typeface="Arial"/>
              </a:rPr>
              <a:t>5:</a:t>
            </a:r>
            <a:r>
              <a:rPr sz="2150" spc="290" dirty="0">
                <a:latin typeface="Arial"/>
                <a:cs typeface="Arial"/>
              </a:rPr>
              <a:t> </a:t>
            </a:r>
            <a:r>
              <a:rPr sz="2150" spc="-155" dirty="0">
                <a:latin typeface="Arial"/>
                <a:cs typeface="Arial"/>
              </a:rPr>
              <a:t>Trauma</a:t>
            </a:r>
            <a:endParaRPr sz="2150" dirty="0">
              <a:latin typeface="Arial"/>
              <a:cs typeface="Arial"/>
            </a:endParaRPr>
          </a:p>
          <a:p>
            <a:pPr marL="326390" marR="728980" indent="-314325">
              <a:lnSpc>
                <a:spcPct val="80000"/>
              </a:lnSpc>
              <a:spcBef>
                <a:spcPts val="645"/>
              </a:spcBef>
              <a:buChar char="•"/>
              <a:tabLst>
                <a:tab pos="326390" algn="l"/>
                <a:tab pos="327025" algn="l"/>
              </a:tabLst>
            </a:pPr>
            <a:r>
              <a:rPr sz="2150" spc="-50" dirty="0">
                <a:latin typeface="Arial"/>
                <a:cs typeface="Arial"/>
              </a:rPr>
              <a:t>Module </a:t>
            </a:r>
            <a:r>
              <a:rPr sz="2150" spc="-70" dirty="0">
                <a:latin typeface="Arial"/>
                <a:cs typeface="Arial"/>
              </a:rPr>
              <a:t>6: </a:t>
            </a:r>
            <a:r>
              <a:rPr sz="2150" spc="-120" dirty="0">
                <a:latin typeface="Arial"/>
                <a:cs typeface="Arial"/>
              </a:rPr>
              <a:t>Hearings, </a:t>
            </a:r>
            <a:r>
              <a:rPr sz="2150" spc="-195" dirty="0">
                <a:latin typeface="Arial"/>
                <a:cs typeface="Arial"/>
              </a:rPr>
              <a:t>Cross </a:t>
            </a:r>
            <a:r>
              <a:rPr sz="2150" spc="-100" dirty="0">
                <a:latin typeface="Arial"/>
                <a:cs typeface="Arial"/>
              </a:rPr>
              <a:t>Examination </a:t>
            </a:r>
            <a:r>
              <a:rPr sz="2150" spc="30" dirty="0">
                <a:latin typeface="Arial"/>
                <a:cs typeface="Arial"/>
              </a:rPr>
              <a:t>&amp;  </a:t>
            </a:r>
            <a:r>
              <a:rPr sz="2150" spc="-90" dirty="0">
                <a:latin typeface="Arial"/>
                <a:cs typeface="Arial"/>
              </a:rPr>
              <a:t>Questioning</a:t>
            </a:r>
            <a:endParaRPr sz="2150" dirty="0">
              <a:latin typeface="Arial"/>
              <a:cs typeface="Arial"/>
            </a:endParaRPr>
          </a:p>
          <a:p>
            <a:pPr marL="326390" marR="715645" indent="-314325">
              <a:lnSpc>
                <a:spcPct val="79500"/>
              </a:lnSpc>
              <a:spcBef>
                <a:spcPts val="675"/>
              </a:spcBef>
              <a:buChar char="•"/>
              <a:tabLst>
                <a:tab pos="326390" algn="l"/>
                <a:tab pos="327025" algn="l"/>
              </a:tabLst>
            </a:pPr>
            <a:r>
              <a:rPr sz="2150" spc="-50" dirty="0">
                <a:latin typeface="Arial"/>
                <a:cs typeface="Arial"/>
              </a:rPr>
              <a:t>Module </a:t>
            </a:r>
            <a:r>
              <a:rPr sz="2150" spc="-70" dirty="0">
                <a:latin typeface="Arial"/>
                <a:cs typeface="Arial"/>
              </a:rPr>
              <a:t>7: </a:t>
            </a:r>
            <a:r>
              <a:rPr sz="2150" spc="-100" dirty="0">
                <a:latin typeface="Arial"/>
                <a:cs typeface="Arial"/>
              </a:rPr>
              <a:t>Decision-Making </a:t>
            </a:r>
            <a:r>
              <a:rPr sz="2150" spc="30" dirty="0">
                <a:latin typeface="Arial"/>
                <a:cs typeface="Arial"/>
              </a:rPr>
              <a:t>&amp; </a:t>
            </a:r>
            <a:r>
              <a:rPr sz="2150" spc="-85" dirty="0">
                <a:latin typeface="Arial"/>
                <a:cs typeface="Arial"/>
              </a:rPr>
              <a:t>Evidentiary  </a:t>
            </a:r>
            <a:r>
              <a:rPr sz="2150" spc="-135" dirty="0">
                <a:latin typeface="Arial"/>
                <a:cs typeface="Arial"/>
              </a:rPr>
              <a:t>Concepts</a:t>
            </a:r>
            <a:endParaRPr sz="2150" dirty="0">
              <a:latin typeface="Arial"/>
              <a:cs typeface="Arial"/>
            </a:endParaRPr>
          </a:p>
          <a:p>
            <a:pPr marL="326390" indent="-314325">
              <a:lnSpc>
                <a:spcPct val="100000"/>
              </a:lnSpc>
              <a:spcBef>
                <a:spcPts val="145"/>
              </a:spcBef>
              <a:buChar char="•"/>
              <a:tabLst>
                <a:tab pos="326390" algn="l"/>
                <a:tab pos="327025" algn="l"/>
              </a:tabLst>
            </a:pPr>
            <a:r>
              <a:rPr sz="2150" spc="-50" dirty="0">
                <a:latin typeface="Arial"/>
                <a:cs typeface="Arial"/>
              </a:rPr>
              <a:t>Module </a:t>
            </a:r>
            <a:r>
              <a:rPr sz="2150" spc="-70" dirty="0">
                <a:latin typeface="Arial"/>
                <a:cs typeface="Arial"/>
              </a:rPr>
              <a:t>8:</a:t>
            </a:r>
            <a:r>
              <a:rPr sz="2150" spc="295" dirty="0">
                <a:latin typeface="Arial"/>
                <a:cs typeface="Arial"/>
              </a:rPr>
              <a:t> </a:t>
            </a:r>
            <a:r>
              <a:rPr sz="2150" spc="-105" dirty="0">
                <a:latin typeface="Arial"/>
                <a:cs typeface="Arial"/>
              </a:rPr>
              <a:t>Sanctioning</a:t>
            </a:r>
            <a:endParaRPr sz="2150" dirty="0">
              <a:latin typeface="Arial"/>
              <a:cs typeface="Arial"/>
            </a:endParaRPr>
          </a:p>
          <a:p>
            <a:pPr marL="326390" indent="-314325">
              <a:lnSpc>
                <a:spcPct val="100000"/>
              </a:lnSpc>
              <a:spcBef>
                <a:spcPts val="130"/>
              </a:spcBef>
              <a:buChar char="•"/>
              <a:tabLst>
                <a:tab pos="326390" algn="l"/>
                <a:tab pos="327025" algn="l"/>
              </a:tabLst>
            </a:pPr>
            <a:r>
              <a:rPr sz="2150" spc="-50" dirty="0">
                <a:latin typeface="Arial"/>
                <a:cs typeface="Arial"/>
              </a:rPr>
              <a:t>Module </a:t>
            </a:r>
            <a:r>
              <a:rPr sz="2150" spc="-70" dirty="0">
                <a:latin typeface="Arial"/>
                <a:cs typeface="Arial"/>
              </a:rPr>
              <a:t>9:</a:t>
            </a:r>
            <a:r>
              <a:rPr sz="2150" spc="295" dirty="0">
                <a:latin typeface="Arial"/>
                <a:cs typeface="Arial"/>
              </a:rPr>
              <a:t> </a:t>
            </a:r>
            <a:r>
              <a:rPr sz="2150" spc="-80" dirty="0">
                <a:latin typeface="Arial"/>
                <a:cs typeface="Arial"/>
              </a:rPr>
              <a:t>Decision-Writing</a:t>
            </a:r>
            <a:endParaRPr sz="215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28063" y="1659127"/>
            <a:ext cx="1360805" cy="4406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700" spc="15" dirty="0">
                <a:solidFill>
                  <a:srgbClr val="0032A0"/>
                </a:solidFill>
              </a:rPr>
              <a:t>Agenda</a:t>
            </a:r>
            <a:endParaRPr sz="27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3875023" y="2405888"/>
            <a:ext cx="5727700" cy="3535679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 marR="5080">
              <a:lnSpc>
                <a:spcPct val="91100"/>
              </a:lnSpc>
              <a:spcBef>
                <a:spcPts val="400"/>
              </a:spcBef>
              <a:tabLst>
                <a:tab pos="3277870" algn="l"/>
                <a:tab pos="3834765" algn="l"/>
                <a:tab pos="4212590" algn="l"/>
              </a:tabLst>
            </a:pPr>
            <a:r>
              <a:rPr sz="2500" spc="-125" dirty="0">
                <a:solidFill>
                  <a:srgbClr val="FFFFFF"/>
                </a:solidFill>
                <a:latin typeface="Arial"/>
                <a:cs typeface="Arial"/>
              </a:rPr>
              <a:t>Resident </a:t>
            </a:r>
            <a:r>
              <a:rPr sz="2500" spc="-110" dirty="0">
                <a:solidFill>
                  <a:srgbClr val="FFFFFF"/>
                </a:solidFill>
                <a:latin typeface="Arial"/>
                <a:cs typeface="Arial"/>
              </a:rPr>
              <a:t>Assistant </a:t>
            </a:r>
            <a:r>
              <a:rPr sz="2500" spc="-204" dirty="0">
                <a:solidFill>
                  <a:srgbClr val="FFFFFF"/>
                </a:solidFill>
                <a:latin typeface="Arial"/>
                <a:cs typeface="Arial"/>
              </a:rPr>
              <a:t>asks </a:t>
            </a:r>
            <a:r>
              <a:rPr sz="2500" spc="-85" dirty="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500" spc="4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500" spc="-135" dirty="0">
                <a:solidFill>
                  <a:srgbClr val="FFFFFF"/>
                </a:solidFill>
                <a:latin typeface="Arial"/>
                <a:cs typeface="Arial"/>
              </a:rPr>
              <a:t>go </a:t>
            </a:r>
            <a:r>
              <a:rPr sz="2500" spc="-65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2500" spc="-180" dirty="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sz="2500" spc="-65" dirty="0">
                <a:solidFill>
                  <a:srgbClr val="FFFFFF"/>
                </a:solidFill>
                <a:latin typeface="Arial"/>
                <a:cs typeface="Arial"/>
              </a:rPr>
              <a:t>date, </a:t>
            </a:r>
            <a:r>
              <a:rPr sz="2500" spc="-10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500" spc="-85" dirty="0">
                <a:solidFill>
                  <a:srgbClr val="FFFFFF"/>
                </a:solidFill>
                <a:latin typeface="Arial"/>
                <a:cs typeface="Arial"/>
              </a:rPr>
              <a:t>Student</a:t>
            </a:r>
            <a:r>
              <a:rPr sz="25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215" dirty="0">
                <a:solidFill>
                  <a:srgbClr val="FFFFFF"/>
                </a:solidFill>
                <a:latin typeface="Arial"/>
                <a:cs typeface="Arial"/>
              </a:rPr>
              <a:t>says</a:t>
            </a:r>
            <a:r>
              <a:rPr sz="25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10" dirty="0">
                <a:solidFill>
                  <a:srgbClr val="FFFFFF"/>
                </a:solidFill>
                <a:latin typeface="Arial"/>
                <a:cs typeface="Arial"/>
              </a:rPr>
              <a:t>“no.”	</a:t>
            </a:r>
            <a:r>
              <a:rPr sz="2500" spc="-320" dirty="0">
                <a:solidFill>
                  <a:srgbClr val="FFFFFF"/>
                </a:solidFill>
                <a:latin typeface="Arial"/>
                <a:cs typeface="Arial"/>
              </a:rPr>
              <a:t>RA </a:t>
            </a:r>
            <a:r>
              <a:rPr sz="2500" spc="-30" dirty="0">
                <a:solidFill>
                  <a:srgbClr val="FFFFFF"/>
                </a:solidFill>
                <a:latin typeface="Arial"/>
                <a:cs typeface="Arial"/>
              </a:rPr>
              <a:t>then  </a:t>
            </a:r>
            <a:r>
              <a:rPr sz="2500" spc="-70" dirty="0">
                <a:solidFill>
                  <a:srgbClr val="FFFFFF"/>
                </a:solidFill>
                <a:latin typeface="Arial"/>
                <a:cs typeface="Arial"/>
              </a:rPr>
              <a:t>repeatedly </a:t>
            </a:r>
            <a:r>
              <a:rPr sz="2500" spc="-160" dirty="0">
                <a:solidFill>
                  <a:srgbClr val="FFFFFF"/>
                </a:solidFill>
                <a:latin typeface="Arial"/>
                <a:cs typeface="Arial"/>
              </a:rPr>
              <a:t>sends </a:t>
            </a:r>
            <a:r>
              <a:rPr sz="2500" spc="-85" dirty="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500" spc="-10" dirty="0">
                <a:solidFill>
                  <a:srgbClr val="FFFFFF"/>
                </a:solidFill>
                <a:latin typeface="Arial"/>
                <a:cs typeface="Arial"/>
              </a:rPr>
              <a:t>text </a:t>
            </a:r>
            <a:r>
              <a:rPr sz="2500" spc="-190" dirty="0">
                <a:solidFill>
                  <a:srgbClr val="FFFFFF"/>
                </a:solidFill>
                <a:latin typeface="Arial"/>
                <a:cs typeface="Arial"/>
              </a:rPr>
              <a:t>messages  </a:t>
            </a:r>
            <a:r>
              <a:rPr sz="2500" spc="-120" dirty="0">
                <a:solidFill>
                  <a:srgbClr val="FFFFFF"/>
                </a:solidFill>
                <a:latin typeface="Arial"/>
                <a:cs typeface="Arial"/>
              </a:rPr>
              <a:t>using </a:t>
            </a:r>
            <a:r>
              <a:rPr sz="2500" spc="-90" dirty="0">
                <a:solidFill>
                  <a:srgbClr val="FFFFFF"/>
                </a:solidFill>
                <a:latin typeface="Arial"/>
                <a:cs typeface="Arial"/>
              </a:rPr>
              <a:t>various vulgar </a:t>
            </a:r>
            <a:r>
              <a:rPr sz="2500" spc="-50" dirty="0">
                <a:solidFill>
                  <a:srgbClr val="FFFFFF"/>
                </a:solidFill>
                <a:latin typeface="Arial"/>
                <a:cs typeface="Arial"/>
              </a:rPr>
              <a:t>terms </a:t>
            </a:r>
            <a:r>
              <a:rPr sz="2500" spc="1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500" spc="-145" dirty="0">
                <a:solidFill>
                  <a:srgbClr val="FFFFFF"/>
                </a:solidFill>
                <a:latin typeface="Arial"/>
                <a:cs typeface="Arial"/>
              </a:rPr>
              <a:t>suggest  </a:t>
            </a:r>
            <a:r>
              <a:rPr sz="2500" spc="-85" dirty="0">
                <a:solidFill>
                  <a:srgbClr val="FFFFFF"/>
                </a:solidFill>
                <a:latin typeface="Arial"/>
                <a:cs typeface="Arial"/>
              </a:rPr>
              <a:t>Student</a:t>
            </a:r>
            <a:r>
              <a:rPr sz="25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12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5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95" dirty="0">
                <a:solidFill>
                  <a:srgbClr val="FFFFFF"/>
                </a:solidFill>
                <a:latin typeface="Arial"/>
                <a:cs typeface="Arial"/>
              </a:rPr>
              <a:t>promiscuous.	</a:t>
            </a:r>
            <a:r>
              <a:rPr sz="2500" spc="-90" dirty="0">
                <a:solidFill>
                  <a:srgbClr val="FFFFFF"/>
                </a:solidFill>
                <a:latin typeface="Arial"/>
                <a:cs typeface="Arial"/>
              </a:rPr>
              <a:t>When </a:t>
            </a:r>
            <a:r>
              <a:rPr sz="2500" spc="-320" dirty="0">
                <a:solidFill>
                  <a:srgbClr val="FFFFFF"/>
                </a:solidFill>
                <a:latin typeface="Arial"/>
                <a:cs typeface="Arial"/>
              </a:rPr>
              <a:t>RA </a:t>
            </a:r>
            <a:r>
              <a:rPr sz="2500" spc="-10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500" spc="-85" dirty="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500" spc="-30" dirty="0">
                <a:solidFill>
                  <a:srgbClr val="FFFFFF"/>
                </a:solidFill>
                <a:latin typeface="Arial"/>
                <a:cs typeface="Arial"/>
              </a:rPr>
              <a:t>attend </a:t>
            </a:r>
            <a:r>
              <a:rPr sz="2500" spc="-18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500" spc="-114" dirty="0">
                <a:solidFill>
                  <a:srgbClr val="FFFFFF"/>
                </a:solidFill>
                <a:latin typeface="Arial"/>
                <a:cs typeface="Arial"/>
              </a:rPr>
              <a:t>shared </a:t>
            </a:r>
            <a:r>
              <a:rPr sz="2500" spc="-65" dirty="0">
                <a:solidFill>
                  <a:srgbClr val="FFFFFF"/>
                </a:solidFill>
                <a:latin typeface="Arial"/>
                <a:cs typeface="Arial"/>
              </a:rPr>
              <a:t>biology </a:t>
            </a:r>
            <a:r>
              <a:rPr sz="2500" spc="-160" dirty="0">
                <a:solidFill>
                  <a:srgbClr val="FFFFFF"/>
                </a:solidFill>
                <a:latin typeface="Arial"/>
                <a:cs typeface="Arial"/>
              </a:rPr>
              <a:t>class, </a:t>
            </a:r>
            <a:r>
              <a:rPr sz="2500" spc="-325" dirty="0">
                <a:solidFill>
                  <a:srgbClr val="FFFFFF"/>
                </a:solidFill>
                <a:latin typeface="Arial"/>
                <a:cs typeface="Arial"/>
              </a:rPr>
              <a:t>RA  </a:t>
            </a:r>
            <a:r>
              <a:rPr sz="2500" spc="-40" dirty="0">
                <a:solidFill>
                  <a:srgbClr val="FFFFFF"/>
                </a:solidFill>
                <a:latin typeface="Arial"/>
                <a:cs typeface="Arial"/>
              </a:rPr>
              <a:t>mutters </a:t>
            </a:r>
            <a:r>
              <a:rPr sz="2500" spc="-90" dirty="0">
                <a:solidFill>
                  <a:srgbClr val="FFFFFF"/>
                </a:solidFill>
                <a:latin typeface="Arial"/>
                <a:cs typeface="Arial"/>
              </a:rPr>
              <a:t>these </a:t>
            </a:r>
            <a:r>
              <a:rPr sz="2500" spc="-95" dirty="0">
                <a:solidFill>
                  <a:srgbClr val="FFFFFF"/>
                </a:solidFill>
                <a:latin typeface="Arial"/>
                <a:cs typeface="Arial"/>
              </a:rPr>
              <a:t>vulgar </a:t>
            </a:r>
            <a:r>
              <a:rPr sz="2500" spc="-50" dirty="0">
                <a:solidFill>
                  <a:srgbClr val="FFFFFF"/>
                </a:solidFill>
                <a:latin typeface="Arial"/>
                <a:cs typeface="Arial"/>
              </a:rPr>
              <a:t>terms </a:t>
            </a:r>
            <a:r>
              <a:rPr sz="2500" spc="-25" dirty="0">
                <a:solidFill>
                  <a:srgbClr val="FFFFFF"/>
                </a:solidFill>
                <a:latin typeface="Arial"/>
                <a:cs typeface="Arial"/>
              </a:rPr>
              <a:t>toward</a:t>
            </a:r>
            <a:r>
              <a:rPr sz="2500" spc="-4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85" dirty="0">
                <a:solidFill>
                  <a:srgbClr val="FFFFFF"/>
                </a:solidFill>
                <a:latin typeface="Arial"/>
                <a:cs typeface="Arial"/>
              </a:rPr>
              <a:t>Student,  </a:t>
            </a:r>
            <a:r>
              <a:rPr sz="2500" spc="-45" dirty="0">
                <a:solidFill>
                  <a:srgbClr val="FFFFFF"/>
                </a:solidFill>
                <a:latin typeface="Arial"/>
                <a:cs typeface="Arial"/>
              </a:rPr>
              <a:t>loud </a:t>
            </a:r>
            <a:r>
              <a:rPr sz="2500" spc="-100" dirty="0">
                <a:solidFill>
                  <a:srgbClr val="FFFFFF"/>
                </a:solidFill>
                <a:latin typeface="Arial"/>
                <a:cs typeface="Arial"/>
              </a:rPr>
              <a:t>enough </a:t>
            </a:r>
            <a:r>
              <a:rPr sz="2500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500" spc="-65" dirty="0">
                <a:solidFill>
                  <a:srgbClr val="FFFFFF"/>
                </a:solidFill>
                <a:latin typeface="Arial"/>
                <a:cs typeface="Arial"/>
              </a:rPr>
              <a:t>others</a:t>
            </a:r>
            <a:r>
              <a:rPr sz="2500" spc="-3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4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5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130" dirty="0">
                <a:solidFill>
                  <a:srgbClr val="FFFFFF"/>
                </a:solidFill>
                <a:latin typeface="Arial"/>
                <a:cs typeface="Arial"/>
              </a:rPr>
              <a:t>hear.	</a:t>
            </a:r>
            <a:r>
              <a:rPr sz="2500" spc="-80" dirty="0">
                <a:solidFill>
                  <a:srgbClr val="FFFFFF"/>
                </a:solidFill>
                <a:latin typeface="Arial"/>
                <a:cs typeface="Arial"/>
              </a:rPr>
              <a:t>Student  </a:t>
            </a:r>
            <a:r>
              <a:rPr sz="2500" spc="-114" dirty="0">
                <a:solidFill>
                  <a:srgbClr val="FFFFFF"/>
                </a:solidFill>
                <a:latin typeface="Arial"/>
                <a:cs typeface="Arial"/>
              </a:rPr>
              <a:t>blocks </a:t>
            </a:r>
            <a:r>
              <a:rPr sz="2500" spc="-270" dirty="0">
                <a:solidFill>
                  <a:srgbClr val="FFFFFF"/>
                </a:solidFill>
                <a:latin typeface="Arial"/>
                <a:cs typeface="Arial"/>
              </a:rPr>
              <a:t>RA’s </a:t>
            </a:r>
            <a:r>
              <a:rPr sz="2500" spc="-80" dirty="0">
                <a:solidFill>
                  <a:srgbClr val="FFFFFF"/>
                </a:solidFill>
                <a:latin typeface="Arial"/>
                <a:cs typeface="Arial"/>
              </a:rPr>
              <a:t>phone </a:t>
            </a:r>
            <a:r>
              <a:rPr sz="2500" spc="-60" dirty="0">
                <a:solidFill>
                  <a:srgbClr val="FFFFFF"/>
                </a:solidFill>
                <a:latin typeface="Arial"/>
                <a:cs typeface="Arial"/>
              </a:rPr>
              <a:t>number </a:t>
            </a:r>
            <a:r>
              <a:rPr sz="2500" spc="-10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500" spc="-85" dirty="0">
                <a:solidFill>
                  <a:srgbClr val="FFFFFF"/>
                </a:solidFill>
                <a:latin typeface="Arial"/>
                <a:cs typeface="Arial"/>
              </a:rPr>
              <a:t>drops </a:t>
            </a:r>
            <a:r>
              <a:rPr sz="2500" spc="-2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500" spc="-70" dirty="0">
                <a:solidFill>
                  <a:srgbClr val="FFFFFF"/>
                </a:solidFill>
                <a:latin typeface="Arial"/>
                <a:cs typeface="Arial"/>
              </a:rPr>
              <a:t>biology </a:t>
            </a:r>
            <a:r>
              <a:rPr sz="2500" spc="-175" dirty="0">
                <a:solidFill>
                  <a:srgbClr val="FFFFFF"/>
                </a:solidFill>
                <a:latin typeface="Arial"/>
                <a:cs typeface="Arial"/>
              </a:rPr>
              <a:t>class </a:t>
            </a:r>
            <a:r>
              <a:rPr sz="2500" spc="4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500" spc="-90" dirty="0">
                <a:solidFill>
                  <a:srgbClr val="FFFFFF"/>
                </a:solidFill>
                <a:latin typeface="Arial"/>
                <a:cs typeface="Arial"/>
              </a:rPr>
              <a:t>avoid</a:t>
            </a:r>
            <a:r>
              <a:rPr sz="2500" spc="-3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229" dirty="0">
                <a:solidFill>
                  <a:srgbClr val="FFFFFF"/>
                </a:solidFill>
                <a:latin typeface="Arial"/>
                <a:cs typeface="Arial"/>
              </a:rPr>
              <a:t>RA.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91515" y="903583"/>
            <a:ext cx="8675370" cy="1502305"/>
          </a:xfrm>
          <a:prstGeom prst="rect">
            <a:avLst/>
          </a:prstGeom>
        </p:spPr>
        <p:txBody>
          <a:bodyPr vert="horz" wrap="square" lIns="0" tIns="130174" rIns="0" bIns="0" rtlCol="0">
            <a:spAutoFit/>
          </a:bodyPr>
          <a:lstStyle/>
          <a:p>
            <a:pPr marL="1519555" marR="5080">
              <a:lnSpc>
                <a:spcPts val="3910"/>
              </a:lnSpc>
              <a:spcBef>
                <a:spcPts val="605"/>
              </a:spcBef>
            </a:pPr>
            <a:r>
              <a:rPr sz="3600" spc="15" dirty="0">
                <a:solidFill>
                  <a:srgbClr val="FFFFFF"/>
                </a:solidFill>
              </a:rPr>
              <a:t>Another example of </a:t>
            </a:r>
            <a:r>
              <a:rPr sz="3600" spc="10" dirty="0">
                <a:solidFill>
                  <a:srgbClr val="FFFFFF"/>
                </a:solidFill>
              </a:rPr>
              <a:t>hostile  </a:t>
            </a:r>
            <a:r>
              <a:rPr sz="3600" spc="20" dirty="0">
                <a:solidFill>
                  <a:srgbClr val="FFFFFF"/>
                </a:solidFill>
              </a:rPr>
              <a:t>environment</a:t>
            </a:r>
            <a:endParaRPr sz="3600" dirty="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47801" y="2488184"/>
            <a:ext cx="7735696" cy="233230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390525" marR="74295" indent="-378460">
              <a:lnSpc>
                <a:spcPct val="89700"/>
              </a:lnSpc>
              <a:spcBef>
                <a:spcPts val="41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75" dirty="0">
                <a:latin typeface="Arial"/>
                <a:cs typeface="Arial"/>
              </a:rPr>
              <a:t>While </a:t>
            </a:r>
            <a:r>
              <a:rPr sz="2650" spc="-170" dirty="0">
                <a:latin typeface="Arial"/>
                <a:cs typeface="Arial"/>
              </a:rPr>
              <a:t>sexual </a:t>
            </a:r>
            <a:r>
              <a:rPr sz="2650" spc="-135" dirty="0">
                <a:latin typeface="Arial"/>
                <a:cs typeface="Arial"/>
              </a:rPr>
              <a:t>harassment </a:t>
            </a:r>
            <a:r>
              <a:rPr sz="2650" spc="-175" dirty="0">
                <a:latin typeface="Arial"/>
                <a:cs typeface="Arial"/>
              </a:rPr>
              <a:t>can </a:t>
            </a:r>
            <a:r>
              <a:rPr sz="2650" spc="-130" dirty="0">
                <a:latin typeface="Arial"/>
                <a:cs typeface="Arial"/>
              </a:rPr>
              <a:t>be  </a:t>
            </a:r>
            <a:r>
              <a:rPr sz="2650" spc="-90" dirty="0">
                <a:latin typeface="Arial"/>
                <a:cs typeface="Arial"/>
              </a:rPr>
              <a:t>verbal </a:t>
            </a:r>
            <a:r>
              <a:rPr sz="2650" spc="-25" dirty="0">
                <a:latin typeface="Arial"/>
                <a:cs typeface="Arial"/>
              </a:rPr>
              <a:t>or </a:t>
            </a:r>
            <a:r>
              <a:rPr sz="2650" dirty="0">
                <a:latin typeface="Arial"/>
                <a:cs typeface="Arial"/>
              </a:rPr>
              <a:t>written </a:t>
            </a:r>
            <a:r>
              <a:rPr sz="2650" spc="-40" dirty="0">
                <a:latin typeface="Arial"/>
                <a:cs typeface="Arial"/>
              </a:rPr>
              <a:t>in </a:t>
            </a:r>
            <a:r>
              <a:rPr sz="2650" spc="-75" dirty="0">
                <a:latin typeface="Arial"/>
                <a:cs typeface="Arial"/>
              </a:rPr>
              <a:t>nature,  </a:t>
            </a:r>
            <a:r>
              <a:rPr sz="2650" spc="-165" dirty="0">
                <a:latin typeface="Arial"/>
                <a:cs typeface="Arial"/>
              </a:rPr>
              <a:t>sexual </a:t>
            </a:r>
            <a:r>
              <a:rPr sz="2650" spc="-135" dirty="0">
                <a:latin typeface="Arial"/>
                <a:cs typeface="Arial"/>
              </a:rPr>
              <a:t>harassment </a:t>
            </a:r>
            <a:r>
              <a:rPr sz="2650" spc="-85" dirty="0">
                <a:latin typeface="Arial"/>
                <a:cs typeface="Arial"/>
              </a:rPr>
              <a:t>under </a:t>
            </a:r>
            <a:r>
              <a:rPr sz="2650" spc="-70" dirty="0">
                <a:latin typeface="Arial"/>
                <a:cs typeface="Arial"/>
              </a:rPr>
              <a:t>Title</a:t>
            </a:r>
            <a:r>
              <a:rPr sz="2650" spc="-160" dirty="0">
                <a:latin typeface="Arial"/>
                <a:cs typeface="Arial"/>
              </a:rPr>
              <a:t> </a:t>
            </a:r>
            <a:r>
              <a:rPr sz="2650" spc="-240" dirty="0">
                <a:latin typeface="Arial"/>
                <a:cs typeface="Arial"/>
              </a:rPr>
              <a:t>IX  </a:t>
            </a:r>
            <a:r>
              <a:rPr sz="2650" spc="-160" dirty="0">
                <a:latin typeface="Arial"/>
                <a:cs typeface="Arial"/>
              </a:rPr>
              <a:t>does </a:t>
            </a:r>
            <a:r>
              <a:rPr sz="2650" spc="-15" dirty="0">
                <a:latin typeface="Arial"/>
                <a:cs typeface="Arial"/>
              </a:rPr>
              <a:t>not </a:t>
            </a:r>
            <a:r>
              <a:rPr sz="2650" spc="-90" dirty="0">
                <a:latin typeface="Arial"/>
                <a:cs typeface="Arial"/>
              </a:rPr>
              <a:t>include conduct </a:t>
            </a:r>
            <a:r>
              <a:rPr sz="2650" spc="-5" dirty="0">
                <a:latin typeface="Arial"/>
                <a:cs typeface="Arial"/>
              </a:rPr>
              <a:t>that </a:t>
            </a:r>
            <a:r>
              <a:rPr sz="2650" spc="-145" dirty="0">
                <a:latin typeface="Arial"/>
                <a:cs typeface="Arial"/>
              </a:rPr>
              <a:t>is  </a:t>
            </a:r>
            <a:r>
              <a:rPr sz="2650" spc="-65" dirty="0">
                <a:latin typeface="Arial"/>
                <a:cs typeface="Arial"/>
              </a:rPr>
              <a:t>protected </a:t>
            </a:r>
            <a:r>
              <a:rPr sz="2650" spc="-114" dirty="0">
                <a:latin typeface="Arial"/>
                <a:cs typeface="Arial"/>
              </a:rPr>
              <a:t>by </a:t>
            </a:r>
            <a:r>
              <a:rPr sz="2650" spc="-40" dirty="0">
                <a:latin typeface="Arial"/>
                <a:cs typeface="Arial"/>
              </a:rPr>
              <a:t>the </a:t>
            </a:r>
            <a:r>
              <a:rPr sz="2650" spc="-120" dirty="0">
                <a:latin typeface="Arial"/>
                <a:cs typeface="Arial"/>
              </a:rPr>
              <a:t>First  </a:t>
            </a:r>
            <a:r>
              <a:rPr sz="2650" spc="-105" dirty="0">
                <a:latin typeface="Arial"/>
                <a:cs typeface="Arial"/>
              </a:rPr>
              <a:t>Amendment</a:t>
            </a:r>
            <a:endParaRPr sz="2650" dirty="0">
              <a:latin typeface="Arial"/>
              <a:cs typeface="Arial"/>
            </a:endParaRPr>
          </a:p>
          <a:p>
            <a:pPr marL="390525" marR="5080" indent="-378460">
              <a:lnSpc>
                <a:spcPct val="89600"/>
              </a:lnSpc>
              <a:spcBef>
                <a:spcPts val="63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200" dirty="0">
                <a:latin typeface="Arial"/>
                <a:cs typeface="Arial"/>
              </a:rPr>
              <a:t>The </a:t>
            </a:r>
            <a:r>
              <a:rPr sz="2650" spc="-95" dirty="0">
                <a:latin typeface="Arial"/>
                <a:cs typeface="Arial"/>
              </a:rPr>
              <a:t>subjective </a:t>
            </a:r>
            <a:r>
              <a:rPr sz="2650" spc="-135" dirty="0">
                <a:latin typeface="Arial"/>
                <a:cs typeface="Arial"/>
              </a:rPr>
              <a:t>offensiveness </a:t>
            </a:r>
            <a:r>
              <a:rPr sz="2650" spc="-15" dirty="0">
                <a:latin typeface="Arial"/>
                <a:cs typeface="Arial"/>
              </a:rPr>
              <a:t>of  </a:t>
            </a:r>
            <a:r>
              <a:rPr sz="2650" spc="-155" dirty="0">
                <a:latin typeface="Arial"/>
                <a:cs typeface="Arial"/>
              </a:rPr>
              <a:t>speech, </a:t>
            </a:r>
            <a:r>
              <a:rPr sz="2650" spc="-100" dirty="0">
                <a:latin typeface="Arial"/>
                <a:cs typeface="Arial"/>
              </a:rPr>
              <a:t>alone, </a:t>
            </a:r>
            <a:r>
              <a:rPr sz="2650" spc="-145" dirty="0">
                <a:latin typeface="Arial"/>
                <a:cs typeface="Arial"/>
              </a:rPr>
              <a:t>is </a:t>
            </a:r>
            <a:r>
              <a:rPr sz="2650" spc="-15" dirty="0">
                <a:latin typeface="Arial"/>
                <a:cs typeface="Arial"/>
              </a:rPr>
              <a:t>not </a:t>
            </a:r>
            <a:r>
              <a:rPr sz="2650" spc="-60" dirty="0">
                <a:latin typeface="Arial"/>
                <a:cs typeface="Arial"/>
              </a:rPr>
              <a:t>sufficient</a:t>
            </a:r>
            <a:r>
              <a:rPr sz="2650" spc="-305" dirty="0">
                <a:latin typeface="Arial"/>
                <a:cs typeface="Arial"/>
              </a:rPr>
              <a:t> </a:t>
            </a:r>
            <a:r>
              <a:rPr sz="2650" spc="25" dirty="0">
                <a:latin typeface="Arial"/>
                <a:cs typeface="Arial"/>
              </a:rPr>
              <a:t>to  </a:t>
            </a:r>
            <a:r>
              <a:rPr sz="2650" spc="-105" dirty="0">
                <a:latin typeface="Arial"/>
                <a:cs typeface="Arial"/>
              </a:rPr>
              <a:t>create </a:t>
            </a:r>
            <a:r>
              <a:rPr sz="2650" spc="-210" dirty="0">
                <a:latin typeface="Arial"/>
                <a:cs typeface="Arial"/>
              </a:rPr>
              <a:t>a </a:t>
            </a:r>
            <a:r>
              <a:rPr sz="2650" spc="-75" dirty="0">
                <a:latin typeface="Arial"/>
                <a:cs typeface="Arial"/>
              </a:rPr>
              <a:t>hostile</a:t>
            </a:r>
            <a:r>
              <a:rPr sz="2650" spc="-155" dirty="0">
                <a:latin typeface="Arial"/>
                <a:cs typeface="Arial"/>
              </a:rPr>
              <a:t> </a:t>
            </a:r>
            <a:r>
              <a:rPr sz="2650" spc="-75" dirty="0">
                <a:latin typeface="Arial"/>
                <a:cs typeface="Arial"/>
              </a:rPr>
              <a:t>environment</a:t>
            </a:r>
            <a:endParaRPr sz="265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515" y="1447800"/>
            <a:ext cx="8675370" cy="6200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875" marR="5080">
              <a:lnSpc>
                <a:spcPct val="100299"/>
              </a:lnSpc>
              <a:spcBef>
                <a:spcPts val="95"/>
              </a:spcBef>
            </a:pPr>
            <a:r>
              <a:rPr sz="3950" spc="5" dirty="0">
                <a:solidFill>
                  <a:srgbClr val="0032A0"/>
                </a:solidFill>
              </a:rPr>
              <a:t>Does </a:t>
            </a:r>
            <a:r>
              <a:rPr sz="3950" dirty="0">
                <a:solidFill>
                  <a:srgbClr val="0032A0"/>
                </a:solidFill>
              </a:rPr>
              <a:t>the First Amendment  </a:t>
            </a:r>
            <a:r>
              <a:rPr sz="3950" spc="5" dirty="0">
                <a:solidFill>
                  <a:srgbClr val="0032A0"/>
                </a:solidFill>
              </a:rPr>
              <a:t>matter?</a:t>
            </a:r>
            <a:endParaRPr sz="395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1759711" y="2553716"/>
            <a:ext cx="5014595" cy="332359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316230">
              <a:lnSpc>
                <a:spcPct val="89600"/>
              </a:lnSpc>
              <a:spcBef>
                <a:spcPts val="420"/>
              </a:spcBef>
            </a:pPr>
            <a:r>
              <a:rPr sz="2650" spc="-180" dirty="0">
                <a:solidFill>
                  <a:srgbClr val="FFFFFF"/>
                </a:solidFill>
                <a:latin typeface="Arial"/>
                <a:cs typeface="Arial"/>
              </a:rPr>
              <a:t>Vocal </a:t>
            </a:r>
            <a:r>
              <a:rPr sz="2650" spc="-70" dirty="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650" spc="-90" dirty="0">
                <a:solidFill>
                  <a:srgbClr val="FFFFFF"/>
                </a:solidFill>
                <a:latin typeface="Arial"/>
                <a:cs typeface="Arial"/>
              </a:rPr>
              <a:t>actively </a:t>
            </a:r>
            <a:r>
              <a:rPr sz="2650" spc="-95" dirty="0">
                <a:solidFill>
                  <a:srgbClr val="FFFFFF"/>
                </a:solidFill>
                <a:latin typeface="Arial"/>
                <a:cs typeface="Arial"/>
              </a:rPr>
              <a:t>supports </a:t>
            </a:r>
            <a:r>
              <a:rPr sz="2650" spc="-210" dirty="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sz="2650" spc="-55" dirty="0">
                <a:solidFill>
                  <a:srgbClr val="FFFFFF"/>
                </a:solidFill>
                <a:latin typeface="Arial"/>
                <a:cs typeface="Arial"/>
              </a:rPr>
              <a:t>prominent </a:t>
            </a:r>
            <a:r>
              <a:rPr sz="2650" spc="-50" dirty="0">
                <a:solidFill>
                  <a:srgbClr val="FFFFFF"/>
                </a:solidFill>
                <a:latin typeface="Arial"/>
                <a:cs typeface="Arial"/>
              </a:rPr>
              <a:t>political </a:t>
            </a:r>
            <a:r>
              <a:rPr sz="2650" spc="-110" dirty="0">
                <a:solidFill>
                  <a:srgbClr val="FFFFFF"/>
                </a:solidFill>
                <a:latin typeface="Arial"/>
                <a:cs typeface="Arial"/>
              </a:rPr>
              <a:t>candidate</a:t>
            </a:r>
            <a:r>
              <a:rPr sz="2650" spc="-2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65" dirty="0">
                <a:solidFill>
                  <a:srgbClr val="FFFFFF"/>
                </a:solidFill>
                <a:latin typeface="Arial"/>
                <a:cs typeface="Arial"/>
              </a:rPr>
              <a:t>who  </a:t>
            </a:r>
            <a:r>
              <a:rPr sz="2650" spc="-200" dirty="0">
                <a:solidFill>
                  <a:srgbClr val="FFFFFF"/>
                </a:solidFill>
                <a:latin typeface="Arial"/>
                <a:cs typeface="Arial"/>
              </a:rPr>
              <a:t>has </a:t>
            </a:r>
            <a:r>
              <a:rPr sz="2650" spc="-130" dirty="0">
                <a:solidFill>
                  <a:srgbClr val="FFFFFF"/>
                </a:solidFill>
                <a:latin typeface="Arial"/>
                <a:cs typeface="Arial"/>
              </a:rPr>
              <a:t>been </a:t>
            </a:r>
            <a:r>
              <a:rPr sz="2650" spc="-180" dirty="0">
                <a:solidFill>
                  <a:srgbClr val="FFFFFF"/>
                </a:solidFill>
                <a:latin typeface="Arial"/>
                <a:cs typeface="Arial"/>
              </a:rPr>
              <a:t>accused </a:t>
            </a:r>
            <a:r>
              <a:rPr sz="265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650" spc="-140" dirty="0">
                <a:solidFill>
                  <a:srgbClr val="FFFFFF"/>
                </a:solidFill>
                <a:latin typeface="Arial"/>
                <a:cs typeface="Arial"/>
              </a:rPr>
              <a:t>sexually  </a:t>
            </a:r>
            <a:r>
              <a:rPr sz="2650" spc="-165" dirty="0">
                <a:solidFill>
                  <a:srgbClr val="FFFFFF"/>
                </a:solidFill>
                <a:latin typeface="Arial"/>
                <a:cs typeface="Arial"/>
              </a:rPr>
              <a:t>harassing </a:t>
            </a:r>
            <a:r>
              <a:rPr sz="2650" spc="-145" dirty="0">
                <a:solidFill>
                  <a:srgbClr val="FFFFFF"/>
                </a:solidFill>
                <a:latin typeface="Arial"/>
                <a:cs typeface="Arial"/>
              </a:rPr>
              <a:t>campaign</a:t>
            </a:r>
            <a:r>
              <a:rPr sz="265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05" dirty="0">
                <a:solidFill>
                  <a:srgbClr val="FFFFFF"/>
                </a:solidFill>
                <a:latin typeface="Arial"/>
                <a:cs typeface="Arial"/>
              </a:rPr>
              <a:t>staffers.</a:t>
            </a:r>
            <a:endParaRPr sz="2650" dirty="0">
              <a:latin typeface="Arial"/>
              <a:cs typeface="Arial"/>
            </a:endParaRPr>
          </a:p>
          <a:p>
            <a:pPr marL="12700" marR="5080">
              <a:lnSpc>
                <a:spcPct val="89600"/>
              </a:lnSpc>
              <a:spcBef>
                <a:spcPts val="5"/>
              </a:spcBef>
            </a:pPr>
            <a:r>
              <a:rPr sz="2650" spc="-110" dirty="0">
                <a:solidFill>
                  <a:srgbClr val="FFFFFF"/>
                </a:solidFill>
                <a:latin typeface="Arial"/>
                <a:cs typeface="Arial"/>
              </a:rPr>
              <a:t>Offended </a:t>
            </a:r>
            <a:r>
              <a:rPr sz="2650" spc="-70" dirty="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650" spc="-75" dirty="0">
                <a:solidFill>
                  <a:srgbClr val="FFFFFF"/>
                </a:solidFill>
                <a:latin typeface="Arial"/>
                <a:cs typeface="Arial"/>
              </a:rPr>
              <a:t>files </a:t>
            </a:r>
            <a:r>
              <a:rPr sz="2650" spc="-21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650" spc="-75" dirty="0">
                <a:solidFill>
                  <a:srgbClr val="FFFFFF"/>
                </a:solidFill>
                <a:latin typeface="Arial"/>
                <a:cs typeface="Arial"/>
              </a:rPr>
              <a:t>complaint  </a:t>
            </a:r>
            <a:r>
              <a:rPr sz="2650" spc="-1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650" spc="-180" dirty="0">
                <a:solidFill>
                  <a:srgbClr val="FFFFFF"/>
                </a:solidFill>
                <a:latin typeface="Arial"/>
                <a:cs typeface="Arial"/>
              </a:rPr>
              <a:t>Vocal </a:t>
            </a:r>
            <a:r>
              <a:rPr sz="2650" spc="-85" dirty="0">
                <a:solidFill>
                  <a:srgbClr val="FFFFFF"/>
                </a:solidFill>
                <a:latin typeface="Arial"/>
                <a:cs typeface="Arial"/>
              </a:rPr>
              <a:t>student’s </a:t>
            </a:r>
            <a:r>
              <a:rPr sz="2650" spc="-50" dirty="0">
                <a:solidFill>
                  <a:srgbClr val="FFFFFF"/>
                </a:solidFill>
                <a:latin typeface="Arial"/>
                <a:cs typeface="Arial"/>
              </a:rPr>
              <a:t>political</a:t>
            </a:r>
            <a:r>
              <a:rPr sz="2650" spc="-2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65" dirty="0">
                <a:solidFill>
                  <a:srgbClr val="FFFFFF"/>
                </a:solidFill>
                <a:latin typeface="Arial"/>
                <a:cs typeface="Arial"/>
              </a:rPr>
              <a:t>support  </a:t>
            </a:r>
            <a:r>
              <a:rPr sz="265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650" spc="-3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650" spc="-110" dirty="0">
                <a:solidFill>
                  <a:srgbClr val="FFFFFF"/>
                </a:solidFill>
                <a:latin typeface="Arial"/>
                <a:cs typeface="Arial"/>
              </a:rPr>
              <a:t>candidate </a:t>
            </a:r>
            <a:r>
              <a:rPr sz="2650" spc="-200" dirty="0">
                <a:solidFill>
                  <a:srgbClr val="FFFFFF"/>
                </a:solidFill>
                <a:latin typeface="Arial"/>
                <a:cs typeface="Arial"/>
              </a:rPr>
              <a:t>has </a:t>
            </a:r>
            <a:r>
              <a:rPr sz="2650" spc="-180" dirty="0">
                <a:solidFill>
                  <a:srgbClr val="FFFFFF"/>
                </a:solidFill>
                <a:latin typeface="Arial"/>
                <a:cs typeface="Arial"/>
              </a:rPr>
              <a:t>caused </a:t>
            </a:r>
            <a:r>
              <a:rPr sz="2650" spc="-210" dirty="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sz="2650" spc="-140" dirty="0">
                <a:solidFill>
                  <a:srgbClr val="FFFFFF"/>
                </a:solidFill>
                <a:latin typeface="Arial"/>
                <a:cs typeface="Arial"/>
              </a:rPr>
              <a:t>sexually </a:t>
            </a:r>
            <a:r>
              <a:rPr sz="2650" spc="-70" dirty="0">
                <a:solidFill>
                  <a:srgbClr val="FFFFFF"/>
                </a:solidFill>
                <a:latin typeface="Arial"/>
                <a:cs typeface="Arial"/>
              </a:rPr>
              <a:t>hostile </a:t>
            </a:r>
            <a:r>
              <a:rPr sz="2650" spc="-80" dirty="0">
                <a:solidFill>
                  <a:srgbClr val="FFFFFF"/>
                </a:solidFill>
                <a:latin typeface="Arial"/>
                <a:cs typeface="Arial"/>
              </a:rPr>
              <a:t>environment </a:t>
            </a:r>
            <a:r>
              <a:rPr sz="2650" spc="-85" dirty="0">
                <a:solidFill>
                  <a:srgbClr val="FFFFFF"/>
                </a:solidFill>
                <a:latin typeface="Arial"/>
                <a:cs typeface="Arial"/>
              </a:rPr>
              <a:t>on  </a:t>
            </a:r>
            <a:r>
              <a:rPr sz="2650" spc="-160" dirty="0">
                <a:solidFill>
                  <a:srgbClr val="FFFFFF"/>
                </a:solidFill>
                <a:latin typeface="Arial"/>
                <a:cs typeface="Arial"/>
              </a:rPr>
              <a:t>campus.</a:t>
            </a:r>
            <a:endParaRPr sz="26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90192" y="1587499"/>
            <a:ext cx="7905115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400" dirty="0">
                <a:solidFill>
                  <a:srgbClr val="FFFFFF"/>
                </a:solidFill>
              </a:rPr>
              <a:t>Example (not-hostile</a:t>
            </a:r>
            <a:r>
              <a:rPr sz="3400" spc="10" dirty="0">
                <a:solidFill>
                  <a:srgbClr val="FFFFFF"/>
                </a:solidFill>
              </a:rPr>
              <a:t> </a:t>
            </a:r>
            <a:r>
              <a:rPr sz="3400" dirty="0">
                <a:solidFill>
                  <a:srgbClr val="FFFFFF"/>
                </a:solidFill>
              </a:rPr>
              <a:t>environment)</a:t>
            </a:r>
            <a:endParaRPr sz="3400" dirty="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9523" y="2523235"/>
            <a:ext cx="7411720" cy="336508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95"/>
              </a:spcBef>
            </a:pPr>
            <a:r>
              <a:rPr sz="3050" spc="-60" dirty="0">
                <a:latin typeface="Arial"/>
                <a:cs typeface="Arial"/>
              </a:rPr>
              <a:t>Title </a:t>
            </a:r>
            <a:r>
              <a:rPr sz="3050" spc="-254" dirty="0">
                <a:latin typeface="Arial"/>
                <a:cs typeface="Arial"/>
              </a:rPr>
              <a:t>IX </a:t>
            </a:r>
            <a:r>
              <a:rPr sz="3050" spc="-85" dirty="0">
                <a:latin typeface="Arial"/>
                <a:cs typeface="Arial"/>
              </a:rPr>
              <a:t>regulations </a:t>
            </a:r>
            <a:r>
              <a:rPr sz="3050" spc="-70" dirty="0">
                <a:latin typeface="Arial"/>
                <a:cs typeface="Arial"/>
              </a:rPr>
              <a:t>define </a:t>
            </a:r>
            <a:r>
              <a:rPr sz="3050" spc="-114" dirty="0">
                <a:latin typeface="Arial"/>
                <a:cs typeface="Arial"/>
              </a:rPr>
              <a:t>“sexual </a:t>
            </a:r>
            <a:r>
              <a:rPr sz="3050" spc="-70" dirty="0">
                <a:latin typeface="Arial"/>
                <a:cs typeface="Arial"/>
              </a:rPr>
              <a:t>assault” </a:t>
            </a:r>
            <a:r>
              <a:rPr sz="3050" spc="-275" dirty="0">
                <a:latin typeface="Arial"/>
                <a:cs typeface="Arial"/>
              </a:rPr>
              <a:t>as  </a:t>
            </a:r>
            <a:r>
              <a:rPr sz="3050" spc="-65" dirty="0">
                <a:latin typeface="Arial"/>
                <a:cs typeface="Arial"/>
              </a:rPr>
              <a:t>incorporating </a:t>
            </a:r>
            <a:r>
              <a:rPr sz="3050" spc="-20" dirty="0">
                <a:latin typeface="Arial"/>
                <a:cs typeface="Arial"/>
              </a:rPr>
              <a:t>the </a:t>
            </a:r>
            <a:r>
              <a:rPr sz="3050" spc="-45" dirty="0">
                <a:latin typeface="Arial"/>
                <a:cs typeface="Arial"/>
              </a:rPr>
              <a:t>following </a:t>
            </a:r>
            <a:r>
              <a:rPr sz="3050" spc="-220" dirty="0">
                <a:latin typeface="Arial"/>
                <a:cs typeface="Arial"/>
              </a:rPr>
              <a:t>classes </a:t>
            </a:r>
            <a:r>
              <a:rPr sz="3050" spc="5" dirty="0">
                <a:latin typeface="Arial"/>
                <a:cs typeface="Arial"/>
              </a:rPr>
              <a:t>of</a:t>
            </a:r>
            <a:r>
              <a:rPr sz="3050" spc="-455" dirty="0">
                <a:latin typeface="Arial"/>
                <a:cs typeface="Arial"/>
              </a:rPr>
              <a:t> </a:t>
            </a:r>
            <a:r>
              <a:rPr sz="3050" spc="-75" dirty="0">
                <a:latin typeface="Arial"/>
                <a:cs typeface="Arial"/>
              </a:rPr>
              <a:t>conduct:</a:t>
            </a:r>
            <a:endParaRPr lang="en-US" sz="3050" spc="-75" dirty="0">
              <a:latin typeface="Arial"/>
              <a:cs typeface="Arial"/>
            </a:endParaRPr>
          </a:p>
          <a:p>
            <a:pPr marL="469900" marR="5080" indent="-457200">
              <a:lnSpc>
                <a:spcPct val="101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US" sz="3050" spc="-75" dirty="0">
                <a:latin typeface="Arial"/>
                <a:cs typeface="Arial"/>
              </a:rPr>
              <a:t>Rape</a:t>
            </a:r>
          </a:p>
          <a:p>
            <a:pPr marL="469900" marR="5080" indent="-457200">
              <a:lnSpc>
                <a:spcPct val="101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US" sz="3050" spc="-75" dirty="0">
                <a:latin typeface="Arial"/>
                <a:cs typeface="Arial"/>
              </a:rPr>
              <a:t>Sodomy</a:t>
            </a:r>
          </a:p>
          <a:p>
            <a:pPr marL="469900" marR="5080" indent="-457200">
              <a:lnSpc>
                <a:spcPct val="101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US" sz="3050" spc="-75" dirty="0">
                <a:latin typeface="Arial"/>
                <a:cs typeface="Arial"/>
              </a:rPr>
              <a:t>Sexual assault with an object</a:t>
            </a:r>
          </a:p>
          <a:p>
            <a:pPr marL="469900" marR="5080" indent="-457200">
              <a:lnSpc>
                <a:spcPct val="101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US" sz="3050" spc="-75" dirty="0">
                <a:latin typeface="Arial"/>
                <a:cs typeface="Arial"/>
              </a:rPr>
              <a:t>Fondling</a:t>
            </a:r>
          </a:p>
          <a:p>
            <a:pPr marL="469900" marR="5080" indent="-457200">
              <a:lnSpc>
                <a:spcPct val="101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US" sz="3050" spc="-75" dirty="0">
                <a:latin typeface="Arial"/>
                <a:cs typeface="Arial"/>
              </a:rPr>
              <a:t>Incest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523" y="1502156"/>
            <a:ext cx="6018530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dirty="0">
                <a:solidFill>
                  <a:srgbClr val="0032A0"/>
                </a:solidFill>
              </a:rPr>
              <a:t>What </a:t>
            </a:r>
            <a:r>
              <a:rPr sz="3950" spc="5" dirty="0">
                <a:solidFill>
                  <a:srgbClr val="0032A0"/>
                </a:solidFill>
              </a:rPr>
              <a:t>is sexual</a:t>
            </a:r>
            <a:r>
              <a:rPr sz="3950" spc="-65" dirty="0">
                <a:solidFill>
                  <a:srgbClr val="0032A0"/>
                </a:solidFill>
              </a:rPr>
              <a:t> </a:t>
            </a:r>
            <a:r>
              <a:rPr sz="3950" spc="5" dirty="0">
                <a:solidFill>
                  <a:srgbClr val="0032A0"/>
                </a:solidFill>
              </a:rPr>
              <a:t>assault?</a:t>
            </a:r>
            <a:endParaRPr sz="395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9523" y="2526284"/>
            <a:ext cx="7567295" cy="35121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90"/>
              </a:spcBef>
              <a:tabLst>
                <a:tab pos="3387725" algn="l"/>
              </a:tabLst>
            </a:pPr>
            <a:r>
              <a:rPr sz="2850" spc="-165" dirty="0">
                <a:latin typeface="Arial"/>
                <a:cs typeface="Arial"/>
              </a:rPr>
              <a:t>Having </a:t>
            </a:r>
            <a:r>
              <a:rPr sz="2850" spc="-120" dirty="0">
                <a:latin typeface="Arial"/>
                <a:cs typeface="Arial"/>
              </a:rPr>
              <a:t>carnal </a:t>
            </a:r>
            <a:r>
              <a:rPr sz="2850" spc="-110" dirty="0">
                <a:latin typeface="Arial"/>
                <a:cs typeface="Arial"/>
              </a:rPr>
              <a:t>knowledge </a:t>
            </a:r>
            <a:r>
              <a:rPr sz="2850" spc="-5" dirty="0">
                <a:latin typeface="Arial"/>
                <a:cs typeface="Arial"/>
              </a:rPr>
              <a:t>of </a:t>
            </a:r>
            <a:r>
              <a:rPr sz="2850" spc="-220" dirty="0">
                <a:latin typeface="Arial"/>
                <a:cs typeface="Arial"/>
              </a:rPr>
              <a:t>a </a:t>
            </a:r>
            <a:r>
              <a:rPr sz="2850" spc="-114" dirty="0">
                <a:latin typeface="Arial"/>
                <a:cs typeface="Arial"/>
              </a:rPr>
              <a:t>person, </a:t>
            </a:r>
            <a:r>
              <a:rPr sz="2850" spc="10" dirty="0">
                <a:latin typeface="Arial"/>
                <a:cs typeface="Arial"/>
              </a:rPr>
              <a:t>without </a:t>
            </a:r>
            <a:r>
              <a:rPr sz="2850" spc="-30" dirty="0">
                <a:latin typeface="Arial"/>
                <a:cs typeface="Arial"/>
              </a:rPr>
              <a:t>the  </a:t>
            </a:r>
            <a:r>
              <a:rPr sz="2850" spc="-120" dirty="0">
                <a:latin typeface="Arial"/>
                <a:cs typeface="Arial"/>
              </a:rPr>
              <a:t>consent </a:t>
            </a:r>
            <a:r>
              <a:rPr sz="2850" spc="-5" dirty="0">
                <a:latin typeface="Arial"/>
                <a:cs typeface="Arial"/>
              </a:rPr>
              <a:t>of </a:t>
            </a:r>
            <a:r>
              <a:rPr sz="2850" spc="-30" dirty="0">
                <a:latin typeface="Arial"/>
                <a:cs typeface="Arial"/>
              </a:rPr>
              <a:t>the </a:t>
            </a:r>
            <a:r>
              <a:rPr sz="2850" spc="-45" dirty="0">
                <a:latin typeface="Arial"/>
                <a:cs typeface="Arial"/>
              </a:rPr>
              <a:t>victim, </a:t>
            </a:r>
            <a:r>
              <a:rPr sz="2850" spc="-90" dirty="0">
                <a:latin typeface="Arial"/>
                <a:cs typeface="Arial"/>
              </a:rPr>
              <a:t>including </a:t>
            </a:r>
            <a:r>
              <a:rPr sz="2850" spc="-145" dirty="0">
                <a:latin typeface="Arial"/>
                <a:cs typeface="Arial"/>
              </a:rPr>
              <a:t>instances </a:t>
            </a:r>
            <a:r>
              <a:rPr sz="2850" spc="-90" dirty="0">
                <a:latin typeface="Arial"/>
                <a:cs typeface="Arial"/>
              </a:rPr>
              <a:t>where  </a:t>
            </a:r>
            <a:r>
              <a:rPr sz="2850" spc="-30" dirty="0">
                <a:latin typeface="Arial"/>
                <a:cs typeface="Arial"/>
              </a:rPr>
              <a:t>the </a:t>
            </a:r>
            <a:r>
              <a:rPr sz="2850" spc="-40" dirty="0">
                <a:latin typeface="Arial"/>
                <a:cs typeface="Arial"/>
              </a:rPr>
              <a:t>victim </a:t>
            </a:r>
            <a:r>
              <a:rPr sz="2850" spc="-150" dirty="0">
                <a:latin typeface="Arial"/>
                <a:cs typeface="Arial"/>
              </a:rPr>
              <a:t>is </a:t>
            </a:r>
            <a:r>
              <a:rPr sz="2850" spc="-120" dirty="0">
                <a:latin typeface="Arial"/>
                <a:cs typeface="Arial"/>
              </a:rPr>
              <a:t>incapable </a:t>
            </a:r>
            <a:r>
              <a:rPr sz="2850" spc="-5" dirty="0">
                <a:latin typeface="Arial"/>
                <a:cs typeface="Arial"/>
              </a:rPr>
              <a:t>of </a:t>
            </a:r>
            <a:r>
              <a:rPr sz="2850" spc="-110" dirty="0">
                <a:latin typeface="Arial"/>
                <a:cs typeface="Arial"/>
              </a:rPr>
              <a:t>giving </a:t>
            </a:r>
            <a:r>
              <a:rPr sz="2850" spc="-120" dirty="0">
                <a:latin typeface="Arial"/>
                <a:cs typeface="Arial"/>
              </a:rPr>
              <a:t>consent </a:t>
            </a:r>
            <a:r>
              <a:rPr sz="2850" spc="-190" dirty="0">
                <a:latin typeface="Arial"/>
                <a:cs typeface="Arial"/>
              </a:rPr>
              <a:t>because</a:t>
            </a:r>
            <a:r>
              <a:rPr sz="2850" spc="-525" dirty="0">
                <a:latin typeface="Arial"/>
                <a:cs typeface="Arial"/>
              </a:rPr>
              <a:t> </a:t>
            </a:r>
            <a:r>
              <a:rPr sz="2850" dirty="0">
                <a:latin typeface="Arial"/>
                <a:cs typeface="Arial"/>
              </a:rPr>
              <a:t>of  </a:t>
            </a:r>
            <a:r>
              <a:rPr sz="2850" spc="-220" dirty="0">
                <a:latin typeface="Arial"/>
                <a:cs typeface="Arial"/>
              </a:rPr>
              <a:t>age </a:t>
            </a:r>
            <a:r>
              <a:rPr sz="2850" spc="-20" dirty="0">
                <a:latin typeface="Arial"/>
                <a:cs typeface="Arial"/>
              </a:rPr>
              <a:t>or </a:t>
            </a:r>
            <a:r>
              <a:rPr sz="2850" spc="-185" dirty="0">
                <a:latin typeface="Arial"/>
                <a:cs typeface="Arial"/>
              </a:rPr>
              <a:t>because </a:t>
            </a:r>
            <a:r>
              <a:rPr sz="2850" spc="-5" dirty="0">
                <a:latin typeface="Arial"/>
                <a:cs typeface="Arial"/>
              </a:rPr>
              <a:t>of </a:t>
            </a:r>
            <a:r>
              <a:rPr sz="2850" spc="-70" dirty="0">
                <a:latin typeface="Arial"/>
                <a:cs typeface="Arial"/>
              </a:rPr>
              <a:t>temporary </a:t>
            </a:r>
            <a:r>
              <a:rPr sz="2850" spc="-20" dirty="0">
                <a:latin typeface="Arial"/>
                <a:cs typeface="Arial"/>
              </a:rPr>
              <a:t>or </a:t>
            </a:r>
            <a:r>
              <a:rPr sz="2850" spc="-85" dirty="0">
                <a:latin typeface="Arial"/>
                <a:cs typeface="Arial"/>
              </a:rPr>
              <a:t>permanent </a:t>
            </a:r>
            <a:r>
              <a:rPr sz="2850" spc="-75" dirty="0">
                <a:latin typeface="Arial"/>
                <a:cs typeface="Arial"/>
              </a:rPr>
              <a:t>mental  </a:t>
            </a:r>
            <a:r>
              <a:rPr sz="2850" spc="-20" dirty="0">
                <a:latin typeface="Arial"/>
                <a:cs typeface="Arial"/>
              </a:rPr>
              <a:t>or</a:t>
            </a:r>
            <a:r>
              <a:rPr sz="2850" spc="-125" dirty="0">
                <a:latin typeface="Arial"/>
                <a:cs typeface="Arial"/>
              </a:rPr>
              <a:t> </a:t>
            </a:r>
            <a:r>
              <a:rPr sz="2850" spc="-135" dirty="0">
                <a:latin typeface="Arial"/>
                <a:cs typeface="Arial"/>
              </a:rPr>
              <a:t>physical</a:t>
            </a:r>
            <a:r>
              <a:rPr sz="2850" spc="-125" dirty="0">
                <a:latin typeface="Arial"/>
                <a:cs typeface="Arial"/>
              </a:rPr>
              <a:t> </a:t>
            </a:r>
            <a:r>
              <a:rPr sz="2850" spc="-120" dirty="0">
                <a:latin typeface="Arial"/>
                <a:cs typeface="Arial"/>
              </a:rPr>
              <a:t>incapacity.	</a:t>
            </a:r>
            <a:r>
              <a:rPr sz="2850" spc="-155" dirty="0">
                <a:latin typeface="Arial"/>
                <a:cs typeface="Arial"/>
              </a:rPr>
              <a:t>There </a:t>
            </a:r>
            <a:r>
              <a:rPr sz="2850" spc="-150" dirty="0">
                <a:latin typeface="Arial"/>
                <a:cs typeface="Arial"/>
              </a:rPr>
              <a:t>is </a:t>
            </a:r>
            <a:r>
              <a:rPr sz="2850" spc="-85" dirty="0">
                <a:latin typeface="Arial"/>
                <a:cs typeface="Arial"/>
              </a:rPr>
              <a:t>“carnal </a:t>
            </a:r>
            <a:r>
              <a:rPr sz="2850" spc="-70" dirty="0">
                <a:latin typeface="Arial"/>
                <a:cs typeface="Arial"/>
              </a:rPr>
              <a:t>knowledge”  </a:t>
            </a:r>
            <a:r>
              <a:rPr sz="2850" spc="45" dirty="0">
                <a:latin typeface="Arial"/>
                <a:cs typeface="Arial"/>
              </a:rPr>
              <a:t>if</a:t>
            </a:r>
            <a:r>
              <a:rPr sz="2850" spc="-150" dirty="0">
                <a:latin typeface="Arial"/>
                <a:cs typeface="Arial"/>
              </a:rPr>
              <a:t> </a:t>
            </a:r>
            <a:r>
              <a:rPr sz="2850" spc="-50" dirty="0">
                <a:latin typeface="Arial"/>
                <a:cs typeface="Arial"/>
              </a:rPr>
              <a:t>there</a:t>
            </a:r>
            <a:r>
              <a:rPr sz="2850" spc="-125" dirty="0">
                <a:latin typeface="Arial"/>
                <a:cs typeface="Arial"/>
              </a:rPr>
              <a:t> </a:t>
            </a:r>
            <a:r>
              <a:rPr sz="2850" spc="-150" dirty="0">
                <a:latin typeface="Arial"/>
                <a:cs typeface="Arial"/>
              </a:rPr>
              <a:t>is</a:t>
            </a:r>
            <a:r>
              <a:rPr sz="2850" spc="-145" dirty="0">
                <a:latin typeface="Arial"/>
                <a:cs typeface="Arial"/>
              </a:rPr>
              <a:t> </a:t>
            </a:r>
            <a:r>
              <a:rPr sz="2850" spc="-30" dirty="0">
                <a:latin typeface="Arial"/>
                <a:cs typeface="Arial"/>
              </a:rPr>
              <a:t>the</a:t>
            </a:r>
            <a:r>
              <a:rPr sz="2850" spc="-145" dirty="0">
                <a:latin typeface="Arial"/>
                <a:cs typeface="Arial"/>
              </a:rPr>
              <a:t> </a:t>
            </a:r>
            <a:r>
              <a:rPr sz="2850" spc="-95" dirty="0">
                <a:latin typeface="Arial"/>
                <a:cs typeface="Arial"/>
              </a:rPr>
              <a:t>slightest</a:t>
            </a:r>
            <a:r>
              <a:rPr sz="2850" spc="-120" dirty="0">
                <a:latin typeface="Arial"/>
                <a:cs typeface="Arial"/>
              </a:rPr>
              <a:t> </a:t>
            </a:r>
            <a:r>
              <a:rPr sz="2850" spc="-55" dirty="0">
                <a:latin typeface="Arial"/>
                <a:cs typeface="Arial"/>
              </a:rPr>
              <a:t>penetration</a:t>
            </a:r>
            <a:r>
              <a:rPr sz="2850" spc="-140" dirty="0">
                <a:latin typeface="Arial"/>
                <a:cs typeface="Arial"/>
              </a:rPr>
              <a:t> </a:t>
            </a:r>
            <a:r>
              <a:rPr sz="2850" dirty="0">
                <a:latin typeface="Arial"/>
                <a:cs typeface="Arial"/>
              </a:rPr>
              <a:t>of</a:t>
            </a:r>
            <a:r>
              <a:rPr sz="2850" spc="-140" dirty="0">
                <a:latin typeface="Arial"/>
                <a:cs typeface="Arial"/>
              </a:rPr>
              <a:t> </a:t>
            </a:r>
            <a:r>
              <a:rPr sz="2850" spc="-25" dirty="0">
                <a:latin typeface="Arial"/>
                <a:cs typeface="Arial"/>
              </a:rPr>
              <a:t>the</a:t>
            </a:r>
            <a:r>
              <a:rPr sz="2850" spc="-140" dirty="0">
                <a:latin typeface="Arial"/>
                <a:cs typeface="Arial"/>
              </a:rPr>
              <a:t> </a:t>
            </a:r>
            <a:r>
              <a:rPr sz="2850" spc="-155" dirty="0">
                <a:latin typeface="Arial"/>
                <a:cs typeface="Arial"/>
              </a:rPr>
              <a:t>vagina</a:t>
            </a:r>
            <a:r>
              <a:rPr sz="2850" spc="-120" dirty="0">
                <a:latin typeface="Arial"/>
                <a:cs typeface="Arial"/>
              </a:rPr>
              <a:t> </a:t>
            </a:r>
            <a:r>
              <a:rPr sz="2850" spc="-20" dirty="0">
                <a:latin typeface="Arial"/>
                <a:cs typeface="Arial"/>
              </a:rPr>
              <a:t>or  </a:t>
            </a:r>
            <a:r>
              <a:rPr sz="2850" spc="-130" dirty="0">
                <a:latin typeface="Arial"/>
                <a:cs typeface="Arial"/>
              </a:rPr>
              <a:t>penis </a:t>
            </a:r>
            <a:r>
              <a:rPr sz="2850" spc="-114" dirty="0">
                <a:latin typeface="Arial"/>
                <a:cs typeface="Arial"/>
              </a:rPr>
              <a:t>by </a:t>
            </a:r>
            <a:r>
              <a:rPr sz="2850" spc="-30" dirty="0">
                <a:latin typeface="Arial"/>
                <a:cs typeface="Arial"/>
              </a:rPr>
              <a:t>the </a:t>
            </a:r>
            <a:r>
              <a:rPr sz="2850" spc="-235" dirty="0">
                <a:latin typeface="Arial"/>
                <a:cs typeface="Arial"/>
              </a:rPr>
              <a:t>sex </a:t>
            </a:r>
            <a:r>
              <a:rPr sz="2850" spc="-135" dirty="0">
                <a:latin typeface="Arial"/>
                <a:cs typeface="Arial"/>
              </a:rPr>
              <a:t>organ </a:t>
            </a:r>
            <a:r>
              <a:rPr sz="2850" dirty="0">
                <a:latin typeface="Arial"/>
                <a:cs typeface="Arial"/>
              </a:rPr>
              <a:t>of </a:t>
            </a:r>
            <a:r>
              <a:rPr sz="2850" spc="-30" dirty="0">
                <a:latin typeface="Arial"/>
                <a:cs typeface="Arial"/>
              </a:rPr>
              <a:t>the </a:t>
            </a:r>
            <a:r>
              <a:rPr sz="2850" spc="-25" dirty="0">
                <a:latin typeface="Arial"/>
                <a:cs typeface="Arial"/>
              </a:rPr>
              <a:t>other</a:t>
            </a:r>
            <a:r>
              <a:rPr sz="2850" spc="-480" dirty="0">
                <a:latin typeface="Arial"/>
                <a:cs typeface="Arial"/>
              </a:rPr>
              <a:t> </a:t>
            </a:r>
            <a:r>
              <a:rPr sz="2850" spc="-114" dirty="0">
                <a:latin typeface="Arial"/>
                <a:cs typeface="Arial"/>
              </a:rPr>
              <a:t>person.</a:t>
            </a:r>
            <a:endParaRPr sz="2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850" spc="-65" dirty="0">
                <a:latin typeface="Arial"/>
                <a:cs typeface="Arial"/>
              </a:rPr>
              <a:t>Attempted </a:t>
            </a:r>
            <a:r>
              <a:rPr sz="2850" spc="-125" dirty="0">
                <a:latin typeface="Arial"/>
                <a:cs typeface="Arial"/>
              </a:rPr>
              <a:t>rape </a:t>
            </a:r>
            <a:r>
              <a:rPr sz="2850" spc="-150" dirty="0">
                <a:latin typeface="Arial"/>
                <a:cs typeface="Arial"/>
              </a:rPr>
              <a:t>is</a:t>
            </a:r>
            <a:r>
              <a:rPr sz="2850" spc="-204" dirty="0">
                <a:latin typeface="Arial"/>
                <a:cs typeface="Arial"/>
              </a:rPr>
              <a:t> </a:t>
            </a:r>
            <a:r>
              <a:rPr sz="2850" spc="-90" dirty="0">
                <a:latin typeface="Arial"/>
                <a:cs typeface="Arial"/>
              </a:rPr>
              <a:t>included.</a:t>
            </a:r>
            <a:endParaRPr sz="285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523" y="1502156"/>
            <a:ext cx="3583304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dirty="0">
                <a:solidFill>
                  <a:srgbClr val="0032A0"/>
                </a:solidFill>
              </a:rPr>
              <a:t>What </a:t>
            </a:r>
            <a:r>
              <a:rPr sz="3950" spc="5" dirty="0">
                <a:solidFill>
                  <a:srgbClr val="0032A0"/>
                </a:solidFill>
              </a:rPr>
              <a:t>is</a:t>
            </a:r>
            <a:r>
              <a:rPr sz="3950" spc="-65" dirty="0">
                <a:solidFill>
                  <a:srgbClr val="0032A0"/>
                </a:solidFill>
              </a:rPr>
              <a:t> </a:t>
            </a:r>
            <a:r>
              <a:rPr sz="3950" spc="5" dirty="0">
                <a:solidFill>
                  <a:srgbClr val="0032A0"/>
                </a:solidFill>
              </a:rPr>
              <a:t>rape?</a:t>
            </a:r>
            <a:endParaRPr sz="395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9523" y="2448560"/>
            <a:ext cx="7372984" cy="332359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90525" indent="-378460">
              <a:lnSpc>
                <a:spcPct val="100000"/>
              </a:lnSpc>
              <a:spcBef>
                <a:spcPts val="40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45" dirty="0">
                <a:latin typeface="Arial"/>
                <a:cs typeface="Arial"/>
              </a:rPr>
              <a:t>Policy </a:t>
            </a:r>
            <a:r>
              <a:rPr sz="2650" spc="-30" dirty="0">
                <a:latin typeface="Arial"/>
                <a:cs typeface="Arial"/>
              </a:rPr>
              <a:t>definition </a:t>
            </a:r>
            <a:r>
              <a:rPr sz="2650" spc="-160" dirty="0">
                <a:latin typeface="Arial"/>
                <a:cs typeface="Arial"/>
              </a:rPr>
              <a:t>– </a:t>
            </a:r>
            <a:r>
              <a:rPr sz="2650" spc="-120" dirty="0">
                <a:latin typeface="Arial"/>
                <a:cs typeface="Arial"/>
              </a:rPr>
              <a:t>read </a:t>
            </a:r>
            <a:r>
              <a:rPr sz="2650" spc="80" dirty="0">
                <a:latin typeface="Arial"/>
                <a:cs typeface="Arial"/>
              </a:rPr>
              <a:t>it</a:t>
            </a:r>
            <a:r>
              <a:rPr sz="2650" spc="-215" dirty="0">
                <a:latin typeface="Arial"/>
                <a:cs typeface="Arial"/>
              </a:rPr>
              <a:t> </a:t>
            </a:r>
            <a:r>
              <a:rPr sz="2650" spc="-90" dirty="0">
                <a:latin typeface="Arial"/>
                <a:cs typeface="Arial"/>
              </a:rPr>
              <a:t>carefully</a:t>
            </a:r>
            <a:endParaRPr sz="2650" dirty="0">
              <a:latin typeface="Arial"/>
              <a:cs typeface="Arial"/>
            </a:endParaRPr>
          </a:p>
          <a:p>
            <a:pPr marL="390525" marR="5080" indent="-378460">
              <a:lnSpc>
                <a:spcPct val="89600"/>
              </a:lnSpc>
              <a:spcBef>
                <a:spcPts val="63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45" dirty="0">
                <a:latin typeface="Arial"/>
                <a:cs typeface="Arial"/>
              </a:rPr>
              <a:t>Words </a:t>
            </a:r>
            <a:r>
              <a:rPr sz="2650" spc="-25" dirty="0">
                <a:latin typeface="Arial"/>
                <a:cs typeface="Arial"/>
              </a:rPr>
              <a:t>or </a:t>
            </a:r>
            <a:r>
              <a:rPr sz="2650" spc="-105" dirty="0">
                <a:latin typeface="Arial"/>
                <a:cs typeface="Arial"/>
              </a:rPr>
              <a:t>actions </a:t>
            </a:r>
            <a:r>
              <a:rPr sz="2650" spc="-10" dirty="0">
                <a:latin typeface="Arial"/>
                <a:cs typeface="Arial"/>
              </a:rPr>
              <a:t>that </a:t>
            </a:r>
            <a:r>
              <a:rPr sz="2650" spc="-210" dirty="0">
                <a:latin typeface="Arial"/>
                <a:cs typeface="Arial"/>
              </a:rPr>
              <a:t>a </a:t>
            </a:r>
            <a:r>
              <a:rPr sz="2650" spc="-130" dirty="0">
                <a:latin typeface="Arial"/>
                <a:cs typeface="Arial"/>
              </a:rPr>
              <a:t>reasonable </a:t>
            </a:r>
            <a:r>
              <a:rPr sz="2650" spc="-125" dirty="0">
                <a:latin typeface="Arial"/>
                <a:cs typeface="Arial"/>
              </a:rPr>
              <a:t>person </a:t>
            </a:r>
            <a:r>
              <a:rPr sz="2650" spc="-40" dirty="0">
                <a:latin typeface="Arial"/>
                <a:cs typeface="Arial"/>
              </a:rPr>
              <a:t>in </a:t>
            </a:r>
            <a:r>
              <a:rPr sz="2650" spc="-35" dirty="0">
                <a:latin typeface="Arial"/>
                <a:cs typeface="Arial"/>
              </a:rPr>
              <a:t>the  </a:t>
            </a:r>
            <a:r>
              <a:rPr sz="2650" spc="-105" dirty="0">
                <a:latin typeface="Arial"/>
                <a:cs typeface="Arial"/>
              </a:rPr>
              <a:t>respondent’s </a:t>
            </a:r>
            <a:r>
              <a:rPr sz="2650" spc="-110" dirty="0">
                <a:latin typeface="Arial"/>
                <a:cs typeface="Arial"/>
              </a:rPr>
              <a:t>perspective </a:t>
            </a:r>
            <a:r>
              <a:rPr sz="2650" spc="-60" dirty="0">
                <a:latin typeface="Arial"/>
                <a:cs typeface="Arial"/>
              </a:rPr>
              <a:t>would </a:t>
            </a:r>
            <a:r>
              <a:rPr sz="2650" spc="-105" dirty="0">
                <a:latin typeface="Arial"/>
                <a:cs typeface="Arial"/>
              </a:rPr>
              <a:t>understand </a:t>
            </a:r>
            <a:r>
              <a:rPr sz="2650" spc="-254" dirty="0">
                <a:latin typeface="Arial"/>
                <a:cs typeface="Arial"/>
              </a:rPr>
              <a:t>as  </a:t>
            </a:r>
            <a:r>
              <a:rPr sz="2650" spc="-110" dirty="0">
                <a:latin typeface="Arial"/>
                <a:cs typeface="Arial"/>
              </a:rPr>
              <a:t>agreement </a:t>
            </a:r>
            <a:r>
              <a:rPr sz="2650" spc="30" dirty="0">
                <a:latin typeface="Arial"/>
                <a:cs typeface="Arial"/>
              </a:rPr>
              <a:t>to </a:t>
            </a:r>
            <a:r>
              <a:rPr sz="2650" spc="-195" dirty="0">
                <a:latin typeface="Arial"/>
                <a:cs typeface="Arial"/>
              </a:rPr>
              <a:t>engage </a:t>
            </a:r>
            <a:r>
              <a:rPr sz="2650" spc="-40" dirty="0">
                <a:latin typeface="Arial"/>
                <a:cs typeface="Arial"/>
              </a:rPr>
              <a:t>in </a:t>
            </a:r>
            <a:r>
              <a:rPr sz="2650" spc="-35" dirty="0">
                <a:latin typeface="Arial"/>
                <a:cs typeface="Arial"/>
              </a:rPr>
              <a:t>the </a:t>
            </a:r>
            <a:r>
              <a:rPr sz="2650" spc="-165" dirty="0">
                <a:latin typeface="Arial"/>
                <a:cs typeface="Arial"/>
              </a:rPr>
              <a:t>sexual </a:t>
            </a:r>
            <a:r>
              <a:rPr sz="2650" spc="-95" dirty="0">
                <a:latin typeface="Arial"/>
                <a:cs typeface="Arial"/>
              </a:rPr>
              <a:t>conduct </a:t>
            </a:r>
            <a:r>
              <a:rPr sz="2650" spc="-45" dirty="0">
                <a:latin typeface="Arial"/>
                <a:cs typeface="Arial"/>
              </a:rPr>
              <a:t>at</a:t>
            </a:r>
            <a:r>
              <a:rPr sz="2650" spc="-555" dirty="0">
                <a:latin typeface="Arial"/>
                <a:cs typeface="Arial"/>
              </a:rPr>
              <a:t> </a:t>
            </a:r>
            <a:r>
              <a:rPr sz="2650" spc="-165" dirty="0">
                <a:latin typeface="Arial"/>
                <a:cs typeface="Arial"/>
              </a:rPr>
              <a:t>issue</a:t>
            </a:r>
            <a:endParaRPr sz="2650" dirty="0">
              <a:latin typeface="Arial"/>
              <a:cs typeface="Arial"/>
            </a:endParaRPr>
          </a:p>
          <a:p>
            <a:pPr marL="390525" marR="592455" indent="-378460">
              <a:lnSpc>
                <a:spcPts val="2840"/>
              </a:lnSpc>
              <a:spcBef>
                <a:spcPts val="69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240" dirty="0">
                <a:latin typeface="Arial"/>
                <a:cs typeface="Arial"/>
              </a:rPr>
              <a:t>A </a:t>
            </a:r>
            <a:r>
              <a:rPr sz="2650" spc="-125" dirty="0">
                <a:latin typeface="Arial"/>
                <a:cs typeface="Arial"/>
              </a:rPr>
              <a:t>person </a:t>
            </a:r>
            <a:r>
              <a:rPr sz="2650" spc="-65" dirty="0">
                <a:latin typeface="Arial"/>
                <a:cs typeface="Arial"/>
              </a:rPr>
              <a:t>who </a:t>
            </a:r>
            <a:r>
              <a:rPr sz="2650" spc="-145" dirty="0">
                <a:latin typeface="Arial"/>
                <a:cs typeface="Arial"/>
              </a:rPr>
              <a:t>is </a:t>
            </a:r>
            <a:r>
              <a:rPr sz="2650" spc="-100" dirty="0">
                <a:latin typeface="Arial"/>
                <a:cs typeface="Arial"/>
              </a:rPr>
              <a:t>incapacitated </a:t>
            </a:r>
            <a:r>
              <a:rPr sz="2650" spc="-140" dirty="0">
                <a:latin typeface="Arial"/>
                <a:cs typeface="Arial"/>
              </a:rPr>
              <a:t>is </a:t>
            </a:r>
            <a:r>
              <a:rPr sz="2650" spc="-10" dirty="0">
                <a:latin typeface="Arial"/>
                <a:cs typeface="Arial"/>
              </a:rPr>
              <a:t>not </a:t>
            </a:r>
            <a:r>
              <a:rPr sz="2650" spc="-145" dirty="0">
                <a:latin typeface="Arial"/>
                <a:cs typeface="Arial"/>
              </a:rPr>
              <a:t>capable </a:t>
            </a:r>
            <a:r>
              <a:rPr sz="2650" spc="-15" dirty="0">
                <a:latin typeface="Arial"/>
                <a:cs typeface="Arial"/>
              </a:rPr>
              <a:t>of  </a:t>
            </a:r>
            <a:r>
              <a:rPr sz="2650" spc="-110" dirty="0">
                <a:latin typeface="Arial"/>
                <a:cs typeface="Arial"/>
              </a:rPr>
              <a:t>giving</a:t>
            </a:r>
            <a:r>
              <a:rPr sz="2650" spc="-130" dirty="0">
                <a:latin typeface="Arial"/>
                <a:cs typeface="Arial"/>
              </a:rPr>
              <a:t> </a:t>
            </a:r>
            <a:r>
              <a:rPr sz="2650" spc="-125" dirty="0">
                <a:latin typeface="Arial"/>
                <a:cs typeface="Arial"/>
              </a:rPr>
              <a:t>consent</a:t>
            </a:r>
            <a:endParaRPr sz="2650" dirty="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28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60" dirty="0">
                <a:latin typeface="Arial"/>
                <a:cs typeface="Arial"/>
              </a:rPr>
              <a:t>Consent </a:t>
            </a:r>
            <a:r>
              <a:rPr sz="2650" spc="-90" dirty="0">
                <a:latin typeface="Arial"/>
                <a:cs typeface="Arial"/>
              </a:rPr>
              <a:t>cannot </a:t>
            </a:r>
            <a:r>
              <a:rPr sz="2650" spc="-130" dirty="0">
                <a:latin typeface="Arial"/>
                <a:cs typeface="Arial"/>
              </a:rPr>
              <a:t>be </a:t>
            </a:r>
            <a:r>
              <a:rPr sz="2650" spc="-90" dirty="0">
                <a:latin typeface="Arial"/>
                <a:cs typeface="Arial"/>
              </a:rPr>
              <a:t>procured </a:t>
            </a:r>
            <a:r>
              <a:rPr sz="2650" spc="-114" dirty="0">
                <a:latin typeface="Arial"/>
                <a:cs typeface="Arial"/>
              </a:rPr>
              <a:t>by</a:t>
            </a:r>
            <a:r>
              <a:rPr sz="2650" spc="-270" dirty="0">
                <a:latin typeface="Arial"/>
                <a:cs typeface="Arial"/>
              </a:rPr>
              <a:t> </a:t>
            </a:r>
            <a:r>
              <a:rPr sz="2650" spc="-110" dirty="0">
                <a:latin typeface="Arial"/>
                <a:cs typeface="Arial"/>
              </a:rPr>
              <a:t>coercion</a:t>
            </a:r>
            <a:endParaRPr sz="2650" dirty="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30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250" dirty="0">
                <a:latin typeface="Arial"/>
                <a:cs typeface="Arial"/>
              </a:rPr>
              <a:t>Be </a:t>
            </a:r>
            <a:r>
              <a:rPr sz="2650" spc="-135" dirty="0">
                <a:latin typeface="Arial"/>
                <a:cs typeface="Arial"/>
              </a:rPr>
              <a:t>aware </a:t>
            </a:r>
            <a:r>
              <a:rPr sz="2650" spc="-10" dirty="0">
                <a:latin typeface="Arial"/>
                <a:cs typeface="Arial"/>
              </a:rPr>
              <a:t>of </a:t>
            </a:r>
            <a:r>
              <a:rPr sz="2650" spc="-65" dirty="0">
                <a:latin typeface="Arial"/>
                <a:cs typeface="Arial"/>
              </a:rPr>
              <a:t>minimum </a:t>
            </a:r>
            <a:r>
              <a:rPr sz="2650" spc="-204" dirty="0">
                <a:latin typeface="Arial"/>
                <a:cs typeface="Arial"/>
              </a:rPr>
              <a:t>age </a:t>
            </a:r>
            <a:r>
              <a:rPr sz="2650" spc="-10" dirty="0">
                <a:latin typeface="Arial"/>
                <a:cs typeface="Arial"/>
              </a:rPr>
              <a:t>of</a:t>
            </a:r>
            <a:r>
              <a:rPr sz="2650" spc="-195" dirty="0">
                <a:latin typeface="Arial"/>
                <a:cs typeface="Arial"/>
              </a:rPr>
              <a:t> </a:t>
            </a:r>
            <a:r>
              <a:rPr sz="2650" spc="-120" dirty="0">
                <a:latin typeface="Arial"/>
                <a:cs typeface="Arial"/>
              </a:rPr>
              <a:t>consent</a:t>
            </a:r>
            <a:endParaRPr sz="265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0755" y="1502156"/>
            <a:ext cx="4428490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dirty="0">
                <a:solidFill>
                  <a:srgbClr val="0032A0"/>
                </a:solidFill>
              </a:rPr>
              <a:t>What </a:t>
            </a:r>
            <a:r>
              <a:rPr sz="3950" spc="5" dirty="0">
                <a:solidFill>
                  <a:srgbClr val="0032A0"/>
                </a:solidFill>
              </a:rPr>
              <a:t>is</a:t>
            </a:r>
            <a:r>
              <a:rPr sz="3950" spc="-65" dirty="0">
                <a:solidFill>
                  <a:srgbClr val="0032A0"/>
                </a:solidFill>
              </a:rPr>
              <a:t> </a:t>
            </a:r>
            <a:r>
              <a:rPr sz="3950" spc="5" dirty="0">
                <a:solidFill>
                  <a:srgbClr val="0032A0"/>
                </a:solidFill>
              </a:rPr>
              <a:t>consent?</a:t>
            </a:r>
            <a:endParaRPr sz="395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002665" marR="5080">
              <a:lnSpc>
                <a:spcPct val="100400"/>
              </a:lnSpc>
              <a:spcBef>
                <a:spcPts val="90"/>
              </a:spcBef>
            </a:pPr>
            <a:r>
              <a:rPr sz="2850" spc="-110" dirty="0"/>
              <a:t>Incapacity refers </a:t>
            </a:r>
            <a:r>
              <a:rPr sz="2850" spc="30" dirty="0"/>
              <a:t>to </a:t>
            </a:r>
            <a:r>
              <a:rPr sz="2850" spc="-220" dirty="0"/>
              <a:t>a </a:t>
            </a:r>
            <a:r>
              <a:rPr sz="2850" spc="-100" dirty="0"/>
              <a:t>state </a:t>
            </a:r>
            <a:r>
              <a:rPr sz="2850" spc="-90" dirty="0"/>
              <a:t>where </a:t>
            </a:r>
            <a:r>
              <a:rPr sz="2850" spc="-220" dirty="0"/>
              <a:t>a </a:t>
            </a:r>
            <a:r>
              <a:rPr sz="2850" spc="-125" dirty="0"/>
              <a:t>person </a:t>
            </a:r>
            <a:r>
              <a:rPr sz="2850" spc="-165" dirty="0"/>
              <a:t>does  </a:t>
            </a:r>
            <a:r>
              <a:rPr sz="2850" spc="-5" dirty="0"/>
              <a:t>not </a:t>
            </a:r>
            <a:r>
              <a:rPr sz="2850" spc="-105" dirty="0"/>
              <a:t>appreciate </a:t>
            </a:r>
            <a:r>
              <a:rPr sz="2850" spc="-30" dirty="0"/>
              <a:t>the </a:t>
            </a:r>
            <a:r>
              <a:rPr sz="2850" spc="-70" dirty="0"/>
              <a:t>nature </a:t>
            </a:r>
            <a:r>
              <a:rPr sz="2850" spc="-20" dirty="0"/>
              <a:t>or </a:t>
            </a:r>
            <a:r>
              <a:rPr sz="2850" spc="-65" dirty="0"/>
              <a:t>fact </a:t>
            </a:r>
            <a:r>
              <a:rPr sz="2850" dirty="0"/>
              <a:t>of</a:t>
            </a:r>
            <a:r>
              <a:rPr sz="2850" spc="-595" dirty="0"/>
              <a:t> </a:t>
            </a:r>
            <a:r>
              <a:rPr sz="2850" spc="-175" dirty="0"/>
              <a:t>sexual </a:t>
            </a:r>
            <a:r>
              <a:rPr sz="2850" spc="-45" dirty="0"/>
              <a:t>activity  </a:t>
            </a:r>
            <a:r>
              <a:rPr sz="2850" spc="-114" dirty="0"/>
              <a:t>due</a:t>
            </a:r>
            <a:r>
              <a:rPr sz="2850" spc="-125" dirty="0"/>
              <a:t> </a:t>
            </a:r>
            <a:r>
              <a:rPr sz="2850" spc="30" dirty="0"/>
              <a:t>to</a:t>
            </a:r>
            <a:r>
              <a:rPr sz="2850" spc="-150" dirty="0"/>
              <a:t> </a:t>
            </a:r>
            <a:r>
              <a:rPr sz="2850" spc="-30" dirty="0"/>
              <a:t>the</a:t>
            </a:r>
            <a:r>
              <a:rPr sz="2850" spc="-155" dirty="0"/>
              <a:t> </a:t>
            </a:r>
            <a:r>
              <a:rPr sz="2850" spc="-60" dirty="0"/>
              <a:t>effect</a:t>
            </a:r>
            <a:r>
              <a:rPr sz="2850" spc="-150" dirty="0"/>
              <a:t> </a:t>
            </a:r>
            <a:r>
              <a:rPr sz="2850" spc="-5" dirty="0"/>
              <a:t>of</a:t>
            </a:r>
            <a:r>
              <a:rPr sz="2850" spc="-155" dirty="0"/>
              <a:t> </a:t>
            </a:r>
            <a:r>
              <a:rPr sz="2850" spc="-140" dirty="0"/>
              <a:t>drugs</a:t>
            </a:r>
            <a:r>
              <a:rPr sz="2850" spc="-120" dirty="0"/>
              <a:t> </a:t>
            </a:r>
            <a:r>
              <a:rPr sz="2850" spc="-20" dirty="0"/>
              <a:t>or</a:t>
            </a:r>
            <a:r>
              <a:rPr sz="2850" spc="-160" dirty="0"/>
              <a:t> </a:t>
            </a:r>
            <a:r>
              <a:rPr sz="2850" spc="-95" dirty="0"/>
              <a:t>alcohol</a:t>
            </a:r>
            <a:r>
              <a:rPr sz="2850" spc="-155" dirty="0"/>
              <a:t> </a:t>
            </a:r>
            <a:r>
              <a:rPr sz="2850" spc="-90" dirty="0"/>
              <a:t>consumption,  </a:t>
            </a:r>
            <a:r>
              <a:rPr sz="2850" spc="-110" dirty="0"/>
              <a:t>medical </a:t>
            </a:r>
            <a:r>
              <a:rPr sz="2850" spc="-50" dirty="0"/>
              <a:t>condition </a:t>
            </a:r>
            <a:r>
              <a:rPr sz="2850" spc="-20" dirty="0"/>
              <a:t>or </a:t>
            </a:r>
            <a:r>
              <a:rPr sz="2850" spc="-75" dirty="0"/>
              <a:t>disability, </a:t>
            </a:r>
            <a:r>
              <a:rPr sz="2850" spc="-20" dirty="0"/>
              <a:t>or </a:t>
            </a:r>
            <a:r>
              <a:rPr sz="2850" spc="-114" dirty="0"/>
              <a:t>due </a:t>
            </a:r>
            <a:r>
              <a:rPr sz="2850" spc="30" dirty="0"/>
              <a:t>to</a:t>
            </a:r>
            <a:r>
              <a:rPr sz="2850" spc="-595" dirty="0"/>
              <a:t> </a:t>
            </a:r>
            <a:r>
              <a:rPr sz="2850" spc="-220" dirty="0"/>
              <a:t>a </a:t>
            </a:r>
            <a:r>
              <a:rPr sz="2850" spc="-100" dirty="0"/>
              <a:t>state </a:t>
            </a:r>
            <a:r>
              <a:rPr sz="2850" spc="5" dirty="0"/>
              <a:t>of  </a:t>
            </a:r>
            <a:r>
              <a:rPr sz="2850" spc="-165" dirty="0"/>
              <a:t>unconsciousness </a:t>
            </a:r>
            <a:r>
              <a:rPr sz="2850" spc="-20" dirty="0"/>
              <a:t>or</a:t>
            </a:r>
            <a:r>
              <a:rPr sz="2850" spc="-140" dirty="0"/>
              <a:t> </a:t>
            </a:r>
            <a:r>
              <a:rPr sz="2850" spc="-135" dirty="0"/>
              <a:t>sleep.</a:t>
            </a:r>
            <a:endParaRPr sz="2850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1439757"/>
            <a:ext cx="505523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dirty="0">
                <a:solidFill>
                  <a:srgbClr val="0032A0"/>
                </a:solidFill>
              </a:rPr>
              <a:t>What </a:t>
            </a:r>
            <a:r>
              <a:rPr sz="3950" spc="5" dirty="0">
                <a:solidFill>
                  <a:srgbClr val="0032A0"/>
                </a:solidFill>
              </a:rPr>
              <a:t>is</a:t>
            </a:r>
            <a:r>
              <a:rPr sz="3950" spc="-70" dirty="0">
                <a:solidFill>
                  <a:srgbClr val="0032A0"/>
                </a:solidFill>
              </a:rPr>
              <a:t> </a:t>
            </a:r>
            <a:r>
              <a:rPr sz="3950" spc="5" dirty="0">
                <a:solidFill>
                  <a:srgbClr val="0032A0"/>
                </a:solidFill>
              </a:rPr>
              <a:t>incapacity?</a:t>
            </a:r>
            <a:endParaRPr sz="395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8" name="object 8"/>
          <p:cNvSpPr txBox="1"/>
          <p:nvPr/>
        </p:nvSpPr>
        <p:spPr>
          <a:xfrm>
            <a:off x="1759711" y="2594864"/>
            <a:ext cx="4950460" cy="3420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90"/>
              </a:spcBef>
              <a:tabLst>
                <a:tab pos="718820" algn="l"/>
                <a:tab pos="1589405" algn="l"/>
                <a:tab pos="3905885" algn="l"/>
              </a:tabLst>
            </a:pPr>
            <a:r>
              <a:rPr sz="2450" spc="-90" dirty="0">
                <a:solidFill>
                  <a:srgbClr val="FFFFFF"/>
                </a:solidFill>
                <a:latin typeface="Arial"/>
                <a:cs typeface="Arial"/>
              </a:rPr>
              <a:t>Short </a:t>
            </a:r>
            <a:r>
              <a:rPr sz="2450" spc="-50" dirty="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450" spc="-175" dirty="0">
                <a:solidFill>
                  <a:srgbClr val="FFFFFF"/>
                </a:solidFill>
                <a:latin typeface="Arial"/>
                <a:cs typeface="Arial"/>
              </a:rPr>
              <a:t>has </a:t>
            </a:r>
            <a:r>
              <a:rPr sz="2450" spc="-110" dirty="0">
                <a:solidFill>
                  <a:srgbClr val="FFFFFF"/>
                </a:solidFill>
                <a:latin typeface="Arial"/>
                <a:cs typeface="Arial"/>
              </a:rPr>
              <a:t>had </a:t>
            </a:r>
            <a:r>
              <a:rPr sz="2450" spc="-20" dirty="0">
                <a:solidFill>
                  <a:srgbClr val="FFFFFF"/>
                </a:solidFill>
                <a:latin typeface="Arial"/>
                <a:cs typeface="Arial"/>
              </a:rPr>
              <a:t>ten </a:t>
            </a:r>
            <a:r>
              <a:rPr sz="2450" spc="-95" dirty="0">
                <a:solidFill>
                  <a:srgbClr val="FFFFFF"/>
                </a:solidFill>
                <a:latin typeface="Arial"/>
                <a:cs typeface="Arial"/>
              </a:rPr>
              <a:t>cocktails  </a:t>
            </a:r>
            <a:r>
              <a:rPr sz="2450" spc="-75" dirty="0">
                <a:solidFill>
                  <a:srgbClr val="FFFFFF"/>
                </a:solidFill>
                <a:latin typeface="Arial"/>
                <a:cs typeface="Arial"/>
              </a:rPr>
              <a:t>over </a:t>
            </a:r>
            <a:r>
              <a:rPr sz="2450" spc="-2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50" spc="-120" dirty="0">
                <a:solidFill>
                  <a:srgbClr val="FFFFFF"/>
                </a:solidFill>
                <a:latin typeface="Arial"/>
                <a:cs typeface="Arial"/>
              </a:rPr>
              <a:t>course </a:t>
            </a:r>
            <a:r>
              <a:rPr sz="245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50" spc="-2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20" dirty="0">
                <a:solidFill>
                  <a:srgbClr val="FFFFFF"/>
                </a:solidFill>
                <a:latin typeface="Arial"/>
                <a:cs typeface="Arial"/>
              </a:rPr>
              <a:t>two</a:t>
            </a:r>
            <a:r>
              <a:rPr sz="245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85" dirty="0">
                <a:solidFill>
                  <a:srgbClr val="FFFFFF"/>
                </a:solidFill>
                <a:latin typeface="Arial"/>
                <a:cs typeface="Arial"/>
              </a:rPr>
              <a:t>hours.	</a:t>
            </a:r>
            <a:r>
              <a:rPr sz="2450" spc="-145" dirty="0">
                <a:solidFill>
                  <a:srgbClr val="FFFFFF"/>
                </a:solidFill>
                <a:latin typeface="Arial"/>
                <a:cs typeface="Arial"/>
              </a:rPr>
              <a:t>Sober  </a:t>
            </a:r>
            <a:r>
              <a:rPr sz="2450" spc="-50" dirty="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450" spc="-130" dirty="0">
                <a:solidFill>
                  <a:srgbClr val="FFFFFF"/>
                </a:solidFill>
                <a:latin typeface="Arial"/>
                <a:cs typeface="Arial"/>
              </a:rPr>
              <a:t>takes </a:t>
            </a:r>
            <a:r>
              <a:rPr sz="2450" spc="-90" dirty="0">
                <a:solidFill>
                  <a:srgbClr val="FFFFFF"/>
                </a:solidFill>
                <a:latin typeface="Arial"/>
                <a:cs typeface="Arial"/>
              </a:rPr>
              <a:t>Short </a:t>
            </a:r>
            <a:r>
              <a:rPr sz="2450" spc="-50" dirty="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450" spc="3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50" spc="-160" dirty="0" err="1">
                <a:solidFill>
                  <a:srgbClr val="FFFFFF"/>
                </a:solidFill>
                <a:latin typeface="Arial"/>
                <a:cs typeface="Arial"/>
              </a:rPr>
              <a:t>Sober’s</a:t>
            </a:r>
            <a:r>
              <a:rPr sz="2450" spc="-160" dirty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2450" spc="-45" dirty="0">
                <a:solidFill>
                  <a:srgbClr val="FFFFFF"/>
                </a:solidFill>
                <a:latin typeface="Arial"/>
                <a:cs typeface="Arial"/>
              </a:rPr>
              <a:t>apartment.	</a:t>
            </a:r>
            <a:r>
              <a:rPr sz="2450" spc="-90" dirty="0">
                <a:solidFill>
                  <a:srgbClr val="FFFFFF"/>
                </a:solidFill>
                <a:latin typeface="Arial"/>
                <a:cs typeface="Arial"/>
              </a:rPr>
              <a:t>Short </a:t>
            </a:r>
            <a:r>
              <a:rPr sz="2450" spc="-50" dirty="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450" spc="-75" dirty="0">
                <a:solidFill>
                  <a:srgbClr val="FFFFFF"/>
                </a:solidFill>
                <a:latin typeface="Arial"/>
                <a:cs typeface="Arial"/>
              </a:rPr>
              <a:t>cannot</a:t>
            </a:r>
            <a:r>
              <a:rPr sz="2450" spc="-3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70" dirty="0">
                <a:solidFill>
                  <a:srgbClr val="FFFFFF"/>
                </a:solidFill>
                <a:latin typeface="Arial"/>
                <a:cs typeface="Arial"/>
              </a:rPr>
              <a:t>walk  </a:t>
            </a:r>
            <a:r>
              <a:rPr sz="2450" spc="15" dirty="0">
                <a:solidFill>
                  <a:srgbClr val="FFFFFF"/>
                </a:solidFill>
                <a:latin typeface="Arial"/>
                <a:cs typeface="Arial"/>
              </a:rPr>
              <a:t>without </a:t>
            </a:r>
            <a:r>
              <a:rPr sz="2450" spc="-50" dirty="0">
                <a:solidFill>
                  <a:srgbClr val="FFFFFF"/>
                </a:solidFill>
                <a:latin typeface="Arial"/>
                <a:cs typeface="Arial"/>
              </a:rPr>
              <a:t>support, </a:t>
            </a:r>
            <a:r>
              <a:rPr sz="2450" spc="-70" dirty="0">
                <a:solidFill>
                  <a:srgbClr val="FFFFFF"/>
                </a:solidFill>
                <a:latin typeface="Arial"/>
                <a:cs typeface="Arial"/>
              </a:rPr>
              <a:t>forgets </a:t>
            </a:r>
            <a:r>
              <a:rPr sz="2450" spc="-160" dirty="0" err="1">
                <a:solidFill>
                  <a:srgbClr val="FFFFFF"/>
                </a:solidFill>
                <a:latin typeface="Arial"/>
                <a:cs typeface="Arial"/>
              </a:rPr>
              <a:t>Sober’s</a:t>
            </a:r>
            <a:r>
              <a:rPr sz="2450" spc="-160" dirty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2450" spc="-105" dirty="0">
                <a:solidFill>
                  <a:srgbClr val="FFFFFF"/>
                </a:solidFill>
                <a:latin typeface="Arial"/>
                <a:cs typeface="Arial"/>
              </a:rPr>
              <a:t>name, and </a:t>
            </a:r>
            <a:r>
              <a:rPr sz="2450" spc="-200" dirty="0">
                <a:solidFill>
                  <a:srgbClr val="FFFFFF"/>
                </a:solidFill>
                <a:latin typeface="Arial"/>
                <a:cs typeface="Arial"/>
              </a:rPr>
              <a:t>passes </a:t>
            </a:r>
            <a:r>
              <a:rPr sz="2450" dirty="0">
                <a:solidFill>
                  <a:srgbClr val="FFFFFF"/>
                </a:solidFill>
                <a:latin typeface="Arial"/>
                <a:cs typeface="Arial"/>
              </a:rPr>
              <a:t>into </a:t>
            </a:r>
            <a:r>
              <a:rPr sz="2450" spc="-18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50" spc="-50" dirty="0">
                <a:solidFill>
                  <a:srgbClr val="FFFFFF"/>
                </a:solidFill>
                <a:latin typeface="Arial"/>
                <a:cs typeface="Arial"/>
              </a:rPr>
              <a:t>stupor </a:t>
            </a:r>
            <a:r>
              <a:rPr sz="2450" spc="-75" dirty="0">
                <a:solidFill>
                  <a:srgbClr val="FFFFFF"/>
                </a:solidFill>
                <a:latin typeface="Arial"/>
                <a:cs typeface="Arial"/>
              </a:rPr>
              <a:t>when  </a:t>
            </a:r>
            <a:r>
              <a:rPr sz="2450" spc="-150" dirty="0">
                <a:solidFill>
                  <a:srgbClr val="FFFFFF"/>
                </a:solidFill>
                <a:latin typeface="Arial"/>
                <a:cs typeface="Arial"/>
              </a:rPr>
              <a:t>Sober </a:t>
            </a:r>
            <a:r>
              <a:rPr sz="2450" spc="-140" dirty="0">
                <a:solidFill>
                  <a:srgbClr val="FFFFFF"/>
                </a:solidFill>
                <a:latin typeface="Arial"/>
                <a:cs typeface="Arial"/>
              </a:rPr>
              <a:t>places </a:t>
            </a:r>
            <a:r>
              <a:rPr sz="2450" spc="-90" dirty="0">
                <a:solidFill>
                  <a:srgbClr val="FFFFFF"/>
                </a:solidFill>
                <a:latin typeface="Arial"/>
                <a:cs typeface="Arial"/>
              </a:rPr>
              <a:t>Short </a:t>
            </a:r>
            <a:r>
              <a:rPr sz="2450" spc="-45" dirty="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450" spc="-70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2450" spc="-160" dirty="0" err="1">
                <a:solidFill>
                  <a:srgbClr val="FFFFFF"/>
                </a:solidFill>
                <a:latin typeface="Arial"/>
                <a:cs typeface="Arial"/>
              </a:rPr>
              <a:t>Sober’s</a:t>
            </a:r>
            <a:r>
              <a:rPr sz="2450" spc="-160" dirty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2450" spc="-85" dirty="0">
                <a:solidFill>
                  <a:srgbClr val="FFFFFF"/>
                </a:solidFill>
                <a:latin typeface="Arial"/>
                <a:cs typeface="Arial"/>
              </a:rPr>
              <a:t>bed.	</a:t>
            </a:r>
            <a:r>
              <a:rPr sz="2450" spc="-150" dirty="0">
                <a:solidFill>
                  <a:srgbClr val="FFFFFF"/>
                </a:solidFill>
                <a:latin typeface="Arial"/>
                <a:cs typeface="Arial"/>
              </a:rPr>
              <a:t>Sober </a:t>
            </a:r>
            <a:r>
              <a:rPr sz="2450" spc="-30" dirty="0">
                <a:solidFill>
                  <a:srgbClr val="FFFFFF"/>
                </a:solidFill>
                <a:latin typeface="Arial"/>
                <a:cs typeface="Arial"/>
              </a:rPr>
              <a:t>then </a:t>
            </a:r>
            <a:r>
              <a:rPr sz="2450" spc="-175" dirty="0">
                <a:solidFill>
                  <a:srgbClr val="FFFFFF"/>
                </a:solidFill>
                <a:latin typeface="Arial"/>
                <a:cs typeface="Arial"/>
              </a:rPr>
              <a:t>engages </a:t>
            </a:r>
            <a:r>
              <a:rPr sz="2450" spc="-2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450" spc="-140" dirty="0">
                <a:solidFill>
                  <a:srgbClr val="FFFFFF"/>
                </a:solidFill>
                <a:latin typeface="Arial"/>
                <a:cs typeface="Arial"/>
              </a:rPr>
              <a:t>sexual  </a:t>
            </a:r>
            <a:r>
              <a:rPr sz="2450" spc="-35" dirty="0">
                <a:solidFill>
                  <a:srgbClr val="FFFFFF"/>
                </a:solidFill>
                <a:latin typeface="Arial"/>
                <a:cs typeface="Arial"/>
              </a:rPr>
              <a:t>activity </a:t>
            </a:r>
            <a:r>
              <a:rPr sz="2450" spc="20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450" spc="-90" dirty="0">
                <a:solidFill>
                  <a:srgbClr val="FFFFFF"/>
                </a:solidFill>
                <a:latin typeface="Arial"/>
                <a:cs typeface="Arial"/>
              </a:rPr>
              <a:t>Short</a:t>
            </a:r>
            <a:r>
              <a:rPr sz="2450" spc="-3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50" dirty="0">
                <a:solidFill>
                  <a:srgbClr val="FFFFFF"/>
                </a:solidFill>
                <a:latin typeface="Arial"/>
                <a:cs typeface="Arial"/>
              </a:rPr>
              <a:t>student.</a:t>
            </a:r>
            <a:endParaRPr sz="24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90192" y="1502156"/>
            <a:ext cx="635444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dirty="0">
                <a:solidFill>
                  <a:srgbClr val="FFFFFF"/>
                </a:solidFill>
              </a:rPr>
              <a:t>Example</a:t>
            </a:r>
            <a:r>
              <a:rPr sz="3950" spc="-75" dirty="0">
                <a:solidFill>
                  <a:srgbClr val="FFFFFF"/>
                </a:solidFill>
              </a:rPr>
              <a:t> </a:t>
            </a:r>
            <a:r>
              <a:rPr sz="3950" spc="5" dirty="0">
                <a:solidFill>
                  <a:srgbClr val="FFFFFF"/>
                </a:solidFill>
              </a:rPr>
              <a:t>(incapacitated)</a:t>
            </a:r>
            <a:endParaRPr sz="3950" dirty="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844544" y="2346452"/>
            <a:ext cx="5619115" cy="37979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90"/>
              </a:spcBef>
              <a:tabLst>
                <a:tab pos="1746250" algn="l"/>
                <a:tab pos="4160520" algn="l"/>
                <a:tab pos="4279265" algn="l"/>
              </a:tabLst>
            </a:pPr>
            <a:r>
              <a:rPr sz="2450" spc="-160">
                <a:solidFill>
                  <a:srgbClr val="FFFFFF"/>
                </a:solidFill>
                <a:latin typeface="Arial"/>
                <a:cs typeface="Arial"/>
              </a:rPr>
              <a:t>Tall </a:t>
            </a:r>
            <a:r>
              <a:rPr sz="2450" spc="-5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450" spc="-175">
                <a:solidFill>
                  <a:srgbClr val="FFFFFF"/>
                </a:solidFill>
                <a:latin typeface="Arial"/>
                <a:cs typeface="Arial"/>
              </a:rPr>
              <a:t>has </a:t>
            </a:r>
            <a:r>
              <a:rPr sz="2450" spc="-110">
                <a:solidFill>
                  <a:srgbClr val="FFFFFF"/>
                </a:solidFill>
                <a:latin typeface="Arial"/>
                <a:cs typeface="Arial"/>
              </a:rPr>
              <a:t>had </a:t>
            </a:r>
            <a:r>
              <a:rPr sz="2450" spc="-15">
                <a:solidFill>
                  <a:srgbClr val="FFFFFF"/>
                </a:solidFill>
                <a:latin typeface="Arial"/>
                <a:cs typeface="Arial"/>
              </a:rPr>
              <a:t>four </a:t>
            </a:r>
            <a:r>
              <a:rPr sz="2450" spc="-120">
                <a:solidFill>
                  <a:srgbClr val="FFFFFF"/>
                </a:solidFill>
                <a:latin typeface="Arial"/>
                <a:cs typeface="Arial"/>
              </a:rPr>
              <a:t>beers </a:t>
            </a:r>
            <a:r>
              <a:rPr sz="2450" spc="-70">
                <a:solidFill>
                  <a:srgbClr val="FFFFFF"/>
                </a:solidFill>
                <a:latin typeface="Arial"/>
                <a:cs typeface="Arial"/>
              </a:rPr>
              <a:t>over </a:t>
            </a:r>
            <a:r>
              <a:rPr sz="2450" spc="-25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450" spc="-125">
                <a:solidFill>
                  <a:srgbClr val="FFFFFF"/>
                </a:solidFill>
                <a:latin typeface="Arial"/>
                <a:cs typeface="Arial"/>
              </a:rPr>
              <a:t>course </a:t>
            </a:r>
            <a:r>
              <a:rPr sz="2450" spc="5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50" spc="20">
                <a:solidFill>
                  <a:srgbClr val="FFFFFF"/>
                </a:solidFill>
                <a:latin typeface="Arial"/>
                <a:cs typeface="Arial"/>
              </a:rPr>
              <a:t>two </a:t>
            </a:r>
            <a:r>
              <a:rPr sz="2450" spc="-90">
                <a:solidFill>
                  <a:srgbClr val="FFFFFF"/>
                </a:solidFill>
                <a:latin typeface="Arial"/>
                <a:cs typeface="Arial"/>
              </a:rPr>
              <a:t>hours</a:t>
            </a:r>
            <a:r>
              <a:rPr sz="2450" spc="-3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25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2450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85">
                <a:solidFill>
                  <a:srgbClr val="FFFFFF"/>
                </a:solidFill>
                <a:latin typeface="Arial"/>
                <a:cs typeface="Arial"/>
              </a:rPr>
              <a:t>dinner.		</a:t>
            </a:r>
            <a:r>
              <a:rPr sz="2450" spc="-160">
                <a:solidFill>
                  <a:srgbClr val="FFFFFF"/>
                </a:solidFill>
                <a:latin typeface="Arial"/>
                <a:cs typeface="Arial"/>
              </a:rPr>
              <a:t>Tall  </a:t>
            </a:r>
            <a:r>
              <a:rPr sz="2450" spc="-5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450" spc="-120">
                <a:solidFill>
                  <a:srgbClr val="FFFFFF"/>
                </a:solidFill>
                <a:latin typeface="Arial"/>
                <a:cs typeface="Arial"/>
              </a:rPr>
              <a:t>calls </a:t>
            </a:r>
            <a:r>
              <a:rPr sz="2450" spc="-105">
                <a:solidFill>
                  <a:srgbClr val="FFFFFF"/>
                </a:solidFill>
                <a:latin typeface="Arial"/>
                <a:cs typeface="Arial"/>
              </a:rPr>
              <a:t>Friend </a:t>
            </a:r>
            <a:r>
              <a:rPr sz="2450" spc="4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50" spc="-180">
                <a:solidFill>
                  <a:srgbClr val="FFFFFF"/>
                </a:solidFill>
                <a:latin typeface="Arial"/>
                <a:cs typeface="Arial"/>
              </a:rPr>
              <a:t>see </a:t>
            </a:r>
            <a:r>
              <a:rPr sz="2450" spc="45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2450" spc="-3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100">
                <a:solidFill>
                  <a:srgbClr val="FFFFFF"/>
                </a:solidFill>
                <a:latin typeface="Arial"/>
                <a:cs typeface="Arial"/>
              </a:rPr>
              <a:t>Friend </a:t>
            </a:r>
            <a:r>
              <a:rPr sz="2450" spc="-125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450" spc="-85">
                <a:solidFill>
                  <a:srgbClr val="FFFFFF"/>
                </a:solidFill>
                <a:latin typeface="Arial"/>
                <a:cs typeface="Arial"/>
              </a:rPr>
              <a:t>home.  </a:t>
            </a:r>
            <a:r>
              <a:rPr sz="2450" spc="-160">
                <a:solidFill>
                  <a:srgbClr val="FFFFFF"/>
                </a:solidFill>
                <a:latin typeface="Arial"/>
                <a:cs typeface="Arial"/>
              </a:rPr>
              <a:t>Tall </a:t>
            </a:r>
            <a:r>
              <a:rPr sz="2450" spc="-5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450" spc="-35">
                <a:solidFill>
                  <a:srgbClr val="FFFFFF"/>
                </a:solidFill>
                <a:latin typeface="Arial"/>
                <a:cs typeface="Arial"/>
              </a:rPr>
              <a:t>then </a:t>
            </a:r>
            <a:r>
              <a:rPr sz="2450" spc="-90">
                <a:solidFill>
                  <a:srgbClr val="FFFFFF"/>
                </a:solidFill>
                <a:latin typeface="Arial"/>
                <a:cs typeface="Arial"/>
              </a:rPr>
              <a:t>drives </a:t>
            </a:r>
            <a:r>
              <a:rPr sz="2450" spc="-15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2450" spc="-140">
                <a:solidFill>
                  <a:srgbClr val="FFFFFF"/>
                </a:solidFill>
                <a:latin typeface="Arial"/>
                <a:cs typeface="Arial"/>
              </a:rPr>
              <a:t>campus </a:t>
            </a:r>
            <a:r>
              <a:rPr sz="2450" spc="3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2450" spc="-120">
                <a:solidFill>
                  <a:srgbClr val="FFFFFF"/>
                </a:solidFill>
                <a:latin typeface="Arial"/>
                <a:cs typeface="Arial"/>
              </a:rPr>
              <a:t>Friend’s</a:t>
            </a:r>
            <a:r>
              <a:rPr sz="245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85">
                <a:solidFill>
                  <a:srgbClr val="FFFFFF"/>
                </a:solidFill>
                <a:latin typeface="Arial"/>
                <a:cs typeface="Arial"/>
              </a:rPr>
              <a:t>off-campus</a:t>
            </a:r>
            <a:r>
              <a:rPr sz="245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45">
                <a:solidFill>
                  <a:srgbClr val="FFFFFF"/>
                </a:solidFill>
                <a:latin typeface="Arial"/>
                <a:cs typeface="Arial"/>
              </a:rPr>
              <a:t>apartment.	</a:t>
            </a:r>
            <a:r>
              <a:rPr sz="2450" spc="-95">
                <a:solidFill>
                  <a:srgbClr val="FFFFFF"/>
                </a:solidFill>
                <a:latin typeface="Arial"/>
                <a:cs typeface="Arial"/>
              </a:rPr>
              <a:t>Upon  </a:t>
            </a:r>
            <a:r>
              <a:rPr sz="2450" spc="-55">
                <a:solidFill>
                  <a:srgbClr val="FFFFFF"/>
                </a:solidFill>
                <a:latin typeface="Arial"/>
                <a:cs typeface="Arial"/>
              </a:rPr>
              <a:t>arriving, </a:t>
            </a:r>
            <a:r>
              <a:rPr sz="2450" spc="-160">
                <a:solidFill>
                  <a:srgbClr val="FFFFFF"/>
                </a:solidFill>
                <a:latin typeface="Arial"/>
                <a:cs typeface="Arial"/>
              </a:rPr>
              <a:t>Tall </a:t>
            </a:r>
            <a:r>
              <a:rPr sz="2450" spc="-5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450" spc="-40">
                <a:solidFill>
                  <a:srgbClr val="FFFFFF"/>
                </a:solidFill>
                <a:latin typeface="Arial"/>
                <a:cs typeface="Arial"/>
              </a:rPr>
              <a:t>initiates </a:t>
            </a:r>
            <a:r>
              <a:rPr sz="2450" spc="-140">
                <a:solidFill>
                  <a:srgbClr val="FFFFFF"/>
                </a:solidFill>
                <a:latin typeface="Arial"/>
                <a:cs typeface="Arial"/>
              </a:rPr>
              <a:t>sexual </a:t>
            </a:r>
            <a:r>
              <a:rPr sz="2450" spc="-65">
                <a:solidFill>
                  <a:srgbClr val="FFFFFF"/>
                </a:solidFill>
                <a:latin typeface="Arial"/>
                <a:cs typeface="Arial"/>
              </a:rPr>
              <a:t>contact  </a:t>
            </a:r>
            <a:r>
              <a:rPr sz="2450" spc="2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450" spc="-95">
                <a:solidFill>
                  <a:srgbClr val="FFFFFF"/>
                </a:solidFill>
                <a:latin typeface="Arial"/>
                <a:cs typeface="Arial"/>
              </a:rPr>
              <a:t>Friend, </a:t>
            </a:r>
            <a:r>
              <a:rPr sz="2450" spc="-11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50" spc="-35">
                <a:solidFill>
                  <a:srgbClr val="FFFFFF"/>
                </a:solidFill>
                <a:latin typeface="Arial"/>
                <a:cs typeface="Arial"/>
              </a:rPr>
              <a:t>then </a:t>
            </a:r>
            <a:r>
              <a:rPr sz="2450" spc="-100">
                <a:solidFill>
                  <a:srgbClr val="FFFFFF"/>
                </a:solidFill>
                <a:latin typeface="Arial"/>
                <a:cs typeface="Arial"/>
              </a:rPr>
              <a:t>insists </a:t>
            </a:r>
            <a:r>
              <a:rPr sz="2450" spc="5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450" spc="-100">
                <a:solidFill>
                  <a:srgbClr val="FFFFFF"/>
                </a:solidFill>
                <a:latin typeface="Arial"/>
                <a:cs typeface="Arial"/>
              </a:rPr>
              <a:t>Friend  </a:t>
            </a:r>
            <a:r>
              <a:rPr sz="2450" spc="-185">
                <a:solidFill>
                  <a:srgbClr val="FFFFFF"/>
                </a:solidFill>
                <a:latin typeface="Arial"/>
                <a:cs typeface="Arial"/>
              </a:rPr>
              <a:t>uses </a:t>
            </a:r>
            <a:r>
              <a:rPr sz="2450" spc="-60">
                <a:solidFill>
                  <a:srgbClr val="FFFFFF"/>
                </a:solidFill>
                <a:latin typeface="Arial"/>
                <a:cs typeface="Arial"/>
              </a:rPr>
              <a:t>contraception before </a:t>
            </a:r>
            <a:r>
              <a:rPr sz="2450" spc="-2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50" spc="15">
                <a:solidFill>
                  <a:srgbClr val="FFFFFF"/>
                </a:solidFill>
                <a:latin typeface="Arial"/>
                <a:cs typeface="Arial"/>
              </a:rPr>
              <a:t>two </a:t>
            </a:r>
            <a:r>
              <a:rPr sz="2450" spc="-145">
                <a:solidFill>
                  <a:srgbClr val="FFFFFF"/>
                </a:solidFill>
                <a:latin typeface="Arial"/>
                <a:cs typeface="Arial"/>
              </a:rPr>
              <a:t>have  </a:t>
            </a:r>
            <a:r>
              <a:rPr sz="2450" spc="-75">
                <a:solidFill>
                  <a:srgbClr val="FFFFFF"/>
                </a:solidFill>
                <a:latin typeface="Arial"/>
                <a:cs typeface="Arial"/>
              </a:rPr>
              <a:t>intercourse.	</a:t>
            </a:r>
            <a:r>
              <a:rPr sz="2450" spc="-160">
                <a:solidFill>
                  <a:srgbClr val="FFFFFF"/>
                </a:solidFill>
                <a:latin typeface="Arial"/>
                <a:cs typeface="Arial"/>
              </a:rPr>
              <a:t>Tall </a:t>
            </a:r>
            <a:r>
              <a:rPr sz="2450" spc="-5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450" spc="-125">
                <a:solidFill>
                  <a:srgbClr val="FFFFFF"/>
                </a:solidFill>
                <a:latin typeface="Arial"/>
                <a:cs typeface="Arial"/>
              </a:rPr>
              <a:t>is an </a:t>
            </a:r>
            <a:r>
              <a:rPr sz="2450" spc="-80">
                <a:solidFill>
                  <a:srgbClr val="FFFFFF"/>
                </a:solidFill>
                <a:latin typeface="Arial"/>
                <a:cs typeface="Arial"/>
              </a:rPr>
              <a:t>active  </a:t>
            </a:r>
            <a:r>
              <a:rPr sz="2450" spc="-40">
                <a:solidFill>
                  <a:srgbClr val="FFFFFF"/>
                </a:solidFill>
                <a:latin typeface="Arial"/>
                <a:cs typeface="Arial"/>
              </a:rPr>
              <a:t>participant </a:t>
            </a:r>
            <a:r>
              <a:rPr sz="2450" spc="-25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450" spc="-2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50" spc="-3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75">
                <a:solidFill>
                  <a:srgbClr val="FFFFFF"/>
                </a:solidFill>
                <a:latin typeface="Arial"/>
                <a:cs typeface="Arial"/>
              </a:rPr>
              <a:t>intercourse.</a:t>
            </a:r>
            <a:endParaRPr sz="24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90192" y="1502156"/>
            <a:ext cx="7415530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>
                <a:solidFill>
                  <a:srgbClr val="FFFFFF"/>
                </a:solidFill>
              </a:rPr>
              <a:t>Example</a:t>
            </a:r>
            <a:r>
              <a:rPr sz="3950" spc="-70">
                <a:solidFill>
                  <a:srgbClr val="FFFFFF"/>
                </a:solidFill>
              </a:rPr>
              <a:t> </a:t>
            </a:r>
            <a:r>
              <a:rPr sz="3950" spc="5">
                <a:solidFill>
                  <a:srgbClr val="FFFFFF"/>
                </a:solidFill>
              </a:rPr>
              <a:t>(not-incapacitated)</a:t>
            </a:r>
            <a:endParaRPr sz="395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72644" rIns="0" bIns="0" rtlCol="0">
            <a:spAutoFit/>
          </a:bodyPr>
          <a:lstStyle/>
          <a:p>
            <a:pPr marL="1002665" marR="5080">
              <a:lnSpc>
                <a:spcPts val="3170"/>
              </a:lnSpc>
              <a:spcBef>
                <a:spcPts val="200"/>
              </a:spcBef>
            </a:pPr>
            <a:r>
              <a:rPr sz="2650" spc="-380"/>
              <a:t>Yes </a:t>
            </a:r>
            <a:r>
              <a:rPr sz="2650" spc="-160"/>
              <a:t>– </a:t>
            </a:r>
            <a:r>
              <a:rPr sz="2650" spc="-30"/>
              <a:t>“No </a:t>
            </a:r>
            <a:r>
              <a:rPr sz="2650" spc="-60"/>
              <a:t>recipient </a:t>
            </a:r>
            <a:r>
              <a:rPr sz="2650" spc="-25"/>
              <a:t>or </a:t>
            </a:r>
            <a:r>
              <a:rPr sz="2650" spc="-35"/>
              <a:t>other </a:t>
            </a:r>
            <a:r>
              <a:rPr sz="2650" spc="-125"/>
              <a:t>person </a:t>
            </a:r>
            <a:r>
              <a:rPr sz="2650" spc="-165"/>
              <a:t>may </a:t>
            </a:r>
            <a:r>
              <a:rPr sz="2650" spc="-45"/>
              <a:t>intimidate,  </a:t>
            </a:r>
            <a:r>
              <a:rPr sz="2650" spc="-60"/>
              <a:t>threaten, </a:t>
            </a:r>
            <a:r>
              <a:rPr sz="2650" spc="-140"/>
              <a:t>coerce, </a:t>
            </a:r>
            <a:r>
              <a:rPr sz="2650" spc="-25"/>
              <a:t>or </a:t>
            </a:r>
            <a:r>
              <a:rPr sz="2650" spc="-85"/>
              <a:t>discriminate </a:t>
            </a:r>
            <a:r>
              <a:rPr sz="2650" spc="-135"/>
              <a:t>against </a:t>
            </a:r>
            <a:r>
              <a:rPr sz="2650" spc="-160"/>
              <a:t>any</a:t>
            </a:r>
            <a:r>
              <a:rPr sz="2650" spc="-370"/>
              <a:t> </a:t>
            </a:r>
            <a:r>
              <a:rPr sz="2650" i="1" spc="-75">
                <a:latin typeface="Arial"/>
                <a:cs typeface="Arial"/>
              </a:rPr>
              <a:t>individual  </a:t>
            </a:r>
            <a:r>
              <a:rPr sz="2650" spc="-15"/>
              <a:t>for </a:t>
            </a:r>
            <a:r>
              <a:rPr sz="2650" spc="-40"/>
              <a:t>the </a:t>
            </a:r>
            <a:r>
              <a:rPr sz="2650" spc="-114"/>
              <a:t>purpose </a:t>
            </a:r>
            <a:r>
              <a:rPr sz="2650" spc="-10"/>
              <a:t>of </a:t>
            </a:r>
            <a:r>
              <a:rPr sz="2650" spc="-45"/>
              <a:t>interfering </a:t>
            </a:r>
            <a:r>
              <a:rPr sz="2650" spc="10"/>
              <a:t>with </a:t>
            </a:r>
            <a:r>
              <a:rPr sz="2650" spc="-165"/>
              <a:t>any </a:t>
            </a:r>
            <a:r>
              <a:rPr sz="2650" spc="-25"/>
              <a:t>right </a:t>
            </a:r>
            <a:r>
              <a:rPr sz="2650" spc="-30"/>
              <a:t>or  </a:t>
            </a:r>
            <a:r>
              <a:rPr sz="2650" spc="-85"/>
              <a:t>privilege </a:t>
            </a:r>
            <a:r>
              <a:rPr sz="2650" spc="-145"/>
              <a:t>secured </a:t>
            </a:r>
            <a:r>
              <a:rPr sz="2650" spc="-114"/>
              <a:t>by </a:t>
            </a:r>
            <a:r>
              <a:rPr sz="2650" spc="30"/>
              <a:t>title </a:t>
            </a:r>
            <a:r>
              <a:rPr sz="2650" spc="-235"/>
              <a:t>IX </a:t>
            </a:r>
            <a:r>
              <a:rPr sz="2650" spc="-25"/>
              <a:t>or </a:t>
            </a:r>
            <a:r>
              <a:rPr sz="2650" spc="-55"/>
              <a:t>this </a:t>
            </a:r>
            <a:r>
              <a:rPr sz="2650" spc="-45"/>
              <a:t>part, </a:t>
            </a:r>
            <a:r>
              <a:rPr sz="2650" spc="-25"/>
              <a:t>or</a:t>
            </a:r>
            <a:r>
              <a:rPr sz="2650" spc="-550"/>
              <a:t> </a:t>
            </a:r>
            <a:r>
              <a:rPr sz="2650" spc="-175"/>
              <a:t>because </a:t>
            </a:r>
            <a:r>
              <a:rPr sz="2650" spc="-35"/>
              <a:t>the  </a:t>
            </a:r>
            <a:r>
              <a:rPr sz="2650" spc="-70"/>
              <a:t>individual </a:t>
            </a:r>
            <a:r>
              <a:rPr sz="2650" spc="-200"/>
              <a:t>has </a:t>
            </a:r>
            <a:r>
              <a:rPr sz="2650" spc="-140"/>
              <a:t>made </a:t>
            </a:r>
            <a:r>
              <a:rPr sz="2650" spc="-210"/>
              <a:t>a </a:t>
            </a:r>
            <a:r>
              <a:rPr sz="2650" spc="-30"/>
              <a:t>report </a:t>
            </a:r>
            <a:r>
              <a:rPr sz="2650" spc="-25"/>
              <a:t>or </a:t>
            </a:r>
            <a:r>
              <a:rPr sz="2650" spc="-75"/>
              <a:t>complaint, </a:t>
            </a:r>
            <a:r>
              <a:rPr sz="2650" spc="-50"/>
              <a:t>testified,  </a:t>
            </a:r>
            <a:r>
              <a:rPr sz="2650" spc="-145"/>
              <a:t>assisted, </a:t>
            </a:r>
            <a:r>
              <a:rPr sz="2650" spc="-25"/>
              <a:t>or </a:t>
            </a:r>
            <a:r>
              <a:rPr sz="2650" spc="-65"/>
              <a:t>participated </a:t>
            </a:r>
            <a:r>
              <a:rPr sz="2650" spc="-25"/>
              <a:t>or </a:t>
            </a:r>
            <a:r>
              <a:rPr sz="2650" spc="-110"/>
              <a:t>refused </a:t>
            </a:r>
            <a:r>
              <a:rPr sz="2650" spc="30"/>
              <a:t>to </a:t>
            </a:r>
            <a:r>
              <a:rPr sz="2650" spc="-65"/>
              <a:t>participate </a:t>
            </a:r>
            <a:r>
              <a:rPr sz="2650" spc="-40"/>
              <a:t>in  </a:t>
            </a:r>
            <a:r>
              <a:rPr sz="2650" spc="-160"/>
              <a:t>any </a:t>
            </a:r>
            <a:r>
              <a:rPr sz="2650" spc="-105"/>
              <a:t>manner </a:t>
            </a:r>
            <a:r>
              <a:rPr sz="2650" spc="-35"/>
              <a:t>in </a:t>
            </a:r>
            <a:r>
              <a:rPr sz="2650" spc="-150"/>
              <a:t>an </a:t>
            </a:r>
            <a:r>
              <a:rPr sz="2650" spc="-90"/>
              <a:t>investigation, </a:t>
            </a:r>
            <a:r>
              <a:rPr sz="2650" spc="-110"/>
              <a:t>proceeding, </a:t>
            </a:r>
            <a:r>
              <a:rPr sz="2650" spc="-25"/>
              <a:t>or  </a:t>
            </a:r>
            <a:r>
              <a:rPr sz="2650" spc="-55"/>
              <a:t>hearing” </a:t>
            </a:r>
            <a:r>
              <a:rPr sz="2650" spc="-85"/>
              <a:t>under </a:t>
            </a:r>
            <a:r>
              <a:rPr sz="2650" spc="-35"/>
              <a:t>the </a:t>
            </a:r>
            <a:r>
              <a:rPr sz="2650" spc="-45"/>
              <a:t>institution’s </a:t>
            </a:r>
            <a:r>
              <a:rPr sz="2650" spc="-85"/>
              <a:t>policy </a:t>
            </a:r>
            <a:r>
              <a:rPr sz="1950" spc="-75"/>
              <a:t>(34 </a:t>
            </a:r>
            <a:r>
              <a:rPr sz="1950" spc="-215"/>
              <a:t>C.F.R. </a:t>
            </a:r>
            <a:r>
              <a:rPr sz="1950" spc="15"/>
              <a:t>§</a:t>
            </a:r>
            <a:r>
              <a:rPr sz="1950" spc="-260"/>
              <a:t> </a:t>
            </a:r>
            <a:r>
              <a:rPr sz="1950" spc="10"/>
              <a:t>106.71)</a:t>
            </a:r>
            <a:endParaRPr sz="195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20825" marR="5080">
              <a:lnSpc>
                <a:spcPct val="100299"/>
              </a:lnSpc>
              <a:spcBef>
                <a:spcPts val="95"/>
              </a:spcBef>
            </a:pPr>
            <a:r>
              <a:rPr sz="3950" spc="5">
                <a:solidFill>
                  <a:srgbClr val="0032A0"/>
                </a:solidFill>
              </a:rPr>
              <a:t>Does </a:t>
            </a:r>
            <a:r>
              <a:rPr sz="3950">
                <a:solidFill>
                  <a:srgbClr val="0032A0"/>
                </a:solidFill>
              </a:rPr>
              <a:t>Title </a:t>
            </a:r>
            <a:r>
              <a:rPr sz="3950" spc="5">
                <a:solidFill>
                  <a:srgbClr val="0032A0"/>
                </a:solidFill>
              </a:rPr>
              <a:t>IX also prohibit  retaliation?</a:t>
            </a:r>
            <a:endParaRPr sz="395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863344" y="2608580"/>
            <a:ext cx="6594856" cy="259468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 marR="5080">
              <a:lnSpc>
                <a:spcPct val="80100"/>
              </a:lnSpc>
              <a:spcBef>
                <a:spcPts val="825"/>
              </a:spcBef>
            </a:pPr>
            <a:r>
              <a:rPr sz="3050" spc="15" dirty="0">
                <a:latin typeface="Arial"/>
                <a:cs typeface="Arial"/>
              </a:rPr>
              <a:t>“[N]o </a:t>
            </a:r>
            <a:r>
              <a:rPr sz="3050" spc="-135" dirty="0">
                <a:latin typeface="Arial"/>
                <a:cs typeface="Arial"/>
              </a:rPr>
              <a:t>person </a:t>
            </a:r>
            <a:r>
              <a:rPr sz="3050" spc="-40" dirty="0">
                <a:latin typeface="Arial"/>
                <a:cs typeface="Arial"/>
              </a:rPr>
              <a:t>in </a:t>
            </a:r>
            <a:r>
              <a:rPr sz="3050" spc="-35" dirty="0">
                <a:latin typeface="Arial"/>
                <a:cs typeface="Arial"/>
              </a:rPr>
              <a:t>the </a:t>
            </a:r>
            <a:r>
              <a:rPr sz="3050" spc="-80" dirty="0">
                <a:latin typeface="Arial"/>
                <a:cs typeface="Arial"/>
              </a:rPr>
              <a:t>United  </a:t>
            </a:r>
            <a:r>
              <a:rPr sz="3050" spc="-185" dirty="0">
                <a:latin typeface="Arial"/>
                <a:cs typeface="Arial"/>
              </a:rPr>
              <a:t>States </a:t>
            </a:r>
            <a:r>
              <a:rPr sz="3050" spc="-135" dirty="0">
                <a:latin typeface="Arial"/>
                <a:cs typeface="Arial"/>
              </a:rPr>
              <a:t>shall </a:t>
            </a:r>
            <a:r>
              <a:rPr sz="3050" spc="-95" dirty="0">
                <a:latin typeface="Arial"/>
                <a:cs typeface="Arial"/>
              </a:rPr>
              <a:t>on </a:t>
            </a:r>
            <a:r>
              <a:rPr sz="3050" spc="-35" dirty="0">
                <a:latin typeface="Arial"/>
                <a:cs typeface="Arial"/>
              </a:rPr>
              <a:t>the </a:t>
            </a:r>
            <a:r>
              <a:rPr sz="3050" spc="-200" dirty="0">
                <a:latin typeface="Arial"/>
                <a:cs typeface="Arial"/>
              </a:rPr>
              <a:t>basis </a:t>
            </a:r>
            <a:r>
              <a:rPr sz="3050" spc="-5" dirty="0">
                <a:latin typeface="Arial"/>
                <a:cs typeface="Arial"/>
              </a:rPr>
              <a:t>of  </a:t>
            </a:r>
            <a:r>
              <a:rPr sz="3050" spc="-260" dirty="0">
                <a:latin typeface="Arial"/>
                <a:cs typeface="Arial"/>
              </a:rPr>
              <a:t>sex </a:t>
            </a:r>
            <a:r>
              <a:rPr sz="3050" spc="-140" dirty="0">
                <a:latin typeface="Arial"/>
                <a:cs typeface="Arial"/>
              </a:rPr>
              <a:t>be </a:t>
            </a:r>
            <a:r>
              <a:rPr sz="3050" spc="-155" dirty="0">
                <a:latin typeface="Arial"/>
                <a:cs typeface="Arial"/>
              </a:rPr>
              <a:t>excluded </a:t>
            </a:r>
            <a:r>
              <a:rPr sz="3050" spc="-30" dirty="0">
                <a:latin typeface="Arial"/>
                <a:cs typeface="Arial"/>
              </a:rPr>
              <a:t>from  </a:t>
            </a:r>
            <a:r>
              <a:rPr sz="3050" spc="-60" dirty="0">
                <a:latin typeface="Arial"/>
                <a:cs typeface="Arial"/>
              </a:rPr>
              <a:t>participation in, </a:t>
            </a:r>
            <a:r>
              <a:rPr sz="3050" spc="-140" dirty="0">
                <a:latin typeface="Arial"/>
                <a:cs typeface="Arial"/>
              </a:rPr>
              <a:t>be </a:t>
            </a:r>
            <a:r>
              <a:rPr sz="3050" spc="-110" dirty="0">
                <a:latin typeface="Arial"/>
                <a:cs typeface="Arial"/>
              </a:rPr>
              <a:t>denied  </a:t>
            </a:r>
            <a:r>
              <a:rPr sz="3050" spc="-40" dirty="0">
                <a:latin typeface="Arial"/>
                <a:cs typeface="Arial"/>
              </a:rPr>
              <a:t>the </a:t>
            </a:r>
            <a:r>
              <a:rPr sz="3050" spc="-85" dirty="0">
                <a:latin typeface="Arial"/>
                <a:cs typeface="Arial"/>
              </a:rPr>
              <a:t>benefits </a:t>
            </a:r>
            <a:r>
              <a:rPr sz="3050" spc="-100" dirty="0">
                <a:latin typeface="Arial"/>
                <a:cs typeface="Arial"/>
              </a:rPr>
              <a:t>of, </a:t>
            </a:r>
            <a:r>
              <a:rPr sz="3050" spc="-25" dirty="0">
                <a:latin typeface="Arial"/>
                <a:cs typeface="Arial"/>
              </a:rPr>
              <a:t>or </a:t>
            </a:r>
            <a:r>
              <a:rPr sz="3050" spc="-145" dirty="0">
                <a:latin typeface="Arial"/>
                <a:cs typeface="Arial"/>
              </a:rPr>
              <a:t>be  </a:t>
            </a:r>
            <a:r>
              <a:rPr sz="3050" spc="-120" dirty="0">
                <a:latin typeface="Arial"/>
                <a:cs typeface="Arial"/>
              </a:rPr>
              <a:t>subjected </a:t>
            </a:r>
            <a:r>
              <a:rPr sz="3050" spc="25" dirty="0">
                <a:latin typeface="Arial"/>
                <a:cs typeface="Arial"/>
              </a:rPr>
              <a:t>to </a:t>
            </a:r>
            <a:r>
              <a:rPr sz="3050" spc="-80" dirty="0">
                <a:latin typeface="Arial"/>
                <a:cs typeface="Arial"/>
              </a:rPr>
              <a:t>discrimination  </a:t>
            </a:r>
            <a:r>
              <a:rPr sz="3050" spc="-95" dirty="0">
                <a:latin typeface="Arial"/>
                <a:cs typeface="Arial"/>
              </a:rPr>
              <a:t>under </a:t>
            </a:r>
            <a:r>
              <a:rPr sz="3050" spc="-185" dirty="0">
                <a:latin typeface="Arial"/>
                <a:cs typeface="Arial"/>
              </a:rPr>
              <a:t>any </a:t>
            </a:r>
            <a:r>
              <a:rPr sz="3050" spc="-105" dirty="0">
                <a:latin typeface="Arial"/>
                <a:cs typeface="Arial"/>
              </a:rPr>
              <a:t>education  </a:t>
            </a:r>
            <a:r>
              <a:rPr sz="3050" spc="-114" dirty="0">
                <a:latin typeface="Arial"/>
                <a:cs typeface="Arial"/>
              </a:rPr>
              <a:t>program </a:t>
            </a:r>
            <a:r>
              <a:rPr sz="3050" spc="-25" dirty="0">
                <a:latin typeface="Arial"/>
                <a:cs typeface="Arial"/>
              </a:rPr>
              <a:t>or </a:t>
            </a:r>
            <a:r>
              <a:rPr sz="3050" spc="-50" dirty="0">
                <a:latin typeface="Arial"/>
                <a:cs typeface="Arial"/>
              </a:rPr>
              <a:t>activity</a:t>
            </a:r>
            <a:r>
              <a:rPr sz="3050" spc="-370" dirty="0">
                <a:latin typeface="Arial"/>
                <a:cs typeface="Arial"/>
              </a:rPr>
              <a:t> </a:t>
            </a:r>
            <a:r>
              <a:rPr sz="3050" spc="-120" dirty="0">
                <a:latin typeface="Arial"/>
                <a:cs typeface="Arial"/>
              </a:rPr>
              <a:t>receiving  </a:t>
            </a:r>
            <a:r>
              <a:rPr sz="3050" spc="-100" dirty="0">
                <a:latin typeface="Arial"/>
                <a:cs typeface="Arial"/>
              </a:rPr>
              <a:t>federal </a:t>
            </a:r>
            <a:r>
              <a:rPr sz="3050" spc="-90" dirty="0">
                <a:latin typeface="Arial"/>
                <a:cs typeface="Arial"/>
              </a:rPr>
              <a:t>financial</a:t>
            </a:r>
            <a:r>
              <a:rPr sz="3050" spc="-204" dirty="0">
                <a:latin typeface="Arial"/>
                <a:cs typeface="Arial"/>
              </a:rPr>
              <a:t> </a:t>
            </a:r>
            <a:r>
              <a:rPr sz="3050" spc="-165" dirty="0">
                <a:latin typeface="Arial"/>
                <a:cs typeface="Arial"/>
              </a:rPr>
              <a:t>assistance.”</a:t>
            </a:r>
            <a:endParaRPr sz="3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-55" dirty="0">
                <a:latin typeface="Arial"/>
                <a:cs typeface="Arial"/>
              </a:rPr>
              <a:t>32 </a:t>
            </a:r>
            <a:r>
              <a:rPr sz="1450" spc="-160" dirty="0">
                <a:latin typeface="Arial"/>
                <a:cs typeface="Arial"/>
              </a:rPr>
              <a:t>C.F.R. </a:t>
            </a:r>
            <a:r>
              <a:rPr sz="1450" spc="-70" dirty="0">
                <a:latin typeface="Arial"/>
                <a:cs typeface="Arial"/>
              </a:rPr>
              <a:t>§</a:t>
            </a:r>
            <a:r>
              <a:rPr sz="1450" spc="-240" dirty="0">
                <a:latin typeface="Arial"/>
                <a:cs typeface="Arial"/>
              </a:rPr>
              <a:t> </a:t>
            </a:r>
            <a:r>
              <a:rPr sz="1450" spc="-50" dirty="0">
                <a:latin typeface="Arial"/>
                <a:cs typeface="Arial"/>
              </a:rPr>
              <a:t>106.31</a:t>
            </a:r>
            <a:endParaRPr sz="145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26183" y="1502156"/>
            <a:ext cx="434530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dirty="0">
                <a:solidFill>
                  <a:srgbClr val="0032A0"/>
                </a:solidFill>
              </a:rPr>
              <a:t>What </a:t>
            </a:r>
            <a:r>
              <a:rPr sz="3950" spc="5" dirty="0">
                <a:solidFill>
                  <a:srgbClr val="0032A0"/>
                </a:solidFill>
              </a:rPr>
              <a:t>is </a:t>
            </a:r>
            <a:r>
              <a:rPr sz="3950" dirty="0">
                <a:solidFill>
                  <a:srgbClr val="0032A0"/>
                </a:solidFill>
              </a:rPr>
              <a:t>Title</a:t>
            </a:r>
            <a:r>
              <a:rPr sz="3950" spc="-45" dirty="0">
                <a:solidFill>
                  <a:srgbClr val="0032A0"/>
                </a:solidFill>
              </a:rPr>
              <a:t> </a:t>
            </a:r>
            <a:r>
              <a:rPr sz="3950" spc="5" dirty="0">
                <a:solidFill>
                  <a:srgbClr val="0032A0"/>
                </a:solidFill>
              </a:rPr>
              <a:t>IX?</a:t>
            </a:r>
            <a:endParaRPr sz="395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59711" y="2553716"/>
            <a:ext cx="4744085" cy="332359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>
              <a:lnSpc>
                <a:spcPct val="89600"/>
              </a:lnSpc>
              <a:spcBef>
                <a:spcPts val="420"/>
              </a:spcBef>
              <a:tabLst>
                <a:tab pos="2480310" algn="l"/>
              </a:tabLst>
            </a:pPr>
            <a:r>
              <a:rPr sz="2650" spc="-140">
                <a:solidFill>
                  <a:srgbClr val="FFFFFF"/>
                </a:solidFill>
                <a:latin typeface="Arial"/>
                <a:cs typeface="Arial"/>
              </a:rPr>
              <a:t>Groundskeeper </a:t>
            </a:r>
            <a:r>
              <a:rPr sz="2650" spc="-65">
                <a:solidFill>
                  <a:srgbClr val="FFFFFF"/>
                </a:solidFill>
                <a:latin typeface="Arial"/>
                <a:cs typeface="Arial"/>
              </a:rPr>
              <a:t>testifies </a:t>
            </a:r>
            <a:r>
              <a:rPr sz="2650" spc="-55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2650" spc="-110">
                <a:solidFill>
                  <a:srgbClr val="FFFFFF"/>
                </a:solidFill>
                <a:latin typeface="Arial"/>
                <a:cs typeface="Arial"/>
              </a:rPr>
              <a:t>hearing  </a:t>
            </a:r>
            <a:r>
              <a:rPr sz="2650" spc="-4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650" spc="-65">
                <a:solidFill>
                  <a:srgbClr val="FFFFFF"/>
                </a:solidFill>
                <a:latin typeface="Arial"/>
                <a:cs typeface="Arial"/>
              </a:rPr>
              <a:t>support </a:t>
            </a:r>
            <a:r>
              <a:rPr sz="2650" spc="-1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650" spc="-95">
                <a:solidFill>
                  <a:srgbClr val="FFFFFF"/>
                </a:solidFill>
                <a:latin typeface="Arial"/>
                <a:cs typeface="Arial"/>
              </a:rPr>
              <a:t>Office </a:t>
            </a:r>
            <a:r>
              <a:rPr sz="2650" spc="-135">
                <a:solidFill>
                  <a:srgbClr val="FFFFFF"/>
                </a:solidFill>
                <a:latin typeface="Arial"/>
                <a:cs typeface="Arial"/>
              </a:rPr>
              <a:t>Worker’s  </a:t>
            </a:r>
            <a:r>
              <a:rPr sz="2650" spc="-75">
                <a:solidFill>
                  <a:srgbClr val="FFFFFF"/>
                </a:solidFill>
                <a:latin typeface="Arial"/>
                <a:cs typeface="Arial"/>
              </a:rPr>
              <a:t>complaint </a:t>
            </a:r>
            <a:r>
              <a:rPr sz="2650" spc="-1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650" spc="-165">
                <a:solidFill>
                  <a:srgbClr val="FFFFFF"/>
                </a:solidFill>
                <a:latin typeface="Arial"/>
                <a:cs typeface="Arial"/>
              </a:rPr>
              <a:t>sexual </a:t>
            </a:r>
            <a:r>
              <a:rPr sz="2650" spc="-135">
                <a:solidFill>
                  <a:srgbClr val="FFFFFF"/>
                </a:solidFill>
                <a:latin typeface="Arial"/>
                <a:cs typeface="Arial"/>
              </a:rPr>
              <a:t>harassment  against</a:t>
            </a:r>
            <a:r>
              <a:rPr sz="2650" spc="-1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50">
                <a:solidFill>
                  <a:srgbClr val="FFFFFF"/>
                </a:solidFill>
                <a:latin typeface="Arial"/>
                <a:cs typeface="Arial"/>
              </a:rPr>
              <a:t>Manager.	</a:t>
            </a:r>
            <a:r>
              <a:rPr sz="2650" spc="-30">
                <a:solidFill>
                  <a:srgbClr val="FFFFFF"/>
                </a:solidFill>
                <a:latin typeface="Arial"/>
                <a:cs typeface="Arial"/>
              </a:rPr>
              <a:t>After </a:t>
            </a:r>
            <a:r>
              <a:rPr sz="2650" spc="-20">
                <a:solidFill>
                  <a:srgbClr val="FFFFFF"/>
                </a:solidFill>
                <a:latin typeface="Arial"/>
                <a:cs typeface="Arial"/>
              </a:rPr>
              <a:t>institution  </a:t>
            </a:r>
            <a:r>
              <a:rPr sz="2650" spc="-80">
                <a:solidFill>
                  <a:srgbClr val="FFFFFF"/>
                </a:solidFill>
                <a:latin typeface="Arial"/>
                <a:cs typeface="Arial"/>
              </a:rPr>
              <a:t>finds </a:t>
            </a:r>
            <a:r>
              <a:rPr sz="2650" spc="-1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650" spc="-120">
                <a:solidFill>
                  <a:srgbClr val="FFFFFF"/>
                </a:solidFill>
                <a:latin typeface="Arial"/>
                <a:cs typeface="Arial"/>
              </a:rPr>
              <a:t>Manager </a:t>
            </a:r>
            <a:r>
              <a:rPr sz="2650" spc="-145">
                <a:solidFill>
                  <a:srgbClr val="FFFFFF"/>
                </a:solidFill>
                <a:latin typeface="Arial"/>
                <a:cs typeface="Arial"/>
              </a:rPr>
              <a:t>sexually  </a:t>
            </a:r>
            <a:r>
              <a:rPr sz="2650" spc="-175">
                <a:solidFill>
                  <a:srgbClr val="FFFFFF"/>
                </a:solidFill>
                <a:latin typeface="Arial"/>
                <a:cs typeface="Arial"/>
              </a:rPr>
              <a:t>harassed </a:t>
            </a:r>
            <a:r>
              <a:rPr sz="2650" spc="-95">
                <a:solidFill>
                  <a:srgbClr val="FFFFFF"/>
                </a:solidFill>
                <a:latin typeface="Arial"/>
                <a:cs typeface="Arial"/>
              </a:rPr>
              <a:t>Office </a:t>
            </a:r>
            <a:r>
              <a:rPr sz="2650" spc="-140">
                <a:solidFill>
                  <a:srgbClr val="FFFFFF"/>
                </a:solidFill>
                <a:latin typeface="Arial"/>
                <a:cs typeface="Arial"/>
              </a:rPr>
              <a:t>Worker, </a:t>
            </a:r>
            <a:r>
              <a:rPr sz="2650" spc="-125">
                <a:solidFill>
                  <a:srgbClr val="FFFFFF"/>
                </a:solidFill>
                <a:latin typeface="Arial"/>
                <a:cs typeface="Arial"/>
              </a:rPr>
              <a:t>Manager  </a:t>
            </a:r>
            <a:r>
              <a:rPr sz="2650" spc="-110">
                <a:solidFill>
                  <a:srgbClr val="FFFFFF"/>
                </a:solidFill>
                <a:latin typeface="Arial"/>
                <a:cs typeface="Arial"/>
              </a:rPr>
              <a:t>demotes </a:t>
            </a:r>
            <a:r>
              <a:rPr sz="2650" spc="-140">
                <a:solidFill>
                  <a:srgbClr val="FFFFFF"/>
                </a:solidFill>
                <a:latin typeface="Arial"/>
                <a:cs typeface="Arial"/>
              </a:rPr>
              <a:t>Groundskeeper </a:t>
            </a:r>
            <a:r>
              <a:rPr sz="2650" spc="3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650" spc="-2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10">
                <a:solidFill>
                  <a:srgbClr val="FFFFFF"/>
                </a:solidFill>
                <a:latin typeface="Arial"/>
                <a:cs typeface="Arial"/>
              </a:rPr>
              <a:t>punish  </a:t>
            </a:r>
            <a:r>
              <a:rPr sz="2650" spc="-140">
                <a:solidFill>
                  <a:srgbClr val="FFFFFF"/>
                </a:solidFill>
                <a:latin typeface="Arial"/>
                <a:cs typeface="Arial"/>
              </a:rPr>
              <a:t>Groundskeeper </a:t>
            </a:r>
            <a:r>
              <a:rPr sz="2650" spc="-2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650" spc="-60">
                <a:solidFill>
                  <a:srgbClr val="FFFFFF"/>
                </a:solidFill>
                <a:latin typeface="Arial"/>
                <a:cs typeface="Arial"/>
              </a:rPr>
              <a:t>testifying  </a:t>
            </a:r>
            <a:r>
              <a:rPr sz="2650" spc="-135">
                <a:solidFill>
                  <a:srgbClr val="FFFFFF"/>
                </a:solidFill>
                <a:latin typeface="Arial"/>
                <a:cs typeface="Arial"/>
              </a:rPr>
              <a:t>against</a:t>
            </a:r>
            <a:r>
              <a:rPr sz="2650" spc="-1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50">
                <a:solidFill>
                  <a:srgbClr val="FFFFFF"/>
                </a:solidFill>
                <a:latin typeface="Arial"/>
                <a:cs typeface="Arial"/>
              </a:rPr>
              <a:t>Manager.</a:t>
            </a:r>
            <a:endParaRPr sz="26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90192" y="1502156"/>
            <a:ext cx="580834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spc="5">
                <a:solidFill>
                  <a:srgbClr val="FFFFFF"/>
                </a:solidFill>
              </a:rPr>
              <a:t>Example of</a:t>
            </a:r>
            <a:r>
              <a:rPr sz="3950" spc="-80">
                <a:solidFill>
                  <a:srgbClr val="FFFFFF"/>
                </a:solidFill>
              </a:rPr>
              <a:t> </a:t>
            </a:r>
            <a:r>
              <a:rPr sz="3950" spc="5">
                <a:solidFill>
                  <a:srgbClr val="FFFFFF"/>
                </a:solidFill>
              </a:rPr>
              <a:t>retaliation</a:t>
            </a:r>
            <a:endParaRPr sz="395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object 109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1091" name="Rectangle 1090">
            <a:extLst>
              <a:ext uri="{FF2B5EF4-FFF2-40B4-BE49-F238E27FC236}">
                <a16:creationId xmlns:a16="http://schemas.microsoft.com/office/drawing/2014/main" id="{A98B5AB8-A608-3D41-9A32-F07EA967A026}"/>
              </a:ext>
            </a:extLst>
          </p:cNvPr>
          <p:cNvSpPr/>
          <p:nvPr/>
        </p:nvSpPr>
        <p:spPr>
          <a:xfrm>
            <a:off x="2743200" y="1812215"/>
            <a:ext cx="6096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Respond to known acts of sexual harassment in a manner that is not clearly unreasonable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Treat complainants and respondents equitably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Offer supportive measures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Utilize a grievance procedure in response to formal complaints and before imposing discipline</a:t>
            </a:r>
          </a:p>
        </p:txBody>
      </p:sp>
      <p:sp>
        <p:nvSpPr>
          <p:cNvPr id="1089" name="object 1089"/>
          <p:cNvSpPr txBox="1">
            <a:spLocks noGrp="1"/>
          </p:cNvSpPr>
          <p:nvPr>
            <p:ph type="title"/>
          </p:nvPr>
        </p:nvSpPr>
        <p:spPr>
          <a:xfrm>
            <a:off x="533400" y="1066800"/>
            <a:ext cx="8686799" cy="609719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85"/>
              </a:spcBef>
            </a:pPr>
            <a:r>
              <a:rPr sz="3950" spc="20" dirty="0">
                <a:solidFill>
                  <a:srgbClr val="0032A0"/>
                </a:solidFill>
                <a:latin typeface="+mj-lt"/>
              </a:rPr>
              <a:t>What are</a:t>
            </a:r>
            <a:r>
              <a:rPr sz="3950" spc="-75" dirty="0">
                <a:solidFill>
                  <a:srgbClr val="0032A0"/>
                </a:solidFill>
                <a:latin typeface="+mj-lt"/>
              </a:rPr>
              <a:t> </a:t>
            </a:r>
            <a:r>
              <a:rPr sz="3950" spc="15" dirty="0">
                <a:solidFill>
                  <a:srgbClr val="0032A0"/>
                </a:solidFill>
                <a:latin typeface="+mj-lt"/>
              </a:rPr>
              <a:t>the  institution’s  overall  </a:t>
            </a:r>
            <a:r>
              <a:rPr sz="3950" spc="20" dirty="0">
                <a:solidFill>
                  <a:srgbClr val="0032A0"/>
                </a:solidFill>
                <a:latin typeface="+mj-lt"/>
              </a:rPr>
              <a:t>duties?</a:t>
            </a:r>
            <a:endParaRPr sz="3950" dirty="0">
              <a:solidFill>
                <a:srgbClr val="0032A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2" name="object 2" descr="HuschBlackwell Logo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914131" y="6318503"/>
            <a:ext cx="1790715" cy="1463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55980" y="2183506"/>
            <a:ext cx="8211820" cy="3837589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245"/>
              </a:spcBef>
              <a:tabLst>
                <a:tab pos="154940" algn="l"/>
              </a:tabLst>
            </a:pPr>
            <a:r>
              <a:rPr lang="en-US" sz="1450" b="1" spc="-45" dirty="0">
                <a:latin typeface="Arial"/>
                <a:cs typeface="Arial"/>
              </a:rPr>
              <a:t>What</a:t>
            </a:r>
          </a:p>
          <a:p>
            <a:pPr marL="154305" indent="-142240">
              <a:lnSpc>
                <a:spcPct val="100000"/>
              </a:lnSpc>
              <a:spcBef>
                <a:spcPts val="245"/>
              </a:spcBef>
              <a:buChar char="•"/>
              <a:tabLst>
                <a:tab pos="154940" algn="l"/>
              </a:tabLst>
            </a:pPr>
            <a:r>
              <a:rPr sz="1450" spc="-45" dirty="0">
                <a:latin typeface="Arial"/>
                <a:cs typeface="Arial"/>
              </a:rPr>
              <a:t>Document</a:t>
            </a:r>
            <a:endParaRPr sz="1450" dirty="0">
              <a:latin typeface="Arial"/>
              <a:cs typeface="Arial"/>
            </a:endParaRPr>
          </a:p>
          <a:p>
            <a:pPr marL="154305" indent="-142240">
              <a:lnSpc>
                <a:spcPct val="100000"/>
              </a:lnSpc>
              <a:spcBef>
                <a:spcPts val="160"/>
              </a:spcBef>
              <a:buChar char="•"/>
              <a:tabLst>
                <a:tab pos="154940" algn="l"/>
              </a:tabLst>
            </a:pPr>
            <a:r>
              <a:rPr sz="1450" spc="-50" dirty="0">
                <a:latin typeface="Arial"/>
                <a:cs typeface="Arial"/>
              </a:rPr>
              <a:t>Alleging </a:t>
            </a:r>
            <a:r>
              <a:rPr sz="1450" spc="-70" dirty="0">
                <a:latin typeface="Arial"/>
                <a:cs typeface="Arial"/>
              </a:rPr>
              <a:t>sexual</a:t>
            </a:r>
            <a:r>
              <a:rPr sz="1450" spc="-125" dirty="0">
                <a:latin typeface="Arial"/>
                <a:cs typeface="Arial"/>
              </a:rPr>
              <a:t> </a:t>
            </a:r>
            <a:r>
              <a:rPr sz="1450" spc="-55" dirty="0">
                <a:latin typeface="Arial"/>
                <a:cs typeface="Arial"/>
              </a:rPr>
              <a:t>harassment</a:t>
            </a:r>
            <a:endParaRPr sz="1450" dirty="0">
              <a:latin typeface="Arial"/>
              <a:cs typeface="Arial"/>
            </a:endParaRPr>
          </a:p>
          <a:p>
            <a:pPr marL="154305" marR="5080" indent="-142240">
              <a:lnSpc>
                <a:spcPts val="1630"/>
              </a:lnSpc>
              <a:spcBef>
                <a:spcPts val="310"/>
              </a:spcBef>
              <a:buChar char="•"/>
              <a:tabLst>
                <a:tab pos="154940" algn="l"/>
              </a:tabLst>
            </a:pPr>
            <a:r>
              <a:rPr sz="1450" spc="-70" dirty="0">
                <a:latin typeface="Arial"/>
                <a:cs typeface="Arial"/>
              </a:rPr>
              <a:t>Requesting </a:t>
            </a:r>
            <a:r>
              <a:rPr sz="1450" spc="-65" dirty="0">
                <a:latin typeface="Arial"/>
                <a:cs typeface="Arial"/>
              </a:rPr>
              <a:t>an </a:t>
            </a:r>
            <a:r>
              <a:rPr sz="1450" spc="-30" dirty="0">
                <a:latin typeface="Arial"/>
                <a:cs typeface="Arial"/>
              </a:rPr>
              <a:t>investigation</a:t>
            </a:r>
            <a:r>
              <a:rPr sz="1450" spc="-155" dirty="0">
                <a:latin typeface="Arial"/>
                <a:cs typeface="Arial"/>
              </a:rPr>
              <a:t> </a:t>
            </a:r>
            <a:r>
              <a:rPr sz="1450" spc="170" dirty="0">
                <a:latin typeface="Arial"/>
                <a:cs typeface="Arial"/>
              </a:rPr>
              <a:t>/</a:t>
            </a:r>
            <a:r>
              <a:rPr sz="1450" spc="-20" dirty="0">
                <a:latin typeface="Arial"/>
                <a:cs typeface="Arial"/>
              </a:rPr>
              <a:t>resolution </a:t>
            </a:r>
            <a:r>
              <a:rPr sz="1450" spc="-25" dirty="0">
                <a:latin typeface="Arial"/>
                <a:cs typeface="Arial"/>
              </a:rPr>
              <a:t>under </a:t>
            </a:r>
            <a:r>
              <a:rPr sz="1450" spc="-55" dirty="0">
                <a:latin typeface="Arial"/>
                <a:cs typeface="Arial"/>
              </a:rPr>
              <a:t>grievance  </a:t>
            </a:r>
            <a:r>
              <a:rPr sz="1450" spc="-50" dirty="0">
                <a:latin typeface="Arial"/>
                <a:cs typeface="Arial"/>
              </a:rPr>
              <a:t>procedures</a:t>
            </a:r>
            <a:endParaRPr lang="en-US" sz="1450" spc="-50" dirty="0">
              <a:latin typeface="Arial"/>
              <a:cs typeface="Arial"/>
            </a:endParaRPr>
          </a:p>
          <a:p>
            <a:pPr marL="12065" marR="5080">
              <a:lnSpc>
                <a:spcPts val="1630"/>
              </a:lnSpc>
              <a:spcBef>
                <a:spcPts val="310"/>
              </a:spcBef>
              <a:tabLst>
                <a:tab pos="154940" algn="l"/>
              </a:tabLst>
            </a:pPr>
            <a:endParaRPr lang="en-US" sz="1450" spc="-50" dirty="0">
              <a:latin typeface="Arial"/>
              <a:cs typeface="Arial"/>
            </a:endParaRPr>
          </a:p>
          <a:p>
            <a:pPr marL="12065" marR="5080">
              <a:lnSpc>
                <a:spcPts val="1630"/>
              </a:lnSpc>
              <a:spcBef>
                <a:spcPts val="310"/>
              </a:spcBef>
              <a:tabLst>
                <a:tab pos="154940" algn="l"/>
              </a:tabLst>
            </a:pPr>
            <a:r>
              <a:rPr lang="en-US" sz="1450" b="1" spc="-50" dirty="0">
                <a:latin typeface="Arial"/>
                <a:cs typeface="Arial"/>
              </a:rPr>
              <a:t>Who</a:t>
            </a:r>
          </a:p>
          <a:p>
            <a:pPr marL="154305" indent="-142240">
              <a:lnSpc>
                <a:spcPct val="100000"/>
              </a:lnSpc>
              <a:spcBef>
                <a:spcPts val="325"/>
              </a:spcBef>
              <a:buChar char="•"/>
              <a:tabLst>
                <a:tab pos="154940" algn="l"/>
              </a:tabLst>
            </a:pPr>
            <a:r>
              <a:rPr lang="en-US" sz="1450" u="sng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Signed</a:t>
            </a:r>
            <a:r>
              <a:rPr lang="en-US" sz="1450" spc="-70" dirty="0">
                <a:latin typeface="Arial"/>
                <a:cs typeface="Arial"/>
              </a:rPr>
              <a:t> </a:t>
            </a:r>
            <a:r>
              <a:rPr lang="en-US" sz="1450" spc="-55" dirty="0">
                <a:latin typeface="Arial"/>
                <a:cs typeface="Arial"/>
              </a:rPr>
              <a:t>by</a:t>
            </a:r>
            <a:endParaRPr lang="en-US" sz="1450" dirty="0">
              <a:latin typeface="Arial"/>
              <a:cs typeface="Arial"/>
            </a:endParaRPr>
          </a:p>
          <a:p>
            <a:pPr marL="273050" lvl="1" indent="-167005">
              <a:lnSpc>
                <a:spcPct val="100000"/>
              </a:lnSpc>
              <a:spcBef>
                <a:spcPts val="204"/>
              </a:spcBef>
              <a:buChar char="•"/>
              <a:tabLst>
                <a:tab pos="273685" algn="l"/>
              </a:tabLst>
            </a:pPr>
            <a:r>
              <a:rPr lang="en-US" sz="1200" spc="-40" dirty="0">
                <a:latin typeface="Arial"/>
                <a:cs typeface="Arial"/>
              </a:rPr>
              <a:t>Alleged </a:t>
            </a:r>
            <a:r>
              <a:rPr lang="en-US" sz="1200" spc="-5" dirty="0">
                <a:latin typeface="Arial"/>
                <a:cs typeface="Arial"/>
              </a:rPr>
              <a:t>victim</a:t>
            </a:r>
            <a:r>
              <a:rPr lang="en-US" sz="1200" spc="-75" dirty="0">
                <a:latin typeface="Arial"/>
                <a:cs typeface="Arial"/>
              </a:rPr>
              <a:t> </a:t>
            </a:r>
            <a:r>
              <a:rPr lang="en-US" sz="1200" dirty="0">
                <a:latin typeface="Arial"/>
                <a:cs typeface="Arial"/>
              </a:rPr>
              <a:t>or</a:t>
            </a:r>
          </a:p>
          <a:p>
            <a:pPr marL="273050" lvl="1" indent="-167005">
              <a:lnSpc>
                <a:spcPct val="100000"/>
              </a:lnSpc>
              <a:spcBef>
                <a:spcPts val="145"/>
              </a:spcBef>
              <a:buChar char="•"/>
              <a:tabLst>
                <a:tab pos="273685" algn="l"/>
              </a:tabLst>
            </a:pPr>
            <a:r>
              <a:rPr lang="en-US" sz="1200" spc="-75" dirty="0">
                <a:latin typeface="Arial"/>
                <a:cs typeface="Arial"/>
              </a:rPr>
              <a:t>The </a:t>
            </a:r>
            <a:r>
              <a:rPr lang="en-US" sz="1200" spc="-20" dirty="0">
                <a:latin typeface="Arial"/>
                <a:cs typeface="Arial"/>
              </a:rPr>
              <a:t>Title </a:t>
            </a:r>
            <a:r>
              <a:rPr lang="en-US" sz="1200" spc="-95" dirty="0">
                <a:latin typeface="Arial"/>
                <a:cs typeface="Arial"/>
              </a:rPr>
              <a:t>IX</a:t>
            </a:r>
            <a:r>
              <a:rPr lang="en-US" sz="1200" spc="-90" dirty="0">
                <a:latin typeface="Arial"/>
                <a:cs typeface="Arial"/>
              </a:rPr>
              <a:t> </a:t>
            </a:r>
            <a:r>
              <a:rPr lang="en-US" sz="1200" spc="-25" dirty="0">
                <a:latin typeface="Arial"/>
                <a:cs typeface="Arial"/>
              </a:rPr>
              <a:t>Coordinator</a:t>
            </a:r>
            <a:endParaRPr lang="en-US" sz="1200" dirty="0">
              <a:latin typeface="Arial"/>
              <a:cs typeface="Arial"/>
            </a:endParaRPr>
          </a:p>
          <a:p>
            <a:pPr marL="154305" marR="5080" indent="-142240">
              <a:lnSpc>
                <a:spcPts val="1630"/>
              </a:lnSpc>
              <a:spcBef>
                <a:spcPts val="254"/>
              </a:spcBef>
              <a:buChar char="•"/>
              <a:tabLst>
                <a:tab pos="154940" algn="l"/>
              </a:tabLst>
            </a:pPr>
            <a:r>
              <a:rPr lang="en-US" sz="1450" spc="5" dirty="0">
                <a:latin typeface="Arial"/>
                <a:cs typeface="Arial"/>
              </a:rPr>
              <a:t>If </a:t>
            </a:r>
            <a:r>
              <a:rPr lang="en-US" sz="1450" spc="-5" dirty="0">
                <a:latin typeface="Arial"/>
                <a:cs typeface="Arial"/>
              </a:rPr>
              <a:t>filed </a:t>
            </a:r>
            <a:r>
              <a:rPr lang="en-US" sz="1450" spc="-45" dirty="0">
                <a:latin typeface="Arial"/>
                <a:cs typeface="Arial"/>
              </a:rPr>
              <a:t>by </a:t>
            </a:r>
            <a:r>
              <a:rPr lang="en-US" sz="1450" spc="-50" dirty="0">
                <a:latin typeface="Arial"/>
                <a:cs typeface="Arial"/>
              </a:rPr>
              <a:t>alleged </a:t>
            </a:r>
            <a:r>
              <a:rPr lang="en-US" sz="1450" spc="-15" dirty="0">
                <a:latin typeface="Arial"/>
                <a:cs typeface="Arial"/>
              </a:rPr>
              <a:t>victim, </a:t>
            </a:r>
            <a:r>
              <a:rPr lang="en-US" sz="1450" spc="-50" dirty="0">
                <a:latin typeface="Arial"/>
                <a:cs typeface="Arial"/>
              </a:rPr>
              <a:t>alleged </a:t>
            </a:r>
            <a:r>
              <a:rPr lang="en-US" sz="1450" spc="-15" dirty="0">
                <a:latin typeface="Arial"/>
                <a:cs typeface="Arial"/>
              </a:rPr>
              <a:t>victim  </a:t>
            </a:r>
            <a:r>
              <a:rPr lang="en-US" sz="1450" spc="-30" dirty="0">
                <a:latin typeface="Arial"/>
                <a:cs typeface="Arial"/>
              </a:rPr>
              <a:t>must </a:t>
            </a:r>
            <a:r>
              <a:rPr lang="en-US" sz="1450" spc="-55" dirty="0">
                <a:latin typeface="Arial"/>
                <a:cs typeface="Arial"/>
              </a:rPr>
              <a:t>be </a:t>
            </a:r>
            <a:r>
              <a:rPr lang="en-US" sz="1450" spc="-15" dirty="0">
                <a:latin typeface="Arial"/>
                <a:cs typeface="Arial"/>
              </a:rPr>
              <a:t>current </a:t>
            </a:r>
            <a:r>
              <a:rPr lang="en-US" sz="1450" dirty="0">
                <a:latin typeface="Arial"/>
                <a:cs typeface="Arial"/>
              </a:rPr>
              <a:t>or </a:t>
            </a:r>
            <a:r>
              <a:rPr lang="en-US" sz="1450" spc="-10" dirty="0">
                <a:latin typeface="Arial"/>
                <a:cs typeface="Arial"/>
              </a:rPr>
              <a:t>attempted</a:t>
            </a:r>
            <a:r>
              <a:rPr lang="en-US" sz="1450" spc="-285" dirty="0">
                <a:latin typeface="Arial"/>
                <a:cs typeface="Arial"/>
              </a:rPr>
              <a:t> </a:t>
            </a:r>
            <a:r>
              <a:rPr lang="en-US" sz="1450" spc="-20" dirty="0">
                <a:latin typeface="Arial"/>
                <a:cs typeface="Arial"/>
              </a:rPr>
              <a:t>participant  </a:t>
            </a:r>
            <a:r>
              <a:rPr lang="en-US" sz="1450" spc="-10" dirty="0">
                <a:latin typeface="Arial"/>
                <a:cs typeface="Arial"/>
              </a:rPr>
              <a:t>in </a:t>
            </a:r>
            <a:r>
              <a:rPr lang="en-US" sz="1450" spc="-35" dirty="0">
                <a:latin typeface="Arial"/>
                <a:cs typeface="Arial"/>
              </a:rPr>
              <a:t>education </a:t>
            </a:r>
            <a:r>
              <a:rPr lang="en-US" sz="1450" spc="-55" dirty="0">
                <a:latin typeface="Arial"/>
                <a:cs typeface="Arial"/>
              </a:rPr>
              <a:t>programs and</a:t>
            </a:r>
            <a:r>
              <a:rPr lang="en-US" sz="1450" spc="-200" dirty="0">
                <a:latin typeface="Arial"/>
                <a:cs typeface="Arial"/>
              </a:rPr>
              <a:t> </a:t>
            </a:r>
            <a:r>
              <a:rPr lang="en-US" sz="1450" spc="-30" dirty="0">
                <a:latin typeface="Arial"/>
                <a:cs typeface="Arial"/>
              </a:rPr>
              <a:t>activities</a:t>
            </a:r>
            <a:endParaRPr lang="en-US" sz="1450" dirty="0">
              <a:latin typeface="Arial"/>
              <a:cs typeface="Arial"/>
            </a:endParaRPr>
          </a:p>
          <a:p>
            <a:pPr marL="154305" marR="25400" indent="-142240">
              <a:lnSpc>
                <a:spcPts val="1630"/>
              </a:lnSpc>
              <a:spcBef>
                <a:spcPts val="270"/>
              </a:spcBef>
              <a:buChar char="•"/>
              <a:tabLst>
                <a:tab pos="154940" algn="l"/>
              </a:tabLst>
            </a:pPr>
            <a:r>
              <a:rPr lang="en-US" sz="1450" spc="-35" dirty="0">
                <a:latin typeface="Arial"/>
                <a:cs typeface="Arial"/>
              </a:rPr>
              <a:t>Third-parties </a:t>
            </a:r>
            <a:r>
              <a:rPr lang="en-US" sz="1450" spc="-65" dirty="0">
                <a:latin typeface="Arial"/>
                <a:cs typeface="Arial"/>
              </a:rPr>
              <a:t>may </a:t>
            </a:r>
            <a:r>
              <a:rPr lang="en-US" sz="1450" spc="10" dirty="0">
                <a:latin typeface="Arial"/>
                <a:cs typeface="Arial"/>
              </a:rPr>
              <a:t>not </a:t>
            </a:r>
            <a:r>
              <a:rPr lang="en-US" sz="1450" dirty="0">
                <a:latin typeface="Arial"/>
                <a:cs typeface="Arial"/>
              </a:rPr>
              <a:t>file </a:t>
            </a:r>
            <a:r>
              <a:rPr lang="en-US" sz="1450" spc="-15" dirty="0">
                <a:latin typeface="Arial"/>
                <a:cs typeface="Arial"/>
              </a:rPr>
              <a:t>formal  </a:t>
            </a:r>
            <a:r>
              <a:rPr lang="en-US" sz="1450" spc="-35" dirty="0">
                <a:latin typeface="Arial"/>
                <a:cs typeface="Arial"/>
              </a:rPr>
              <a:t>complaints </a:t>
            </a:r>
            <a:r>
              <a:rPr lang="en-US" sz="1450" spc="-30" dirty="0">
                <a:latin typeface="Arial"/>
                <a:cs typeface="Arial"/>
              </a:rPr>
              <a:t>on behalf </a:t>
            </a:r>
            <a:r>
              <a:rPr lang="en-US" sz="1450" spc="10" dirty="0">
                <a:latin typeface="Arial"/>
                <a:cs typeface="Arial"/>
              </a:rPr>
              <a:t>of</a:t>
            </a:r>
            <a:r>
              <a:rPr lang="en-US" sz="1450" spc="-260" dirty="0">
                <a:latin typeface="Arial"/>
                <a:cs typeface="Arial"/>
              </a:rPr>
              <a:t> </a:t>
            </a:r>
            <a:r>
              <a:rPr lang="en-US" sz="1450" spc="-65" dirty="0">
                <a:latin typeface="Arial"/>
                <a:cs typeface="Arial"/>
              </a:rPr>
              <a:t>an </a:t>
            </a:r>
            <a:r>
              <a:rPr lang="en-US" sz="1450" spc="-50" dirty="0">
                <a:latin typeface="Arial"/>
                <a:cs typeface="Arial"/>
              </a:rPr>
              <a:t>alleged </a:t>
            </a:r>
            <a:r>
              <a:rPr lang="en-US" sz="1450" spc="-15" dirty="0">
                <a:latin typeface="Arial"/>
                <a:cs typeface="Arial"/>
              </a:rPr>
              <a:t>victim</a:t>
            </a:r>
            <a:endParaRPr lang="en-US" sz="1450" dirty="0">
              <a:latin typeface="Arial"/>
              <a:cs typeface="Arial"/>
            </a:endParaRPr>
          </a:p>
          <a:p>
            <a:pPr marL="12065" marR="5080">
              <a:lnSpc>
                <a:spcPts val="1630"/>
              </a:lnSpc>
              <a:spcBef>
                <a:spcPts val="310"/>
              </a:spcBef>
              <a:tabLst>
                <a:tab pos="154940" algn="l"/>
              </a:tabLst>
            </a:pPr>
            <a:endParaRPr lang="en-US" sz="1450" dirty="0">
              <a:latin typeface="Arial"/>
              <a:cs typeface="Arial"/>
            </a:endParaRPr>
          </a:p>
          <a:p>
            <a:pPr marL="12065" marR="5080">
              <a:lnSpc>
                <a:spcPts val="1630"/>
              </a:lnSpc>
              <a:spcBef>
                <a:spcPts val="310"/>
              </a:spcBef>
              <a:tabLst>
                <a:tab pos="154940" algn="l"/>
              </a:tabLst>
            </a:pPr>
            <a:r>
              <a:rPr lang="en-US" sz="1450" b="1" dirty="0">
                <a:latin typeface="Arial"/>
                <a:cs typeface="Arial"/>
              </a:rPr>
              <a:t>How</a:t>
            </a:r>
          </a:p>
          <a:p>
            <a:pPr marL="154305" marR="5080" indent="-142240">
              <a:spcBef>
                <a:spcPts val="325"/>
              </a:spcBef>
              <a:buChar char="•"/>
              <a:tabLst>
                <a:tab pos="154940" algn="l"/>
              </a:tabLst>
            </a:pPr>
            <a:r>
              <a:rPr lang="en-US" sz="1450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Either physical or electronic  submission</a:t>
            </a:r>
          </a:p>
          <a:p>
            <a:pPr marL="12065" marR="5080">
              <a:lnSpc>
                <a:spcPts val="1630"/>
              </a:lnSpc>
              <a:spcBef>
                <a:spcPts val="310"/>
              </a:spcBef>
              <a:tabLst>
                <a:tab pos="154940" algn="l"/>
              </a:tabLst>
            </a:pPr>
            <a:endParaRPr sz="145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55980" y="1349756"/>
            <a:ext cx="7348220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dirty="0">
                <a:solidFill>
                  <a:srgbClr val="0032A0"/>
                </a:solidFill>
              </a:rPr>
              <a:t>What </a:t>
            </a:r>
            <a:r>
              <a:rPr sz="3950" spc="5" dirty="0">
                <a:solidFill>
                  <a:srgbClr val="0032A0"/>
                </a:solidFill>
              </a:rPr>
              <a:t>is a formal</a:t>
            </a:r>
            <a:r>
              <a:rPr sz="3950" spc="-60" dirty="0">
                <a:solidFill>
                  <a:srgbClr val="0032A0"/>
                </a:solidFill>
              </a:rPr>
              <a:t> </a:t>
            </a:r>
            <a:r>
              <a:rPr sz="3950" spc="5" dirty="0">
                <a:solidFill>
                  <a:srgbClr val="0032A0"/>
                </a:solidFill>
              </a:rPr>
              <a:t>complaint?</a:t>
            </a:r>
            <a:endParaRPr sz="395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9523" y="2501900"/>
            <a:ext cx="7916545" cy="324421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90525" marR="667385" indent="-378460">
              <a:lnSpc>
                <a:spcPts val="3170"/>
              </a:lnSpc>
              <a:spcBef>
                <a:spcPts val="20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40">
                <a:latin typeface="Arial"/>
                <a:cs typeface="Arial"/>
              </a:rPr>
              <a:t>Typically </a:t>
            </a:r>
            <a:r>
              <a:rPr sz="2650" spc="-95">
                <a:latin typeface="Arial"/>
                <a:cs typeface="Arial"/>
              </a:rPr>
              <a:t>when </a:t>
            </a:r>
            <a:r>
              <a:rPr sz="2650" spc="-55">
                <a:latin typeface="Arial"/>
                <a:cs typeface="Arial"/>
              </a:rPr>
              <a:t>there </a:t>
            </a:r>
            <a:r>
              <a:rPr sz="2650" spc="-145">
                <a:latin typeface="Arial"/>
                <a:cs typeface="Arial"/>
              </a:rPr>
              <a:t>is </a:t>
            </a:r>
            <a:r>
              <a:rPr sz="2650" spc="-150">
                <a:latin typeface="Arial"/>
                <a:cs typeface="Arial"/>
              </a:rPr>
              <a:t>an </a:t>
            </a:r>
            <a:r>
              <a:rPr sz="2650" spc="-35">
                <a:latin typeface="Arial"/>
                <a:cs typeface="Arial"/>
              </a:rPr>
              <a:t>important institutional  </a:t>
            </a:r>
            <a:r>
              <a:rPr sz="2650" spc="-60">
                <a:latin typeface="Arial"/>
                <a:cs typeface="Arial"/>
              </a:rPr>
              <a:t>interest </a:t>
            </a:r>
            <a:r>
              <a:rPr sz="2650" spc="-45">
                <a:latin typeface="Arial"/>
                <a:cs typeface="Arial"/>
              </a:rPr>
              <a:t>in </a:t>
            </a:r>
            <a:r>
              <a:rPr sz="2650" spc="-90">
                <a:latin typeface="Arial"/>
                <a:cs typeface="Arial"/>
              </a:rPr>
              <a:t>adjudicating </a:t>
            </a:r>
            <a:r>
              <a:rPr sz="2650" spc="-210">
                <a:latin typeface="Arial"/>
                <a:cs typeface="Arial"/>
              </a:rPr>
              <a:t>a </a:t>
            </a:r>
            <a:r>
              <a:rPr sz="2650" spc="-25">
                <a:latin typeface="Arial"/>
                <a:cs typeface="Arial"/>
              </a:rPr>
              <a:t>report </a:t>
            </a:r>
            <a:r>
              <a:rPr sz="2650" spc="-90">
                <a:latin typeface="Arial"/>
                <a:cs typeface="Arial"/>
              </a:rPr>
              <a:t>irrespective </a:t>
            </a:r>
            <a:r>
              <a:rPr sz="2650" spc="-10">
                <a:latin typeface="Arial"/>
                <a:cs typeface="Arial"/>
              </a:rPr>
              <a:t>of</a:t>
            </a:r>
            <a:r>
              <a:rPr sz="2650" spc="-440">
                <a:latin typeface="Arial"/>
                <a:cs typeface="Arial"/>
              </a:rPr>
              <a:t> </a:t>
            </a:r>
            <a:r>
              <a:rPr sz="2650" spc="-35">
                <a:latin typeface="Arial"/>
                <a:cs typeface="Arial"/>
              </a:rPr>
              <a:t>the  </a:t>
            </a:r>
            <a:r>
              <a:rPr sz="2650" spc="-125">
                <a:latin typeface="Arial"/>
                <a:cs typeface="Arial"/>
              </a:rPr>
              <a:t>alleged </a:t>
            </a:r>
            <a:r>
              <a:rPr sz="2650" spc="-85">
                <a:latin typeface="Arial"/>
                <a:cs typeface="Arial"/>
              </a:rPr>
              <a:t>victim’s</a:t>
            </a:r>
            <a:r>
              <a:rPr sz="2650" spc="-114">
                <a:latin typeface="Arial"/>
                <a:cs typeface="Arial"/>
              </a:rPr>
              <a:t> </a:t>
            </a:r>
            <a:r>
              <a:rPr sz="2650" spc="-150">
                <a:latin typeface="Arial"/>
                <a:cs typeface="Arial"/>
              </a:rPr>
              <a:t>wishes</a:t>
            </a:r>
            <a:endParaRPr sz="2650">
              <a:latin typeface="Arial"/>
              <a:cs typeface="Arial"/>
            </a:endParaRPr>
          </a:p>
          <a:p>
            <a:pPr marL="390525" indent="-378460">
              <a:lnSpc>
                <a:spcPts val="3055"/>
              </a:lnSpc>
              <a:buChar char="•"/>
              <a:tabLst>
                <a:tab pos="390525" algn="l"/>
                <a:tab pos="391160" algn="l"/>
              </a:tabLst>
            </a:pPr>
            <a:r>
              <a:rPr sz="2650" spc="-140">
                <a:latin typeface="Arial"/>
                <a:cs typeface="Arial"/>
              </a:rPr>
              <a:t>Typically </a:t>
            </a:r>
            <a:r>
              <a:rPr sz="2650" spc="-125">
                <a:latin typeface="Arial"/>
                <a:cs typeface="Arial"/>
              </a:rPr>
              <a:t>involves </a:t>
            </a:r>
            <a:r>
              <a:rPr sz="2650" spc="-130">
                <a:latin typeface="Arial"/>
                <a:cs typeface="Arial"/>
              </a:rPr>
              <a:t>serious </a:t>
            </a:r>
            <a:r>
              <a:rPr sz="2650" spc="-100">
                <a:latin typeface="Arial"/>
                <a:cs typeface="Arial"/>
              </a:rPr>
              <a:t>misconduct, repeated</a:t>
            </a:r>
            <a:endParaRPr sz="2650">
              <a:latin typeface="Arial"/>
              <a:cs typeface="Arial"/>
            </a:endParaRPr>
          </a:p>
          <a:p>
            <a:pPr marL="390525">
              <a:lnSpc>
                <a:spcPts val="3170"/>
              </a:lnSpc>
            </a:pPr>
            <a:r>
              <a:rPr sz="2650" spc="-100">
                <a:latin typeface="Arial"/>
                <a:cs typeface="Arial"/>
              </a:rPr>
              <a:t>misconduct, </a:t>
            </a:r>
            <a:r>
              <a:rPr sz="2650" spc="-25">
                <a:latin typeface="Arial"/>
                <a:cs typeface="Arial"/>
              </a:rPr>
              <a:t>or </a:t>
            </a:r>
            <a:r>
              <a:rPr sz="2650" spc="-105">
                <a:latin typeface="Arial"/>
                <a:cs typeface="Arial"/>
              </a:rPr>
              <a:t>misconduct </a:t>
            </a:r>
            <a:r>
              <a:rPr sz="2650" spc="-114">
                <a:latin typeface="Arial"/>
                <a:cs typeface="Arial"/>
              </a:rPr>
              <a:t>by</a:t>
            </a:r>
            <a:r>
              <a:rPr sz="2650" spc="-350">
                <a:latin typeface="Arial"/>
                <a:cs typeface="Arial"/>
              </a:rPr>
              <a:t> </a:t>
            </a:r>
            <a:r>
              <a:rPr sz="2650" spc="-135">
                <a:latin typeface="Arial"/>
                <a:cs typeface="Arial"/>
              </a:rPr>
              <a:t>employees</a:t>
            </a:r>
            <a:endParaRPr sz="2650">
              <a:latin typeface="Arial"/>
              <a:cs typeface="Arial"/>
            </a:endParaRPr>
          </a:p>
          <a:p>
            <a:pPr marL="390525" marR="5080" indent="-378460">
              <a:lnSpc>
                <a:spcPts val="3170"/>
              </a:lnSpc>
              <a:spcBef>
                <a:spcPts val="11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5">
                <a:latin typeface="Arial"/>
                <a:cs typeface="Arial"/>
              </a:rPr>
              <a:t>If </a:t>
            </a:r>
            <a:r>
              <a:rPr sz="2650" spc="-125">
                <a:latin typeface="Arial"/>
                <a:cs typeface="Arial"/>
              </a:rPr>
              <a:t>alleged </a:t>
            </a:r>
            <a:r>
              <a:rPr sz="2650" spc="-45">
                <a:latin typeface="Arial"/>
                <a:cs typeface="Arial"/>
              </a:rPr>
              <a:t>victim </a:t>
            </a:r>
            <a:r>
              <a:rPr sz="2650" spc="-160">
                <a:latin typeface="Arial"/>
                <a:cs typeface="Arial"/>
              </a:rPr>
              <a:t>does </a:t>
            </a:r>
            <a:r>
              <a:rPr sz="2650" spc="-15">
                <a:latin typeface="Arial"/>
                <a:cs typeface="Arial"/>
              </a:rPr>
              <a:t>not </a:t>
            </a:r>
            <a:r>
              <a:rPr sz="2650" spc="-100">
                <a:latin typeface="Arial"/>
                <a:cs typeface="Arial"/>
              </a:rPr>
              <a:t>wish </a:t>
            </a:r>
            <a:r>
              <a:rPr sz="2650" spc="30">
                <a:latin typeface="Arial"/>
                <a:cs typeface="Arial"/>
              </a:rPr>
              <a:t>to </a:t>
            </a:r>
            <a:r>
              <a:rPr sz="2650" spc="-20">
                <a:latin typeface="Arial"/>
                <a:cs typeface="Arial"/>
              </a:rPr>
              <a:t>file </a:t>
            </a:r>
            <a:r>
              <a:rPr sz="2650" spc="-210">
                <a:latin typeface="Arial"/>
                <a:cs typeface="Arial"/>
              </a:rPr>
              <a:t>a </a:t>
            </a:r>
            <a:r>
              <a:rPr sz="2650" spc="-60">
                <a:latin typeface="Arial"/>
                <a:cs typeface="Arial"/>
              </a:rPr>
              <a:t>formal  </a:t>
            </a:r>
            <a:r>
              <a:rPr sz="2650" spc="-75">
                <a:latin typeface="Arial"/>
                <a:cs typeface="Arial"/>
              </a:rPr>
              <a:t>complaint, </a:t>
            </a:r>
            <a:r>
              <a:rPr sz="2650" spc="-70">
                <a:latin typeface="Arial"/>
                <a:cs typeface="Arial"/>
              </a:rPr>
              <a:t>Title </a:t>
            </a:r>
            <a:r>
              <a:rPr sz="2650" spc="-235">
                <a:latin typeface="Arial"/>
                <a:cs typeface="Arial"/>
              </a:rPr>
              <a:t>IX </a:t>
            </a:r>
            <a:r>
              <a:rPr sz="2650" spc="-100">
                <a:latin typeface="Arial"/>
                <a:cs typeface="Arial"/>
              </a:rPr>
              <a:t>Coordinator’s </a:t>
            </a:r>
            <a:r>
              <a:rPr sz="2650" spc="-114">
                <a:latin typeface="Arial"/>
                <a:cs typeface="Arial"/>
              </a:rPr>
              <a:t>decision </a:t>
            </a:r>
            <a:r>
              <a:rPr sz="2650" spc="30">
                <a:latin typeface="Arial"/>
                <a:cs typeface="Arial"/>
              </a:rPr>
              <a:t>to </a:t>
            </a:r>
            <a:r>
              <a:rPr sz="2650" spc="-90">
                <a:latin typeface="Arial"/>
                <a:cs typeface="Arial"/>
              </a:rPr>
              <a:t>do </a:t>
            </a:r>
            <a:r>
              <a:rPr sz="2650" spc="-190">
                <a:latin typeface="Arial"/>
                <a:cs typeface="Arial"/>
              </a:rPr>
              <a:t>so</a:t>
            </a:r>
            <a:r>
              <a:rPr sz="2650" spc="-425">
                <a:latin typeface="Arial"/>
                <a:cs typeface="Arial"/>
              </a:rPr>
              <a:t> </a:t>
            </a:r>
            <a:r>
              <a:rPr sz="2650" spc="-85">
                <a:latin typeface="Arial"/>
                <a:cs typeface="Arial"/>
              </a:rPr>
              <a:t>must  </a:t>
            </a:r>
            <a:r>
              <a:rPr sz="2650" spc="-15">
                <a:latin typeface="Arial"/>
                <a:cs typeface="Arial"/>
              </a:rPr>
              <a:t>not </a:t>
            </a:r>
            <a:r>
              <a:rPr sz="2650" spc="-130">
                <a:latin typeface="Arial"/>
                <a:cs typeface="Arial"/>
              </a:rPr>
              <a:t>be </a:t>
            </a:r>
            <a:r>
              <a:rPr sz="2650" spc="-95">
                <a:latin typeface="Arial"/>
                <a:cs typeface="Arial"/>
              </a:rPr>
              <a:t>clearly</a:t>
            </a:r>
            <a:r>
              <a:rPr sz="2650" spc="-280">
                <a:latin typeface="Arial"/>
                <a:cs typeface="Arial"/>
              </a:rPr>
              <a:t> </a:t>
            </a:r>
            <a:r>
              <a:rPr sz="2650" spc="-125">
                <a:latin typeface="Arial"/>
                <a:cs typeface="Arial"/>
              </a:rPr>
              <a:t>unreasonable</a:t>
            </a:r>
            <a:endParaRPr sz="265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515" y="603782"/>
            <a:ext cx="8675370" cy="1122358"/>
          </a:xfrm>
          <a:prstGeom prst="rect">
            <a:avLst/>
          </a:prstGeom>
        </p:spPr>
        <p:txBody>
          <a:bodyPr vert="horz" wrap="square" lIns="0" tIns="171703" rIns="0" bIns="0" rtlCol="0">
            <a:spAutoFit/>
          </a:bodyPr>
          <a:lstStyle/>
          <a:p>
            <a:pPr marL="60325" marR="5080">
              <a:lnSpc>
                <a:spcPts val="3679"/>
              </a:lnSpc>
              <a:spcBef>
                <a:spcPts val="560"/>
              </a:spcBef>
            </a:pPr>
            <a:r>
              <a:rPr sz="3400" dirty="0">
                <a:solidFill>
                  <a:srgbClr val="0032A0"/>
                </a:solidFill>
              </a:rPr>
              <a:t>When </a:t>
            </a:r>
            <a:r>
              <a:rPr sz="3400" spc="5" dirty="0">
                <a:solidFill>
                  <a:srgbClr val="0032A0"/>
                </a:solidFill>
              </a:rPr>
              <a:t>may </a:t>
            </a:r>
            <a:r>
              <a:rPr sz="3400" dirty="0">
                <a:solidFill>
                  <a:srgbClr val="0032A0"/>
                </a:solidFill>
              </a:rPr>
              <a:t>the Title </a:t>
            </a:r>
            <a:r>
              <a:rPr sz="3400" spc="5" dirty="0">
                <a:solidFill>
                  <a:srgbClr val="0032A0"/>
                </a:solidFill>
              </a:rPr>
              <a:t>IX </a:t>
            </a:r>
            <a:r>
              <a:rPr sz="3400" spc="-5" dirty="0">
                <a:solidFill>
                  <a:srgbClr val="0032A0"/>
                </a:solidFill>
              </a:rPr>
              <a:t>Coordinator  </a:t>
            </a:r>
            <a:r>
              <a:rPr sz="3400" dirty="0">
                <a:solidFill>
                  <a:srgbClr val="0032A0"/>
                </a:solidFill>
              </a:rPr>
              <a:t>file a formal complaint?</a:t>
            </a:r>
            <a:endParaRPr sz="34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59711" y="2512567"/>
            <a:ext cx="5864225" cy="3883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33400">
              <a:lnSpc>
                <a:spcPct val="101200"/>
              </a:lnSpc>
              <a:spcBef>
                <a:spcPts val="95"/>
              </a:spcBef>
              <a:tabLst>
                <a:tab pos="1778635" algn="l"/>
              </a:tabLst>
            </a:pPr>
            <a:r>
              <a:rPr sz="2500" spc="-160">
                <a:solidFill>
                  <a:srgbClr val="FFFFFF"/>
                </a:solidFill>
                <a:latin typeface="Arial"/>
                <a:cs typeface="Arial"/>
              </a:rPr>
              <a:t>Two </a:t>
            </a:r>
            <a:r>
              <a:rPr sz="2500" spc="-5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500" spc="-100">
                <a:solidFill>
                  <a:srgbClr val="FFFFFF"/>
                </a:solidFill>
                <a:latin typeface="Arial"/>
                <a:cs typeface="Arial"/>
              </a:rPr>
              <a:t>members </a:t>
            </a:r>
            <a:r>
              <a:rPr sz="2500" spc="5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500" spc="-105">
                <a:solidFill>
                  <a:srgbClr val="FFFFFF"/>
                </a:solidFill>
                <a:latin typeface="Arial"/>
                <a:cs typeface="Arial"/>
              </a:rPr>
              <a:t>separate</a:t>
            </a:r>
            <a:r>
              <a:rPr sz="2500" spc="-409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145">
                <a:solidFill>
                  <a:srgbClr val="FFFFFF"/>
                </a:solidFill>
                <a:latin typeface="Arial"/>
                <a:cs typeface="Arial"/>
              </a:rPr>
              <a:t>Greek  </a:t>
            </a:r>
            <a:r>
              <a:rPr sz="2500" spc="-100">
                <a:solidFill>
                  <a:srgbClr val="FFFFFF"/>
                </a:solidFill>
                <a:latin typeface="Arial"/>
                <a:cs typeface="Arial"/>
              </a:rPr>
              <a:t>organizations </a:t>
            </a:r>
            <a:r>
              <a:rPr sz="2500" spc="-285">
                <a:solidFill>
                  <a:srgbClr val="FFFFFF"/>
                </a:solidFill>
                <a:latin typeface="Arial"/>
                <a:cs typeface="Arial"/>
              </a:rPr>
              <a:t>(GGG </a:t>
            </a:r>
            <a:r>
              <a:rPr sz="2500" spc="-105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500" spc="-290">
                <a:solidFill>
                  <a:srgbClr val="FFFFFF"/>
                </a:solidFill>
                <a:latin typeface="Arial"/>
                <a:cs typeface="Arial"/>
              </a:rPr>
              <a:t>PPP) </a:t>
            </a:r>
            <a:r>
              <a:rPr sz="2500" spc="-140">
                <a:solidFill>
                  <a:srgbClr val="FFFFFF"/>
                </a:solidFill>
                <a:latin typeface="Arial"/>
                <a:cs typeface="Arial"/>
              </a:rPr>
              <a:t>each  </a:t>
            </a:r>
            <a:r>
              <a:rPr sz="2500" spc="-90">
                <a:solidFill>
                  <a:srgbClr val="FFFFFF"/>
                </a:solidFill>
                <a:latin typeface="Arial"/>
                <a:cs typeface="Arial"/>
              </a:rPr>
              <a:t>separately </a:t>
            </a:r>
            <a:r>
              <a:rPr sz="2500" spc="-5">
                <a:solidFill>
                  <a:srgbClr val="FFFFFF"/>
                </a:solidFill>
                <a:latin typeface="Arial"/>
                <a:cs typeface="Arial"/>
              </a:rPr>
              <a:t>report </a:t>
            </a:r>
            <a:r>
              <a:rPr sz="2500" spc="-45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sz="2500" spc="-60">
                <a:solidFill>
                  <a:srgbClr val="FFFFFF"/>
                </a:solidFill>
                <a:latin typeface="Arial"/>
                <a:cs typeface="Arial"/>
              </a:rPr>
              <a:t>were </a:t>
            </a:r>
            <a:r>
              <a:rPr sz="2500" spc="-120">
                <a:solidFill>
                  <a:srgbClr val="FFFFFF"/>
                </a:solidFill>
                <a:latin typeface="Arial"/>
                <a:cs typeface="Arial"/>
              </a:rPr>
              <a:t>sexually  </a:t>
            </a:r>
            <a:r>
              <a:rPr sz="2500" spc="-110">
                <a:solidFill>
                  <a:srgbClr val="FFFFFF"/>
                </a:solidFill>
                <a:latin typeface="Arial"/>
                <a:cs typeface="Arial"/>
              </a:rPr>
              <a:t>assaulted</a:t>
            </a:r>
            <a:r>
              <a:rPr sz="2500" spc="-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85">
                <a:solidFill>
                  <a:srgbClr val="FFFFFF"/>
                </a:solidFill>
                <a:latin typeface="Arial"/>
                <a:cs typeface="Arial"/>
              </a:rPr>
              <a:t>by	</a:t>
            </a:r>
            <a:r>
              <a:rPr sz="2500" spc="-18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500" spc="-70">
                <a:solidFill>
                  <a:srgbClr val="FFFFFF"/>
                </a:solidFill>
                <a:latin typeface="Arial"/>
                <a:cs typeface="Arial"/>
              </a:rPr>
              <a:t>member </a:t>
            </a:r>
            <a:r>
              <a:rPr sz="2500" spc="5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500" spc="-245">
                <a:solidFill>
                  <a:srgbClr val="FFFFFF"/>
                </a:solidFill>
                <a:latin typeface="Arial"/>
                <a:cs typeface="Arial"/>
              </a:rPr>
              <a:t>Tau Tau</a:t>
            </a:r>
            <a:r>
              <a:rPr sz="2500" spc="-200">
                <a:solidFill>
                  <a:srgbClr val="FFFFFF"/>
                </a:solidFill>
                <a:latin typeface="Arial"/>
                <a:cs typeface="Arial"/>
              </a:rPr>
              <a:t> Tau.</a:t>
            </a:r>
            <a:endParaRPr sz="2500">
              <a:latin typeface="Arial"/>
              <a:cs typeface="Arial"/>
            </a:endParaRPr>
          </a:p>
          <a:p>
            <a:pPr marL="12700" marR="5080">
              <a:lnSpc>
                <a:spcPct val="101200"/>
              </a:lnSpc>
              <a:spcBef>
                <a:spcPts val="10"/>
              </a:spcBef>
              <a:tabLst>
                <a:tab pos="2223770" algn="l"/>
              </a:tabLst>
            </a:pPr>
            <a:r>
              <a:rPr sz="2500" spc="-350">
                <a:solidFill>
                  <a:srgbClr val="FFFFFF"/>
                </a:solidFill>
                <a:latin typeface="Arial"/>
                <a:cs typeface="Arial"/>
              </a:rPr>
              <a:t>GGG </a:t>
            </a:r>
            <a:r>
              <a:rPr sz="2500" spc="-10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500" spc="-360">
                <a:solidFill>
                  <a:srgbClr val="FFFFFF"/>
                </a:solidFill>
                <a:latin typeface="Arial"/>
                <a:cs typeface="Arial"/>
              </a:rPr>
              <a:t>PPP </a:t>
            </a:r>
            <a:r>
              <a:rPr sz="2500" spc="-140">
                <a:solidFill>
                  <a:srgbClr val="FFFFFF"/>
                </a:solidFill>
                <a:latin typeface="Arial"/>
                <a:cs typeface="Arial"/>
              </a:rPr>
              <a:t>each </a:t>
            </a:r>
            <a:r>
              <a:rPr sz="2500" spc="-114">
                <a:solidFill>
                  <a:srgbClr val="FFFFFF"/>
                </a:solidFill>
                <a:latin typeface="Arial"/>
                <a:cs typeface="Arial"/>
              </a:rPr>
              <a:t>suspect </a:t>
            </a:r>
            <a:r>
              <a:rPr sz="2500" spc="-45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sz="2500" spc="-70">
                <a:solidFill>
                  <a:srgbClr val="FFFFFF"/>
                </a:solidFill>
                <a:latin typeface="Arial"/>
                <a:cs typeface="Arial"/>
              </a:rPr>
              <a:t>were  </a:t>
            </a:r>
            <a:r>
              <a:rPr sz="2500" spc="-100">
                <a:solidFill>
                  <a:srgbClr val="FFFFFF"/>
                </a:solidFill>
                <a:latin typeface="Arial"/>
                <a:cs typeface="Arial"/>
              </a:rPr>
              <a:t>drugged</a:t>
            </a:r>
            <a:r>
              <a:rPr sz="2500" spc="-1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9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2500" spc="-1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280">
                <a:solidFill>
                  <a:srgbClr val="FFFFFF"/>
                </a:solidFill>
                <a:latin typeface="Arial"/>
                <a:cs typeface="Arial"/>
              </a:rPr>
              <a:t>TTT.	</a:t>
            </a:r>
            <a:r>
              <a:rPr sz="2500" spc="-40">
                <a:solidFill>
                  <a:srgbClr val="FFFFFF"/>
                </a:solidFill>
                <a:latin typeface="Arial"/>
                <a:cs typeface="Arial"/>
              </a:rPr>
              <a:t>Neither </a:t>
            </a:r>
            <a:r>
              <a:rPr sz="2500" spc="-355">
                <a:solidFill>
                  <a:srgbClr val="FFFFFF"/>
                </a:solidFill>
                <a:latin typeface="Arial"/>
                <a:cs typeface="Arial"/>
              </a:rPr>
              <a:t>GGG </a:t>
            </a:r>
            <a:r>
              <a:rPr sz="2500" spc="-25">
                <a:solidFill>
                  <a:srgbClr val="FFFFFF"/>
                </a:solidFill>
                <a:latin typeface="Arial"/>
                <a:cs typeface="Arial"/>
              </a:rPr>
              <a:t>nor </a:t>
            </a:r>
            <a:r>
              <a:rPr sz="2500" spc="-360">
                <a:solidFill>
                  <a:srgbClr val="FFFFFF"/>
                </a:solidFill>
                <a:latin typeface="Arial"/>
                <a:cs typeface="Arial"/>
              </a:rPr>
              <a:t>PPP  </a:t>
            </a:r>
            <a:r>
              <a:rPr sz="2500" spc="-114">
                <a:solidFill>
                  <a:srgbClr val="FFFFFF"/>
                </a:solidFill>
                <a:latin typeface="Arial"/>
                <a:cs typeface="Arial"/>
              </a:rPr>
              <a:t>wishes </a:t>
            </a:r>
            <a:r>
              <a:rPr sz="2500" spc="45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500" spc="-5">
                <a:solidFill>
                  <a:srgbClr val="FFFFFF"/>
                </a:solidFill>
                <a:latin typeface="Arial"/>
                <a:cs typeface="Arial"/>
              </a:rPr>
              <a:t>file </a:t>
            </a:r>
            <a:r>
              <a:rPr sz="2500" spc="-18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500" spc="-35">
                <a:solidFill>
                  <a:srgbClr val="FFFFFF"/>
                </a:solidFill>
                <a:latin typeface="Arial"/>
                <a:cs typeface="Arial"/>
              </a:rPr>
              <a:t>formal </a:t>
            </a:r>
            <a:r>
              <a:rPr sz="2500" spc="-55">
                <a:solidFill>
                  <a:srgbClr val="FFFFFF"/>
                </a:solidFill>
                <a:latin typeface="Arial"/>
                <a:cs typeface="Arial"/>
              </a:rPr>
              <a:t>complaint, </a:t>
            </a:r>
            <a:r>
              <a:rPr sz="2500">
                <a:solidFill>
                  <a:srgbClr val="FFFFFF"/>
                </a:solidFill>
                <a:latin typeface="Arial"/>
                <a:cs typeface="Arial"/>
              </a:rPr>
              <a:t>but </a:t>
            </a:r>
            <a:r>
              <a:rPr sz="2500" spc="-145">
                <a:solidFill>
                  <a:srgbClr val="FFFFFF"/>
                </a:solidFill>
                <a:latin typeface="Arial"/>
                <a:cs typeface="Arial"/>
              </a:rPr>
              <a:t>each  </a:t>
            </a:r>
            <a:r>
              <a:rPr sz="2500" spc="-170">
                <a:solidFill>
                  <a:srgbClr val="FFFFFF"/>
                </a:solidFill>
                <a:latin typeface="Arial"/>
                <a:cs typeface="Arial"/>
              </a:rPr>
              <a:t>has </a:t>
            </a:r>
            <a:r>
              <a:rPr sz="2500" spc="-60">
                <a:solidFill>
                  <a:srgbClr val="FFFFFF"/>
                </a:solidFill>
                <a:latin typeface="Arial"/>
                <a:cs typeface="Arial"/>
              </a:rPr>
              <a:t>indicated </a:t>
            </a:r>
            <a:r>
              <a:rPr sz="2500" spc="-45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sz="2500" spc="10">
                <a:solidFill>
                  <a:srgbClr val="FFFFFF"/>
                </a:solidFill>
                <a:latin typeface="Arial"/>
                <a:cs typeface="Arial"/>
              </a:rPr>
              <a:t>will </a:t>
            </a:r>
            <a:r>
              <a:rPr sz="2500" spc="-80">
                <a:solidFill>
                  <a:srgbClr val="FFFFFF"/>
                </a:solidFill>
                <a:latin typeface="Arial"/>
                <a:cs typeface="Arial"/>
              </a:rPr>
              <a:t>cooperate </a:t>
            </a:r>
            <a:r>
              <a:rPr sz="2500" spc="2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500" spc="-130">
                <a:solidFill>
                  <a:srgbClr val="FFFFFF"/>
                </a:solidFill>
                <a:latin typeface="Arial"/>
                <a:cs typeface="Arial"/>
              </a:rPr>
              <a:t>an  </a:t>
            </a:r>
            <a:r>
              <a:rPr sz="2500" spc="-70">
                <a:solidFill>
                  <a:srgbClr val="FFFFFF"/>
                </a:solidFill>
                <a:latin typeface="Arial"/>
                <a:cs typeface="Arial"/>
              </a:rPr>
              <a:t>investigation </a:t>
            </a:r>
            <a:r>
              <a:rPr sz="2500" spc="45">
                <a:solidFill>
                  <a:srgbClr val="FFFFFF"/>
                </a:solidFill>
                <a:latin typeface="Arial"/>
                <a:cs typeface="Arial"/>
              </a:rPr>
              <a:t>if </a:t>
            </a:r>
            <a:r>
              <a:rPr sz="2500" spc="-2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500" spc="-50">
                <a:solidFill>
                  <a:srgbClr val="FFFFFF"/>
                </a:solidFill>
                <a:latin typeface="Arial"/>
                <a:cs typeface="Arial"/>
              </a:rPr>
              <a:t>Title</a:t>
            </a:r>
            <a:r>
              <a:rPr sz="2500" spc="-5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210">
                <a:solidFill>
                  <a:srgbClr val="FFFFFF"/>
                </a:solidFill>
                <a:latin typeface="Arial"/>
                <a:cs typeface="Arial"/>
              </a:rPr>
              <a:t>IX </a:t>
            </a:r>
            <a:r>
              <a:rPr sz="2500" spc="-70">
                <a:solidFill>
                  <a:srgbClr val="FFFFFF"/>
                </a:solidFill>
                <a:latin typeface="Arial"/>
                <a:cs typeface="Arial"/>
              </a:rPr>
              <a:t>Coordinator </a:t>
            </a:r>
            <a:r>
              <a:rPr sz="2500" spc="-60">
                <a:solidFill>
                  <a:srgbClr val="FFFFFF"/>
                </a:solidFill>
                <a:latin typeface="Arial"/>
                <a:cs typeface="Arial"/>
              </a:rPr>
              <a:t>files </a:t>
            </a:r>
            <a:r>
              <a:rPr sz="2500" spc="-18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sz="2500" spc="-35">
                <a:solidFill>
                  <a:srgbClr val="FFFFFF"/>
                </a:solidFill>
                <a:latin typeface="Arial"/>
                <a:cs typeface="Arial"/>
              </a:rPr>
              <a:t>formal</a:t>
            </a:r>
            <a:r>
              <a:rPr sz="2500" spc="-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5">
                <a:solidFill>
                  <a:srgbClr val="FFFFFF"/>
                </a:solidFill>
                <a:latin typeface="Arial"/>
                <a:cs typeface="Arial"/>
              </a:rPr>
              <a:t>complaint.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44830" y="888342"/>
            <a:ext cx="8675370" cy="1502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31620" marR="5080">
              <a:lnSpc>
                <a:spcPct val="100299"/>
              </a:lnSpc>
              <a:spcBef>
                <a:spcPts val="95"/>
              </a:spcBef>
            </a:pPr>
            <a:r>
              <a:rPr sz="3950" spc="5" dirty="0">
                <a:solidFill>
                  <a:srgbClr val="FFFFFF"/>
                </a:solidFill>
              </a:rPr>
              <a:t>Example of T9</a:t>
            </a:r>
            <a:r>
              <a:rPr sz="3950" spc="-75" dirty="0">
                <a:solidFill>
                  <a:srgbClr val="FFFFFF"/>
                </a:solidFill>
              </a:rPr>
              <a:t> </a:t>
            </a:r>
            <a:r>
              <a:rPr sz="3950" dirty="0">
                <a:solidFill>
                  <a:srgbClr val="FFFFFF"/>
                </a:solidFill>
              </a:rPr>
              <a:t>Coordinator  </a:t>
            </a:r>
            <a:r>
              <a:rPr sz="3950" spc="5" dirty="0">
                <a:solidFill>
                  <a:srgbClr val="FFFFFF"/>
                </a:solidFill>
              </a:rPr>
              <a:t>formal</a:t>
            </a:r>
            <a:r>
              <a:rPr sz="3950" dirty="0">
                <a:solidFill>
                  <a:srgbClr val="FFFFFF"/>
                </a:solidFill>
              </a:rPr>
              <a:t> </a:t>
            </a:r>
            <a:r>
              <a:rPr sz="3950" spc="5" dirty="0">
                <a:solidFill>
                  <a:srgbClr val="FFFFFF"/>
                </a:solidFill>
              </a:rPr>
              <a:t>complaint</a:t>
            </a:r>
            <a:endParaRPr sz="3950" dirty="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 descr="HuschBlackwell Logo"/>
          <p:cNvSpPr/>
          <p:nvPr/>
        </p:nvSpPr>
        <p:spPr>
          <a:xfrm>
            <a:off x="7914131" y="6318503"/>
            <a:ext cx="1790715" cy="1463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78043" y="2462541"/>
            <a:ext cx="8264653" cy="2847318"/>
          </a:xfrm>
          <a:prstGeom prst="rect">
            <a:avLst/>
          </a:prstGeom>
          <a:solidFill>
            <a:srgbClr val="E8ECFD"/>
          </a:solidFill>
        </p:spPr>
        <p:txBody>
          <a:bodyPr vert="horz" wrap="square" lIns="0" tIns="0" rIns="0" bIns="0" rtlCol="0">
            <a:spAutoFit/>
          </a:bodyPr>
          <a:lstStyle/>
          <a:p>
            <a:pPr marL="339725" marR="410845">
              <a:lnSpc>
                <a:spcPts val="3170"/>
              </a:lnSpc>
            </a:pPr>
            <a:r>
              <a:rPr sz="2650" spc="-380" dirty="0">
                <a:latin typeface="Arial"/>
                <a:cs typeface="Arial"/>
              </a:rPr>
              <a:t>Yes </a:t>
            </a:r>
            <a:r>
              <a:rPr sz="2650" spc="-160" dirty="0">
                <a:latin typeface="Arial"/>
                <a:cs typeface="Arial"/>
              </a:rPr>
              <a:t>– </a:t>
            </a:r>
            <a:r>
              <a:rPr sz="2650" spc="-95" dirty="0">
                <a:latin typeface="Arial"/>
                <a:cs typeface="Arial"/>
              </a:rPr>
              <a:t>complaints </a:t>
            </a:r>
            <a:r>
              <a:rPr sz="2650" spc="-175" dirty="0">
                <a:latin typeface="Arial"/>
                <a:cs typeface="Arial"/>
              </a:rPr>
              <a:t>can </a:t>
            </a:r>
            <a:r>
              <a:rPr sz="2650" spc="-130" dirty="0">
                <a:latin typeface="Arial"/>
                <a:cs typeface="Arial"/>
              </a:rPr>
              <a:t>be  </a:t>
            </a:r>
            <a:r>
              <a:rPr sz="2650" spc="-105" dirty="0">
                <a:latin typeface="Arial"/>
                <a:cs typeface="Arial"/>
              </a:rPr>
              <a:t>consolidated </a:t>
            </a:r>
            <a:r>
              <a:rPr sz="2650" spc="40" dirty="0">
                <a:latin typeface="Arial"/>
                <a:cs typeface="Arial"/>
              </a:rPr>
              <a:t>if </a:t>
            </a:r>
            <a:r>
              <a:rPr sz="2650" spc="-65" dirty="0">
                <a:latin typeface="Arial"/>
                <a:cs typeface="Arial"/>
              </a:rPr>
              <a:t>they  </a:t>
            </a:r>
            <a:r>
              <a:rPr sz="2650" spc="-125" dirty="0">
                <a:latin typeface="Arial"/>
                <a:cs typeface="Arial"/>
              </a:rPr>
              <a:t>arise </a:t>
            </a:r>
            <a:r>
              <a:rPr sz="2650" spc="-15" dirty="0">
                <a:latin typeface="Arial"/>
                <a:cs typeface="Arial"/>
              </a:rPr>
              <a:t>out </a:t>
            </a:r>
            <a:r>
              <a:rPr sz="2650" spc="-10" dirty="0">
                <a:latin typeface="Arial"/>
                <a:cs typeface="Arial"/>
              </a:rPr>
              <a:t>of </a:t>
            </a:r>
            <a:r>
              <a:rPr sz="2650" spc="-35" dirty="0">
                <a:latin typeface="Arial"/>
                <a:cs typeface="Arial"/>
              </a:rPr>
              <a:t>the </a:t>
            </a:r>
            <a:r>
              <a:rPr sz="2650" spc="-200" dirty="0">
                <a:latin typeface="Arial"/>
                <a:cs typeface="Arial"/>
              </a:rPr>
              <a:t>same  </a:t>
            </a:r>
            <a:r>
              <a:rPr sz="2650" spc="-114" dirty="0">
                <a:latin typeface="Arial"/>
                <a:cs typeface="Arial"/>
              </a:rPr>
              <a:t>facts </a:t>
            </a:r>
            <a:r>
              <a:rPr sz="2650" spc="-130" dirty="0">
                <a:latin typeface="Arial"/>
                <a:cs typeface="Arial"/>
              </a:rPr>
              <a:t>and</a:t>
            </a:r>
            <a:r>
              <a:rPr sz="2650" spc="-190" dirty="0">
                <a:latin typeface="Arial"/>
                <a:cs typeface="Arial"/>
              </a:rPr>
              <a:t> </a:t>
            </a:r>
            <a:r>
              <a:rPr sz="2650" spc="-135" dirty="0">
                <a:latin typeface="Arial"/>
                <a:cs typeface="Arial"/>
              </a:rPr>
              <a:t>circumstances.</a:t>
            </a:r>
            <a:endParaRPr lang="en-US" sz="2650" spc="-135" dirty="0">
              <a:latin typeface="Arial"/>
              <a:cs typeface="Arial"/>
            </a:endParaRPr>
          </a:p>
          <a:p>
            <a:pPr marL="796925" marR="410845" indent="-457200">
              <a:lnSpc>
                <a:spcPts val="3170"/>
              </a:lnSpc>
              <a:buFont typeface="Arial" panose="020B0604020202020204" pitchFamily="34" charset="0"/>
              <a:buChar char="•"/>
            </a:pPr>
            <a:r>
              <a:rPr lang="en-US" sz="2650" spc="-135" dirty="0">
                <a:latin typeface="Arial"/>
                <a:cs typeface="Arial"/>
              </a:rPr>
              <a:t>Multiple Respondents</a:t>
            </a:r>
          </a:p>
          <a:p>
            <a:pPr marL="796925" marR="410845" indent="-457200">
              <a:lnSpc>
                <a:spcPts val="3170"/>
              </a:lnSpc>
              <a:buFont typeface="Arial" panose="020B0604020202020204" pitchFamily="34" charset="0"/>
              <a:buChar char="•"/>
            </a:pPr>
            <a:r>
              <a:rPr lang="en-US" sz="2650" spc="-135" dirty="0">
                <a:latin typeface="Arial"/>
                <a:cs typeface="Arial"/>
              </a:rPr>
              <a:t>Multiple Complainants</a:t>
            </a:r>
          </a:p>
          <a:p>
            <a:pPr marL="796925" marR="410845" indent="-457200">
              <a:lnSpc>
                <a:spcPts val="3170"/>
              </a:lnSpc>
              <a:buFont typeface="Arial" panose="020B0604020202020204" pitchFamily="34" charset="0"/>
              <a:buChar char="•"/>
            </a:pPr>
            <a:r>
              <a:rPr lang="en-US" sz="2650" spc="-135" dirty="0">
                <a:latin typeface="Arial"/>
                <a:cs typeface="Arial"/>
              </a:rPr>
              <a:t>Multiple allegations against a single respondent</a:t>
            </a:r>
          </a:p>
          <a:p>
            <a:pPr marL="796925" marR="410845" indent="-457200">
              <a:lnSpc>
                <a:spcPts val="3170"/>
              </a:lnSpc>
              <a:buFont typeface="Arial" panose="020B0604020202020204" pitchFamily="34" charset="0"/>
              <a:buChar char="•"/>
            </a:pPr>
            <a:r>
              <a:rPr lang="en-US" sz="2650" spc="-135" dirty="0">
                <a:latin typeface="Arial"/>
                <a:cs typeface="Arial"/>
              </a:rPr>
              <a:t>Multiple allegations from a single complainant</a:t>
            </a:r>
          </a:p>
          <a:p>
            <a:pPr marL="339725" marR="410845">
              <a:lnSpc>
                <a:spcPts val="3170"/>
              </a:lnSpc>
            </a:pPr>
            <a:endParaRPr sz="26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94663" y="1182116"/>
            <a:ext cx="7950200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400">
                <a:solidFill>
                  <a:srgbClr val="0032A0"/>
                </a:solidFill>
              </a:rPr>
              <a:t>Can we </a:t>
            </a:r>
            <a:r>
              <a:rPr sz="3400" spc="-5">
                <a:solidFill>
                  <a:srgbClr val="0032A0"/>
                </a:solidFill>
              </a:rPr>
              <a:t>consolidate </a:t>
            </a:r>
            <a:r>
              <a:rPr sz="3400">
                <a:solidFill>
                  <a:srgbClr val="0032A0"/>
                </a:solidFill>
              </a:rPr>
              <a:t>the</a:t>
            </a:r>
            <a:r>
              <a:rPr sz="3400" spc="20">
                <a:solidFill>
                  <a:srgbClr val="0032A0"/>
                </a:solidFill>
              </a:rPr>
              <a:t> </a:t>
            </a:r>
            <a:r>
              <a:rPr sz="3400">
                <a:solidFill>
                  <a:srgbClr val="0032A0"/>
                </a:solidFill>
              </a:rPr>
              <a:t>complaints?</a:t>
            </a:r>
            <a:endParaRPr sz="34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133600" y="2549651"/>
            <a:ext cx="4876800" cy="3775393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715">
              <a:lnSpc>
                <a:spcPct val="89600"/>
              </a:lnSpc>
              <a:spcBef>
                <a:spcPts val="420"/>
              </a:spcBef>
            </a:pPr>
            <a:r>
              <a:rPr sz="2650" spc="-130" dirty="0">
                <a:solidFill>
                  <a:srgbClr val="FFFFFF"/>
                </a:solidFill>
                <a:latin typeface="Arial"/>
                <a:cs typeface="Arial"/>
              </a:rPr>
              <a:t>Students </a:t>
            </a:r>
            <a:r>
              <a:rPr sz="2650" spc="-24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650" spc="-13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650" spc="-105" dirty="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650" spc="-204" dirty="0">
                <a:solidFill>
                  <a:srgbClr val="FFFFFF"/>
                </a:solidFill>
                <a:latin typeface="Arial"/>
                <a:cs typeface="Arial"/>
              </a:rPr>
              <a:t>B, </a:t>
            </a:r>
            <a:r>
              <a:rPr sz="2650" spc="-70" dirty="0">
                <a:solidFill>
                  <a:srgbClr val="FFFFFF"/>
                </a:solidFill>
                <a:latin typeface="Arial"/>
                <a:cs typeface="Arial"/>
              </a:rPr>
              <a:t>who  </a:t>
            </a:r>
            <a:r>
              <a:rPr sz="2650" spc="-125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650" spc="-105" dirty="0">
                <a:solidFill>
                  <a:srgbClr val="FFFFFF"/>
                </a:solidFill>
                <a:latin typeface="Arial"/>
                <a:cs typeface="Arial"/>
              </a:rPr>
              <a:t>roommates, </a:t>
            </a:r>
            <a:r>
              <a:rPr sz="2650" spc="-130" dirty="0">
                <a:solidFill>
                  <a:srgbClr val="FFFFFF"/>
                </a:solidFill>
                <a:latin typeface="Arial"/>
                <a:cs typeface="Arial"/>
              </a:rPr>
              <a:t>allege </a:t>
            </a:r>
            <a:r>
              <a:rPr sz="2650" spc="-10" dirty="0">
                <a:solidFill>
                  <a:srgbClr val="FFFFFF"/>
                </a:solidFill>
                <a:latin typeface="Arial"/>
                <a:cs typeface="Arial"/>
              </a:rPr>
              <a:t>that  </a:t>
            </a:r>
            <a:r>
              <a:rPr sz="2650" spc="-105" dirty="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650" spc="-509" dirty="0">
                <a:solidFill>
                  <a:srgbClr val="FFFFFF"/>
                </a:solidFill>
                <a:latin typeface="Arial"/>
                <a:cs typeface="Arial"/>
              </a:rPr>
              <a:t>C </a:t>
            </a:r>
            <a:r>
              <a:rPr lang="en-US" sz="2650" spc="-509" dirty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2650" spc="-130" dirty="0">
                <a:solidFill>
                  <a:srgbClr val="FFFFFF"/>
                </a:solidFill>
                <a:latin typeface="Arial"/>
                <a:cs typeface="Arial"/>
              </a:rPr>
              <a:t>barged </a:t>
            </a:r>
            <a:r>
              <a:rPr sz="2650" spc="-10" dirty="0">
                <a:solidFill>
                  <a:srgbClr val="FFFFFF"/>
                </a:solidFill>
                <a:latin typeface="Arial"/>
                <a:cs typeface="Arial"/>
              </a:rPr>
              <a:t>into </a:t>
            </a:r>
            <a:r>
              <a:rPr sz="2650" spc="-15" dirty="0">
                <a:solidFill>
                  <a:srgbClr val="FFFFFF"/>
                </a:solidFill>
                <a:latin typeface="Arial"/>
                <a:cs typeface="Arial"/>
              </a:rPr>
              <a:t>their  </a:t>
            </a:r>
            <a:r>
              <a:rPr sz="2650" spc="-35" dirty="0">
                <a:solidFill>
                  <a:srgbClr val="FFFFFF"/>
                </a:solidFill>
                <a:latin typeface="Arial"/>
                <a:cs typeface="Arial"/>
              </a:rPr>
              <a:t>dormitory </a:t>
            </a:r>
            <a:r>
              <a:rPr sz="2650" spc="-70" dirty="0">
                <a:solidFill>
                  <a:srgbClr val="FFFFFF"/>
                </a:solidFill>
                <a:latin typeface="Arial"/>
                <a:cs typeface="Arial"/>
              </a:rPr>
              <a:t>room </a:t>
            </a:r>
            <a:r>
              <a:rPr sz="2650" spc="-75" dirty="0">
                <a:solidFill>
                  <a:srgbClr val="FFFFFF"/>
                </a:solidFill>
                <a:latin typeface="Arial"/>
                <a:cs typeface="Arial"/>
              </a:rPr>
              <a:t>drunk </a:t>
            </a:r>
            <a:r>
              <a:rPr sz="2650" spc="-130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650" spc="-75" dirty="0">
                <a:solidFill>
                  <a:srgbClr val="FFFFFF"/>
                </a:solidFill>
                <a:latin typeface="Arial"/>
                <a:cs typeface="Arial"/>
              </a:rPr>
              <a:t>propositioned </a:t>
            </a:r>
            <a:r>
              <a:rPr sz="2650" spc="-50" dirty="0">
                <a:solidFill>
                  <a:srgbClr val="FFFFFF"/>
                </a:solidFill>
                <a:latin typeface="Arial"/>
                <a:cs typeface="Arial"/>
              </a:rPr>
              <a:t>them </a:t>
            </a:r>
            <a:r>
              <a:rPr sz="2650" spc="-1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2650" spc="-3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90" dirty="0">
                <a:solidFill>
                  <a:srgbClr val="FFFFFF"/>
                </a:solidFill>
                <a:latin typeface="Arial"/>
                <a:cs typeface="Arial"/>
              </a:rPr>
              <a:t>sex.</a:t>
            </a:r>
            <a:endParaRPr lang="en-US" sz="2650" spc="-19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5715">
              <a:lnSpc>
                <a:spcPct val="89600"/>
              </a:lnSpc>
              <a:spcBef>
                <a:spcPts val="420"/>
              </a:spcBef>
            </a:pPr>
            <a:endParaRPr sz="2650" dirty="0">
              <a:latin typeface="Arial"/>
              <a:cs typeface="Arial"/>
            </a:endParaRPr>
          </a:p>
          <a:p>
            <a:pPr marL="12700" marR="5080">
              <a:lnSpc>
                <a:spcPct val="89600"/>
              </a:lnSpc>
              <a:spcBef>
                <a:spcPts val="5"/>
              </a:spcBef>
            </a:pPr>
            <a:r>
              <a:rPr sz="2650" spc="-105" dirty="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650" spc="-24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650" spc="-13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650" spc="-105" dirty="0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650" spc="-335" dirty="0">
                <a:solidFill>
                  <a:srgbClr val="FFFFFF"/>
                </a:solidFill>
                <a:latin typeface="Arial"/>
                <a:cs typeface="Arial"/>
              </a:rPr>
              <a:t>B </a:t>
            </a:r>
            <a:r>
              <a:rPr sz="2650" spc="-170" dirty="0">
                <a:solidFill>
                  <a:srgbClr val="FFFFFF"/>
                </a:solidFill>
                <a:latin typeface="Arial"/>
                <a:cs typeface="Arial"/>
              </a:rPr>
              <a:t>each  </a:t>
            </a:r>
            <a:r>
              <a:rPr sz="2650" spc="-20" dirty="0">
                <a:solidFill>
                  <a:srgbClr val="FFFFFF"/>
                </a:solidFill>
                <a:latin typeface="Arial"/>
                <a:cs typeface="Arial"/>
              </a:rPr>
              <a:t>file </a:t>
            </a:r>
            <a:r>
              <a:rPr sz="2650" spc="-10" dirty="0">
                <a:solidFill>
                  <a:srgbClr val="FFFFFF"/>
                </a:solidFill>
                <a:latin typeface="Arial"/>
                <a:cs typeface="Arial"/>
              </a:rPr>
              <a:t>their </a:t>
            </a:r>
            <a:r>
              <a:rPr sz="2650" spc="-70" dirty="0">
                <a:solidFill>
                  <a:srgbClr val="FFFFFF"/>
                </a:solidFill>
                <a:latin typeface="Arial"/>
                <a:cs typeface="Arial"/>
              </a:rPr>
              <a:t>own </a:t>
            </a:r>
            <a:r>
              <a:rPr sz="2650" spc="-55" dirty="0">
                <a:solidFill>
                  <a:srgbClr val="FFFFFF"/>
                </a:solidFill>
                <a:latin typeface="Arial"/>
                <a:cs typeface="Arial"/>
              </a:rPr>
              <a:t>formal</a:t>
            </a:r>
            <a:r>
              <a:rPr sz="2650" spc="-5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75" dirty="0">
                <a:solidFill>
                  <a:srgbClr val="FFFFFF"/>
                </a:solidFill>
                <a:latin typeface="Arial"/>
                <a:cs typeface="Arial"/>
              </a:rPr>
              <a:t>complaint  </a:t>
            </a:r>
            <a:r>
              <a:rPr sz="2650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650" spc="-165" dirty="0">
                <a:solidFill>
                  <a:srgbClr val="FFFFFF"/>
                </a:solidFill>
                <a:latin typeface="Arial"/>
                <a:cs typeface="Arial"/>
              </a:rPr>
              <a:t>sexual </a:t>
            </a:r>
            <a:r>
              <a:rPr sz="2650" spc="-135" dirty="0">
                <a:solidFill>
                  <a:srgbClr val="FFFFFF"/>
                </a:solidFill>
                <a:latin typeface="Arial"/>
                <a:cs typeface="Arial"/>
              </a:rPr>
              <a:t>harassment </a:t>
            </a:r>
            <a:r>
              <a:rPr sz="2650" spc="-35" dirty="0">
                <a:solidFill>
                  <a:srgbClr val="FFFFFF"/>
                </a:solidFill>
                <a:latin typeface="Arial"/>
                <a:cs typeface="Arial"/>
              </a:rPr>
              <a:t>from the  </a:t>
            </a:r>
            <a:r>
              <a:rPr sz="2650" spc="-195" dirty="0">
                <a:solidFill>
                  <a:srgbClr val="FFFFFF"/>
                </a:solidFill>
                <a:latin typeface="Arial"/>
                <a:cs typeface="Arial"/>
              </a:rPr>
              <a:t>same</a:t>
            </a:r>
            <a:r>
              <a:rPr sz="265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65" dirty="0">
                <a:solidFill>
                  <a:srgbClr val="FFFFFF"/>
                </a:solidFill>
                <a:latin typeface="Arial"/>
                <a:cs typeface="Arial"/>
              </a:rPr>
              <a:t>incident.</a:t>
            </a:r>
            <a:endParaRPr sz="26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44830" y="1054098"/>
            <a:ext cx="8675370" cy="1502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31620" marR="5080">
              <a:lnSpc>
                <a:spcPct val="100299"/>
              </a:lnSpc>
              <a:spcBef>
                <a:spcPts val="95"/>
              </a:spcBef>
            </a:pPr>
            <a:r>
              <a:rPr sz="3950" spc="5" dirty="0">
                <a:solidFill>
                  <a:srgbClr val="FFFFFF"/>
                </a:solidFill>
              </a:rPr>
              <a:t>Example of</a:t>
            </a:r>
            <a:r>
              <a:rPr sz="3950" spc="-80" dirty="0">
                <a:solidFill>
                  <a:srgbClr val="FFFFFF"/>
                </a:solidFill>
              </a:rPr>
              <a:t> </a:t>
            </a:r>
            <a:r>
              <a:rPr sz="3950" spc="5" dirty="0">
                <a:solidFill>
                  <a:srgbClr val="FFFFFF"/>
                </a:solidFill>
              </a:rPr>
              <a:t>permissible  consolidation</a:t>
            </a:r>
            <a:endParaRPr sz="3950" dirty="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133600" y="2514876"/>
            <a:ext cx="6324600" cy="3252814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 marR="5080">
              <a:lnSpc>
                <a:spcPts val="2380"/>
              </a:lnSpc>
              <a:spcBef>
                <a:spcPts val="665"/>
              </a:spcBef>
            </a:pPr>
            <a:r>
              <a:rPr sz="2450" spc="-70" dirty="0">
                <a:solidFill>
                  <a:srgbClr val="FFFFFF"/>
                </a:solidFill>
                <a:latin typeface="Arial"/>
                <a:cs typeface="Arial"/>
              </a:rPr>
              <a:t>Medical </a:t>
            </a:r>
            <a:r>
              <a:rPr sz="2450" spc="-125" dirty="0">
                <a:solidFill>
                  <a:srgbClr val="FFFFFF"/>
                </a:solidFill>
                <a:latin typeface="Arial"/>
                <a:cs typeface="Arial"/>
              </a:rPr>
              <a:t>Resident </a:t>
            </a:r>
            <a:r>
              <a:rPr sz="2450" spc="-60" dirty="0">
                <a:solidFill>
                  <a:srgbClr val="FFFFFF"/>
                </a:solidFill>
                <a:latin typeface="Arial"/>
                <a:cs typeface="Arial"/>
              </a:rPr>
              <a:t>files </a:t>
            </a:r>
            <a:r>
              <a:rPr sz="2450" spc="-18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50" spc="-35" dirty="0">
                <a:solidFill>
                  <a:srgbClr val="FFFFFF"/>
                </a:solidFill>
                <a:latin typeface="Arial"/>
                <a:cs typeface="Arial"/>
              </a:rPr>
              <a:t>formal  </a:t>
            </a:r>
            <a:r>
              <a:rPr sz="2450" spc="-55" dirty="0">
                <a:solidFill>
                  <a:srgbClr val="FFFFFF"/>
                </a:solidFill>
                <a:latin typeface="Arial"/>
                <a:cs typeface="Arial"/>
              </a:rPr>
              <a:t>complaint </a:t>
            </a:r>
            <a:r>
              <a:rPr sz="2450" spc="5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450" spc="-180" dirty="0">
                <a:solidFill>
                  <a:srgbClr val="FFFFFF"/>
                </a:solidFill>
                <a:latin typeface="Arial"/>
                <a:cs typeface="Arial"/>
              </a:rPr>
              <a:t>Research </a:t>
            </a:r>
            <a:r>
              <a:rPr sz="2450" spc="-95" dirty="0">
                <a:solidFill>
                  <a:srgbClr val="FFFFFF"/>
                </a:solidFill>
                <a:latin typeface="Arial"/>
                <a:cs typeface="Arial"/>
              </a:rPr>
              <a:t>Fellow</a:t>
            </a:r>
            <a:r>
              <a:rPr sz="2450" spc="-2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120" dirty="0">
                <a:solidFill>
                  <a:srgbClr val="FFFFFF"/>
                </a:solidFill>
                <a:latin typeface="Arial"/>
                <a:cs typeface="Arial"/>
              </a:rPr>
              <a:t>sexually  </a:t>
            </a:r>
            <a:r>
              <a:rPr sz="2450" spc="-114" dirty="0">
                <a:solidFill>
                  <a:srgbClr val="FFFFFF"/>
                </a:solidFill>
                <a:latin typeface="Arial"/>
                <a:cs typeface="Arial"/>
              </a:rPr>
              <a:t>assaulted </a:t>
            </a:r>
            <a:r>
              <a:rPr sz="2450" spc="-125" dirty="0">
                <a:solidFill>
                  <a:srgbClr val="FFFFFF"/>
                </a:solidFill>
                <a:latin typeface="Arial"/>
                <a:cs typeface="Arial"/>
              </a:rPr>
              <a:t>Resident </a:t>
            </a:r>
            <a:r>
              <a:rPr sz="2450" spc="15" dirty="0">
                <a:solidFill>
                  <a:srgbClr val="FFFFFF"/>
                </a:solidFill>
                <a:latin typeface="Arial"/>
                <a:cs typeface="Arial"/>
              </a:rPr>
              <a:t>two </a:t>
            </a:r>
            <a:r>
              <a:rPr sz="2450" spc="-145" dirty="0">
                <a:solidFill>
                  <a:srgbClr val="FFFFFF"/>
                </a:solidFill>
                <a:latin typeface="Arial"/>
                <a:cs typeface="Arial"/>
              </a:rPr>
              <a:t>years </a:t>
            </a:r>
            <a:r>
              <a:rPr sz="2450" spc="-150" dirty="0">
                <a:solidFill>
                  <a:srgbClr val="FFFFFF"/>
                </a:solidFill>
                <a:latin typeface="Arial"/>
                <a:cs typeface="Arial"/>
              </a:rPr>
              <a:t>ago </a:t>
            </a:r>
            <a:r>
              <a:rPr sz="2450" spc="-70" dirty="0">
                <a:solidFill>
                  <a:srgbClr val="FFFFFF"/>
                </a:solidFill>
                <a:latin typeface="Arial"/>
                <a:cs typeface="Arial"/>
              </a:rPr>
              <a:t>when  </a:t>
            </a:r>
            <a:r>
              <a:rPr sz="2450" spc="-125" dirty="0">
                <a:solidFill>
                  <a:srgbClr val="FFFFFF"/>
                </a:solidFill>
                <a:latin typeface="Arial"/>
                <a:cs typeface="Arial"/>
              </a:rPr>
              <a:t>Resident </a:t>
            </a:r>
            <a:r>
              <a:rPr sz="2450" spc="-150" dirty="0">
                <a:solidFill>
                  <a:srgbClr val="FFFFFF"/>
                </a:solidFill>
                <a:latin typeface="Arial"/>
                <a:cs typeface="Arial"/>
              </a:rPr>
              <a:t>was </a:t>
            </a:r>
            <a:r>
              <a:rPr sz="2450" spc="-80" dirty="0">
                <a:solidFill>
                  <a:srgbClr val="FFFFFF"/>
                </a:solidFill>
                <a:latin typeface="Arial"/>
                <a:cs typeface="Arial"/>
              </a:rPr>
              <a:t>incapacitated </a:t>
            </a:r>
            <a:r>
              <a:rPr sz="2450" spc="-90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450" spc="-114" dirty="0">
                <a:solidFill>
                  <a:srgbClr val="FFFFFF"/>
                </a:solidFill>
                <a:latin typeface="Arial"/>
                <a:cs typeface="Arial"/>
              </a:rPr>
              <a:t>drugs  </a:t>
            </a:r>
            <a:r>
              <a:rPr sz="2450" spc="-90" dirty="0">
                <a:solidFill>
                  <a:srgbClr val="FFFFFF"/>
                </a:solidFill>
                <a:latin typeface="Arial"/>
                <a:cs typeface="Arial"/>
              </a:rPr>
              <a:t>taken </a:t>
            </a:r>
            <a:r>
              <a:rPr sz="2450" spc="3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50" spc="-10" dirty="0">
                <a:solidFill>
                  <a:srgbClr val="FFFFFF"/>
                </a:solidFill>
                <a:latin typeface="Arial"/>
                <a:cs typeface="Arial"/>
              </a:rPr>
              <a:t>treat </a:t>
            </a:r>
            <a:r>
              <a:rPr sz="2450" spc="-18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50" spc="-135" dirty="0">
                <a:solidFill>
                  <a:srgbClr val="FFFFFF"/>
                </a:solidFill>
                <a:latin typeface="Arial"/>
                <a:cs typeface="Arial"/>
              </a:rPr>
              <a:t>back</a:t>
            </a:r>
            <a:r>
              <a:rPr sz="2450" spc="-4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55" dirty="0">
                <a:solidFill>
                  <a:srgbClr val="FFFFFF"/>
                </a:solidFill>
                <a:latin typeface="Arial"/>
                <a:cs typeface="Arial"/>
              </a:rPr>
              <a:t>injury.</a:t>
            </a:r>
            <a:endParaRPr lang="en-US" sz="2450" spc="-5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5080">
              <a:lnSpc>
                <a:spcPts val="2380"/>
              </a:lnSpc>
              <a:spcBef>
                <a:spcPts val="665"/>
              </a:spcBef>
            </a:pPr>
            <a:endParaRPr sz="2450" dirty="0">
              <a:latin typeface="Arial"/>
              <a:cs typeface="Arial"/>
            </a:endParaRPr>
          </a:p>
          <a:p>
            <a:pPr marL="12700">
              <a:lnSpc>
                <a:spcPts val="2090"/>
              </a:lnSpc>
            </a:pPr>
            <a:r>
              <a:rPr sz="2450" spc="-90" dirty="0">
                <a:solidFill>
                  <a:srgbClr val="FFFFFF"/>
                </a:solidFill>
                <a:latin typeface="Arial"/>
                <a:cs typeface="Arial"/>
              </a:rPr>
              <a:t>Undergraduate, </a:t>
            </a:r>
            <a:r>
              <a:rPr sz="2450" spc="-110" dirty="0">
                <a:solidFill>
                  <a:srgbClr val="FFFFFF"/>
                </a:solidFill>
                <a:latin typeface="Arial"/>
                <a:cs typeface="Arial"/>
              </a:rPr>
              <a:t>Fellow’s</a:t>
            </a:r>
            <a:r>
              <a:rPr sz="2450" spc="-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75" dirty="0">
                <a:solidFill>
                  <a:srgbClr val="FFFFFF"/>
                </a:solidFill>
                <a:latin typeface="Arial"/>
                <a:cs typeface="Arial"/>
              </a:rPr>
              <a:t>present</a:t>
            </a:r>
            <a:endParaRPr sz="2450" dirty="0">
              <a:latin typeface="Arial"/>
              <a:cs typeface="Arial"/>
            </a:endParaRPr>
          </a:p>
          <a:p>
            <a:pPr marL="12700" marR="326390">
              <a:lnSpc>
                <a:spcPts val="2380"/>
              </a:lnSpc>
              <a:spcBef>
                <a:spcPts val="265"/>
              </a:spcBef>
            </a:pPr>
            <a:r>
              <a:rPr sz="2450" spc="-55" dirty="0">
                <a:solidFill>
                  <a:srgbClr val="FFFFFF"/>
                </a:solidFill>
                <a:latin typeface="Arial"/>
                <a:cs typeface="Arial"/>
              </a:rPr>
              <a:t>romantic </a:t>
            </a:r>
            <a:r>
              <a:rPr sz="2450" spc="-65" dirty="0">
                <a:solidFill>
                  <a:srgbClr val="FFFFFF"/>
                </a:solidFill>
                <a:latin typeface="Arial"/>
                <a:cs typeface="Arial"/>
              </a:rPr>
              <a:t>partner, </a:t>
            </a:r>
            <a:r>
              <a:rPr sz="2450" spc="-60" dirty="0">
                <a:solidFill>
                  <a:srgbClr val="FFFFFF"/>
                </a:solidFill>
                <a:latin typeface="Arial"/>
                <a:cs typeface="Arial"/>
              </a:rPr>
              <a:t>files </a:t>
            </a:r>
            <a:r>
              <a:rPr sz="2450" spc="-18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50" spc="-35" dirty="0">
                <a:solidFill>
                  <a:srgbClr val="FFFFFF"/>
                </a:solidFill>
                <a:latin typeface="Arial"/>
                <a:cs typeface="Arial"/>
              </a:rPr>
              <a:t>formal  </a:t>
            </a:r>
            <a:r>
              <a:rPr sz="2450" spc="-55" dirty="0">
                <a:solidFill>
                  <a:srgbClr val="FFFFFF"/>
                </a:solidFill>
                <a:latin typeface="Arial"/>
                <a:cs typeface="Arial"/>
              </a:rPr>
              <a:t>complaint </a:t>
            </a:r>
            <a:r>
              <a:rPr sz="2450" spc="5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450" spc="-95" dirty="0">
                <a:solidFill>
                  <a:srgbClr val="FFFFFF"/>
                </a:solidFill>
                <a:latin typeface="Arial"/>
                <a:cs typeface="Arial"/>
              </a:rPr>
              <a:t>Fellow </a:t>
            </a:r>
            <a:r>
              <a:rPr sz="2450" spc="-40" dirty="0">
                <a:solidFill>
                  <a:srgbClr val="FFFFFF"/>
                </a:solidFill>
                <a:latin typeface="Arial"/>
                <a:cs typeface="Arial"/>
              </a:rPr>
              <a:t>committed  </a:t>
            </a:r>
            <a:r>
              <a:rPr sz="2450" spc="-60" dirty="0">
                <a:solidFill>
                  <a:srgbClr val="FFFFFF"/>
                </a:solidFill>
                <a:latin typeface="Arial"/>
                <a:cs typeface="Arial"/>
              </a:rPr>
              <a:t>dating </a:t>
            </a:r>
            <a:r>
              <a:rPr sz="2450" spc="-80" dirty="0">
                <a:solidFill>
                  <a:srgbClr val="FFFFFF"/>
                </a:solidFill>
                <a:latin typeface="Arial"/>
                <a:cs typeface="Arial"/>
              </a:rPr>
              <a:t>violence </a:t>
            </a:r>
            <a:r>
              <a:rPr sz="2450" spc="-90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450" spc="-105" dirty="0">
                <a:solidFill>
                  <a:srgbClr val="FFFFFF"/>
                </a:solidFill>
                <a:latin typeface="Arial"/>
                <a:cs typeface="Arial"/>
              </a:rPr>
              <a:t>slapping  </a:t>
            </a:r>
            <a:r>
              <a:rPr sz="2450" spc="-90" dirty="0">
                <a:solidFill>
                  <a:srgbClr val="FFFFFF"/>
                </a:solidFill>
                <a:latin typeface="Arial"/>
                <a:cs typeface="Arial"/>
              </a:rPr>
              <a:t>Undergraduate </a:t>
            </a:r>
            <a:r>
              <a:rPr sz="2450" spc="-60" dirty="0">
                <a:solidFill>
                  <a:srgbClr val="FFFFFF"/>
                </a:solidFill>
                <a:latin typeface="Arial"/>
                <a:cs typeface="Arial"/>
              </a:rPr>
              <a:t>during </a:t>
            </a:r>
            <a:r>
              <a:rPr sz="2450" spc="-125" dirty="0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sz="2450" spc="-75" dirty="0">
                <a:solidFill>
                  <a:srgbClr val="FFFFFF"/>
                </a:solidFill>
                <a:latin typeface="Arial"/>
                <a:cs typeface="Arial"/>
              </a:rPr>
              <a:t>argument</a:t>
            </a:r>
            <a:r>
              <a:rPr sz="2450" spc="-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180" dirty="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sz="2450" spc="-30" dirty="0">
                <a:solidFill>
                  <a:srgbClr val="FFFFFF"/>
                </a:solidFill>
                <a:latin typeface="Arial"/>
                <a:cs typeface="Arial"/>
              </a:rPr>
              <a:t>month</a:t>
            </a:r>
            <a:r>
              <a:rPr sz="2450" spc="-130" dirty="0">
                <a:solidFill>
                  <a:srgbClr val="FFFFFF"/>
                </a:solidFill>
                <a:latin typeface="Arial"/>
                <a:cs typeface="Arial"/>
              </a:rPr>
              <a:t> ago.</a:t>
            </a:r>
            <a:endParaRPr sz="24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78221" y="908169"/>
            <a:ext cx="8675370" cy="1502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31620" marR="5080">
              <a:lnSpc>
                <a:spcPct val="100299"/>
              </a:lnSpc>
              <a:spcBef>
                <a:spcPts val="95"/>
              </a:spcBef>
            </a:pPr>
            <a:r>
              <a:rPr sz="3950" spc="5" dirty="0">
                <a:solidFill>
                  <a:srgbClr val="FFFFFF"/>
                </a:solidFill>
              </a:rPr>
              <a:t>Example of</a:t>
            </a:r>
            <a:r>
              <a:rPr sz="3950" spc="-80" dirty="0">
                <a:solidFill>
                  <a:srgbClr val="FFFFFF"/>
                </a:solidFill>
              </a:rPr>
              <a:t> </a:t>
            </a:r>
            <a:r>
              <a:rPr sz="3950" spc="10" dirty="0">
                <a:solidFill>
                  <a:srgbClr val="FFFFFF"/>
                </a:solidFill>
              </a:rPr>
              <a:t>impermissible  </a:t>
            </a:r>
            <a:r>
              <a:rPr sz="3950" spc="5" dirty="0">
                <a:solidFill>
                  <a:srgbClr val="FFFFFF"/>
                </a:solidFill>
              </a:rPr>
              <a:t>consolidation</a:t>
            </a:r>
            <a:endParaRPr sz="3950" dirty="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object 27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 descr="HuschBlackwell Logo"/>
          <p:cNvSpPr/>
          <p:nvPr/>
        </p:nvSpPr>
        <p:spPr>
          <a:xfrm>
            <a:off x="7914132" y="6318503"/>
            <a:ext cx="1790715" cy="1463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 txBox="1"/>
          <p:nvPr/>
        </p:nvSpPr>
        <p:spPr>
          <a:xfrm>
            <a:off x="8060516" y="2805874"/>
            <a:ext cx="931083" cy="316753"/>
          </a:xfrm>
          <a:prstGeom prst="rect">
            <a:avLst/>
          </a:prstGeom>
          <a:ln w="28575">
            <a:solidFill>
              <a:schemeClr val="tx2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sz="1950" spc="-80" dirty="0">
                <a:latin typeface="Arial"/>
                <a:cs typeface="Arial"/>
              </a:rPr>
              <a:t>Appeal</a:t>
            </a:r>
            <a:endParaRPr sz="1950" dirty="0">
              <a:latin typeface="Arial"/>
              <a:cs typeface="Arial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835780" y="2802761"/>
            <a:ext cx="3733800" cy="2130070"/>
          </a:xfrm>
          <a:prstGeom prst="rect">
            <a:avLst/>
          </a:prstGeom>
          <a:ln w="28575">
            <a:solidFill>
              <a:schemeClr val="tx2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spcBef>
                <a:spcPts val="130"/>
              </a:spcBef>
            </a:pPr>
            <a:r>
              <a:rPr sz="1950" spc="-110" dirty="0">
                <a:latin typeface="Arial"/>
                <a:cs typeface="Arial"/>
              </a:rPr>
              <a:t>Live </a:t>
            </a:r>
            <a:r>
              <a:rPr sz="1950" spc="-65" dirty="0">
                <a:latin typeface="Arial"/>
                <a:cs typeface="Arial"/>
              </a:rPr>
              <a:t>hearing </a:t>
            </a:r>
            <a:r>
              <a:rPr sz="1950" spc="-45" dirty="0">
                <a:latin typeface="Arial"/>
                <a:cs typeface="Arial"/>
              </a:rPr>
              <a:t>before</a:t>
            </a:r>
            <a:r>
              <a:rPr sz="1950" spc="-195" dirty="0">
                <a:latin typeface="Arial"/>
                <a:cs typeface="Arial"/>
              </a:rPr>
              <a:t> </a:t>
            </a:r>
            <a:r>
              <a:rPr sz="1950" spc="-140" dirty="0">
                <a:latin typeface="Arial"/>
                <a:cs typeface="Arial"/>
              </a:rPr>
              <a:t>a</a:t>
            </a:r>
            <a:r>
              <a:rPr lang="en-US" sz="1950" spc="-140" dirty="0">
                <a:latin typeface="Arial"/>
                <a:cs typeface="Arial"/>
              </a:rPr>
              <a:t> </a:t>
            </a:r>
            <a:r>
              <a:rPr lang="en-US" sz="1950" spc="-70" dirty="0">
                <a:latin typeface="Arial"/>
                <a:cs typeface="Arial"/>
              </a:rPr>
              <a:t>decision-maker </a:t>
            </a:r>
            <a:r>
              <a:rPr lang="en-US" sz="1950" spc="-30" dirty="0">
                <a:latin typeface="Arial"/>
                <a:cs typeface="Arial"/>
              </a:rPr>
              <a:t>who  </a:t>
            </a:r>
            <a:r>
              <a:rPr lang="en-US" sz="1950" spc="-50" dirty="0">
                <a:latin typeface="Arial"/>
                <a:cs typeface="Arial"/>
              </a:rPr>
              <a:t>finds </a:t>
            </a:r>
            <a:r>
              <a:rPr lang="en-US" sz="1950" spc="-70" dirty="0">
                <a:latin typeface="Arial"/>
                <a:cs typeface="Arial"/>
              </a:rPr>
              <a:t>facts </a:t>
            </a:r>
            <a:r>
              <a:rPr lang="en-US" sz="1950" spc="-45" dirty="0">
                <a:latin typeface="Arial"/>
                <a:cs typeface="Arial"/>
              </a:rPr>
              <a:t>under </a:t>
            </a:r>
            <a:r>
              <a:rPr lang="en-US" sz="1950" spc="-95" dirty="0">
                <a:latin typeface="Arial"/>
                <a:cs typeface="Arial"/>
              </a:rPr>
              <a:t>an  </a:t>
            </a:r>
            <a:r>
              <a:rPr lang="en-US" sz="1950" spc="-40" dirty="0">
                <a:latin typeface="Arial"/>
                <a:cs typeface="Arial"/>
              </a:rPr>
              <a:t>evidentiary </a:t>
            </a:r>
            <a:r>
              <a:rPr lang="en-US" sz="1950" spc="-70" dirty="0">
                <a:latin typeface="Arial"/>
                <a:cs typeface="Arial"/>
              </a:rPr>
              <a:t>standard  </a:t>
            </a:r>
            <a:r>
              <a:rPr lang="en-US" sz="1950" spc="-80" dirty="0">
                <a:latin typeface="Arial"/>
                <a:cs typeface="Arial"/>
              </a:rPr>
              <a:t>and </a:t>
            </a:r>
            <a:r>
              <a:rPr lang="en-US" sz="1950" spc="-50" dirty="0">
                <a:latin typeface="Arial"/>
                <a:cs typeface="Arial"/>
              </a:rPr>
              <a:t>determines </a:t>
            </a:r>
            <a:r>
              <a:rPr lang="en-US" sz="1950" spc="-10" dirty="0">
                <a:latin typeface="Arial"/>
                <a:cs typeface="Arial"/>
              </a:rPr>
              <a:t>the  </a:t>
            </a:r>
            <a:r>
              <a:rPr lang="en-US" sz="1950" spc="-85" dirty="0">
                <a:latin typeface="Arial"/>
                <a:cs typeface="Arial"/>
              </a:rPr>
              <a:t>existence </a:t>
            </a:r>
            <a:r>
              <a:rPr lang="en-US" sz="1950" spc="-20" dirty="0">
                <a:latin typeface="Arial"/>
                <a:cs typeface="Arial"/>
              </a:rPr>
              <a:t>(or </a:t>
            </a:r>
            <a:r>
              <a:rPr lang="en-US" sz="1950" spc="-10" dirty="0">
                <a:latin typeface="Arial"/>
                <a:cs typeface="Arial"/>
              </a:rPr>
              <a:t>not) </a:t>
            </a:r>
            <a:r>
              <a:rPr lang="en-US" sz="1950" spc="5" dirty="0">
                <a:latin typeface="Arial"/>
                <a:cs typeface="Arial"/>
              </a:rPr>
              <a:t>of </a:t>
            </a:r>
            <a:r>
              <a:rPr lang="en-US" sz="1950" spc="-140" dirty="0">
                <a:latin typeface="Arial"/>
                <a:cs typeface="Arial"/>
              </a:rPr>
              <a:t>a  </a:t>
            </a:r>
            <a:r>
              <a:rPr lang="en-US" sz="1950" spc="-50" dirty="0">
                <a:latin typeface="Arial"/>
                <a:cs typeface="Arial"/>
              </a:rPr>
              <a:t>policy </a:t>
            </a:r>
            <a:r>
              <a:rPr lang="en-US" sz="1950" spc="-20" dirty="0">
                <a:latin typeface="Arial"/>
                <a:cs typeface="Arial"/>
              </a:rPr>
              <a:t>violation </a:t>
            </a:r>
            <a:r>
              <a:rPr lang="en-US" sz="1950" spc="-75" dirty="0">
                <a:latin typeface="Arial"/>
                <a:cs typeface="Arial"/>
              </a:rPr>
              <a:t>and  </a:t>
            </a:r>
            <a:r>
              <a:rPr lang="en-US" sz="1950" spc="-100" dirty="0">
                <a:latin typeface="Arial"/>
                <a:cs typeface="Arial"/>
              </a:rPr>
              <a:t>any </a:t>
            </a:r>
            <a:r>
              <a:rPr lang="en-US" sz="1950" spc="-40" dirty="0">
                <a:latin typeface="Arial"/>
                <a:cs typeface="Arial"/>
              </a:rPr>
              <a:t>resulting  </a:t>
            </a:r>
            <a:r>
              <a:rPr lang="en-US" sz="1950" spc="-50" dirty="0">
                <a:latin typeface="Arial"/>
                <a:cs typeface="Arial"/>
              </a:rPr>
              <a:t>sanctions/remedi</a:t>
            </a:r>
            <a:r>
              <a:rPr lang="en-US" sz="1950" spc="-75" dirty="0">
                <a:latin typeface="Arial"/>
                <a:cs typeface="Arial"/>
              </a:rPr>
              <a:t>a</a:t>
            </a:r>
            <a:r>
              <a:rPr lang="en-US" sz="1950" spc="5" dirty="0">
                <a:latin typeface="Arial"/>
                <a:cs typeface="Arial"/>
              </a:rPr>
              <a:t>tion</a:t>
            </a:r>
            <a:endParaRPr lang="en-US" sz="1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endParaRPr sz="1950" dirty="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831641" y="2802761"/>
            <a:ext cx="2513203" cy="1153393"/>
          </a:xfrm>
          <a:prstGeom prst="rect">
            <a:avLst/>
          </a:prstGeom>
          <a:ln w="28575">
            <a:solidFill>
              <a:schemeClr val="tx2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12065" marR="5080" algn="ctr">
              <a:lnSpc>
                <a:spcPct val="93000"/>
              </a:lnSpc>
              <a:spcBef>
                <a:spcPts val="290"/>
              </a:spcBef>
            </a:pPr>
            <a:r>
              <a:rPr sz="1950" spc="-55">
                <a:latin typeface="Arial"/>
                <a:cs typeface="Arial"/>
              </a:rPr>
              <a:t>Investigation </a:t>
            </a:r>
            <a:r>
              <a:rPr sz="1950" spc="35">
                <a:latin typeface="Arial"/>
                <a:cs typeface="Arial"/>
              </a:rPr>
              <a:t>to</a:t>
            </a:r>
            <a:r>
              <a:rPr sz="1950" spc="-200">
                <a:latin typeface="Arial"/>
                <a:cs typeface="Arial"/>
              </a:rPr>
              <a:t> </a:t>
            </a:r>
            <a:r>
              <a:rPr sz="1950" spc="-45">
                <a:latin typeface="Arial"/>
                <a:cs typeface="Arial"/>
              </a:rPr>
              <a:t>collect  relevant </a:t>
            </a:r>
            <a:r>
              <a:rPr sz="1950" spc="-40">
                <a:latin typeface="Arial"/>
                <a:cs typeface="Arial"/>
              </a:rPr>
              <a:t>inculpatory  </a:t>
            </a:r>
            <a:r>
              <a:rPr sz="1950" spc="-75">
                <a:latin typeface="Arial"/>
                <a:cs typeface="Arial"/>
              </a:rPr>
              <a:t>and </a:t>
            </a:r>
            <a:r>
              <a:rPr sz="1950" spc="-60">
                <a:latin typeface="Arial"/>
                <a:cs typeface="Arial"/>
              </a:rPr>
              <a:t>exculpat</a:t>
            </a:r>
            <a:r>
              <a:rPr lang="en-US" sz="1950" spc="-60">
                <a:latin typeface="Arial"/>
                <a:cs typeface="Arial"/>
              </a:rPr>
              <a:t>o</a:t>
            </a:r>
            <a:r>
              <a:rPr sz="1950" spc="-60">
                <a:latin typeface="Arial"/>
                <a:cs typeface="Arial"/>
              </a:rPr>
              <a:t>ry  </a:t>
            </a:r>
            <a:r>
              <a:rPr sz="1950" spc="-75">
                <a:latin typeface="Arial"/>
                <a:cs typeface="Arial"/>
              </a:rPr>
              <a:t>evidence</a:t>
            </a:r>
            <a:endParaRPr lang="en-US" sz="1950" spc="-75">
              <a:latin typeface="Arial"/>
              <a:cs typeface="Arial"/>
            </a:endParaRPr>
          </a:p>
        </p:txBody>
      </p:sp>
      <p:sp>
        <p:nvSpPr>
          <p:cNvPr id="100" name="object 100"/>
          <p:cNvSpPr txBox="1">
            <a:spLocks noGrp="1"/>
          </p:cNvSpPr>
          <p:nvPr>
            <p:ph type="title"/>
          </p:nvPr>
        </p:nvSpPr>
        <p:spPr>
          <a:xfrm>
            <a:off x="1191260" y="1232408"/>
            <a:ext cx="7981950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dirty="0">
                <a:solidFill>
                  <a:srgbClr val="0032A0"/>
                </a:solidFill>
              </a:rPr>
              <a:t>What </a:t>
            </a:r>
            <a:r>
              <a:rPr sz="3950" spc="5" dirty="0">
                <a:solidFill>
                  <a:srgbClr val="0032A0"/>
                </a:solidFill>
              </a:rPr>
              <a:t>is </a:t>
            </a:r>
            <a:r>
              <a:rPr sz="3950" dirty="0">
                <a:solidFill>
                  <a:srgbClr val="0032A0"/>
                </a:solidFill>
              </a:rPr>
              <a:t>the </a:t>
            </a:r>
            <a:r>
              <a:rPr sz="3950" spc="10" dirty="0">
                <a:solidFill>
                  <a:srgbClr val="0032A0"/>
                </a:solidFill>
              </a:rPr>
              <a:t>grievance</a:t>
            </a:r>
            <a:r>
              <a:rPr sz="3950" spc="-55" dirty="0">
                <a:solidFill>
                  <a:srgbClr val="0032A0"/>
                </a:solidFill>
              </a:rPr>
              <a:t> </a:t>
            </a:r>
            <a:r>
              <a:rPr sz="3950" spc="5" dirty="0">
                <a:solidFill>
                  <a:srgbClr val="0032A0"/>
                </a:solidFill>
              </a:rPr>
              <a:t>process?</a:t>
            </a:r>
            <a:endParaRPr sz="395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2" name="object 2" descr="HuschBlackwell Logo"/>
          <p:cNvSpPr/>
          <p:nvPr/>
        </p:nvSpPr>
        <p:spPr>
          <a:xfrm>
            <a:off x="7914131" y="6318503"/>
            <a:ext cx="1790715" cy="1463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19200" y="2735579"/>
            <a:ext cx="6172200" cy="209929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2350">
              <a:solidFill>
                <a:schemeClr val="tx2"/>
              </a:solidFill>
              <a:latin typeface="Georgia" panose="02040502050405020303" pitchFamily="18" charset="0"/>
              <a:cs typeface="Times New Roman"/>
            </a:endParaRPr>
          </a:p>
          <a:p>
            <a:pPr marL="760095" marR="414655" indent="-342900">
              <a:lnSpc>
                <a:spcPts val="2720"/>
              </a:lnSpc>
              <a:buFont typeface="Arial" panose="020B0604020202020204" pitchFamily="34" charset="0"/>
              <a:buChar char="•"/>
            </a:pPr>
            <a:r>
              <a:rPr sz="2450" spc="-55">
                <a:solidFill>
                  <a:schemeClr val="tx2"/>
                </a:solidFill>
                <a:latin typeface="Georgia" panose="02040502050405020303" pitchFamily="18" charset="0"/>
                <a:cs typeface="Arial"/>
              </a:rPr>
              <a:t>Title </a:t>
            </a:r>
            <a:r>
              <a:rPr sz="2450" spc="-204">
                <a:solidFill>
                  <a:schemeClr val="tx2"/>
                </a:solidFill>
                <a:latin typeface="Georgia" panose="02040502050405020303" pitchFamily="18" charset="0"/>
                <a:cs typeface="Arial"/>
              </a:rPr>
              <a:t>IX  </a:t>
            </a:r>
            <a:r>
              <a:rPr sz="2450" spc="-150">
                <a:solidFill>
                  <a:schemeClr val="tx2"/>
                </a:solidFill>
                <a:latin typeface="Georgia" panose="02040502050405020303" pitchFamily="18" charset="0"/>
                <a:cs typeface="Arial"/>
              </a:rPr>
              <a:t>Coo</a:t>
            </a:r>
            <a:r>
              <a:rPr sz="2450" spc="-120">
                <a:solidFill>
                  <a:schemeClr val="tx2"/>
                </a:solidFill>
                <a:latin typeface="Georgia" panose="02040502050405020303" pitchFamily="18" charset="0"/>
                <a:cs typeface="Arial"/>
              </a:rPr>
              <a:t>r</a:t>
            </a:r>
            <a:r>
              <a:rPr sz="2450" spc="-35">
                <a:solidFill>
                  <a:schemeClr val="tx2"/>
                </a:solidFill>
                <a:latin typeface="Georgia" panose="02040502050405020303" pitchFamily="18" charset="0"/>
                <a:cs typeface="Arial"/>
              </a:rPr>
              <a:t>dinator</a:t>
            </a:r>
            <a:endParaRPr lang="en-US" sz="2450" spc="-35">
              <a:solidFill>
                <a:schemeClr val="tx2"/>
              </a:solidFill>
              <a:latin typeface="Georgia" panose="02040502050405020303" pitchFamily="18" charset="0"/>
              <a:cs typeface="Arial"/>
            </a:endParaRPr>
          </a:p>
          <a:p>
            <a:pPr marL="760095" marR="414655" indent="-342900">
              <a:lnSpc>
                <a:spcPts val="2720"/>
              </a:lnSpc>
              <a:buFont typeface="Arial" panose="020B0604020202020204" pitchFamily="34" charset="0"/>
              <a:buChar char="•"/>
            </a:pPr>
            <a:r>
              <a:rPr lang="en-US" sz="2450" spc="-35">
                <a:solidFill>
                  <a:schemeClr val="tx2"/>
                </a:solidFill>
                <a:latin typeface="Georgia" panose="02040502050405020303" pitchFamily="18" charset="0"/>
                <a:cs typeface="Arial"/>
              </a:rPr>
              <a:t>Investigator</a:t>
            </a:r>
          </a:p>
          <a:p>
            <a:pPr marL="760095" marR="414655" indent="-342900">
              <a:lnSpc>
                <a:spcPts val="2720"/>
              </a:lnSpc>
              <a:buFont typeface="Arial" panose="020B0604020202020204" pitchFamily="34" charset="0"/>
              <a:buChar char="•"/>
            </a:pPr>
            <a:r>
              <a:rPr lang="en-US" sz="2450" spc="-35">
                <a:solidFill>
                  <a:schemeClr val="tx2"/>
                </a:solidFill>
                <a:latin typeface="Georgia" panose="02040502050405020303" pitchFamily="18" charset="0"/>
                <a:cs typeface="Arial"/>
              </a:rPr>
              <a:t>Hearing chair/panel</a:t>
            </a:r>
          </a:p>
          <a:p>
            <a:pPr marL="760095" marR="414655" indent="-342900">
              <a:lnSpc>
                <a:spcPts val="2720"/>
              </a:lnSpc>
              <a:buFont typeface="Arial" panose="020B0604020202020204" pitchFamily="34" charset="0"/>
              <a:buChar char="•"/>
            </a:pPr>
            <a:r>
              <a:rPr lang="en-US" sz="2450" spc="-35">
                <a:solidFill>
                  <a:schemeClr val="tx2"/>
                </a:solidFill>
                <a:latin typeface="Georgia" panose="02040502050405020303" pitchFamily="18" charset="0"/>
                <a:cs typeface="Arial"/>
              </a:rPr>
              <a:t>Appellate Officer</a:t>
            </a:r>
          </a:p>
          <a:p>
            <a:pPr marL="760095" marR="414655" indent="-342900">
              <a:lnSpc>
                <a:spcPts val="2720"/>
              </a:lnSpc>
              <a:buFont typeface="Arial" panose="020B0604020202020204" pitchFamily="34" charset="0"/>
              <a:buChar char="•"/>
            </a:pPr>
            <a:r>
              <a:rPr lang="en-US" sz="2450" spc="-35">
                <a:solidFill>
                  <a:schemeClr val="tx2"/>
                </a:solidFill>
                <a:latin typeface="Georgia" panose="02040502050405020303" pitchFamily="18" charset="0"/>
                <a:cs typeface="Arial"/>
              </a:rPr>
              <a:t>Informal resolution coordinator</a:t>
            </a:r>
            <a:endParaRPr sz="2450">
              <a:solidFill>
                <a:schemeClr val="tx2"/>
              </a:solidFill>
              <a:latin typeface="Georgia" panose="02040502050405020303" pitchFamily="18" charset="0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9319" y="1247647"/>
            <a:ext cx="8271509" cy="1232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95"/>
              </a:spcBef>
            </a:pPr>
            <a:r>
              <a:rPr sz="3950">
                <a:solidFill>
                  <a:srgbClr val="0032A0"/>
                </a:solidFill>
              </a:rPr>
              <a:t>Who </a:t>
            </a:r>
            <a:r>
              <a:rPr sz="3950" spc="5">
                <a:solidFill>
                  <a:srgbClr val="0032A0"/>
                </a:solidFill>
              </a:rPr>
              <a:t>are </a:t>
            </a:r>
            <a:r>
              <a:rPr sz="3950">
                <a:solidFill>
                  <a:srgbClr val="0032A0"/>
                </a:solidFill>
              </a:rPr>
              <a:t>the </a:t>
            </a:r>
            <a:r>
              <a:rPr sz="3950" spc="5">
                <a:solidFill>
                  <a:srgbClr val="0032A0"/>
                </a:solidFill>
              </a:rPr>
              <a:t>key institutional  actors in </a:t>
            </a:r>
            <a:r>
              <a:rPr sz="3950">
                <a:solidFill>
                  <a:srgbClr val="0032A0"/>
                </a:solidFill>
              </a:rPr>
              <a:t>the </a:t>
            </a:r>
            <a:r>
              <a:rPr sz="3950" spc="5">
                <a:solidFill>
                  <a:srgbClr val="0032A0"/>
                </a:solidFill>
              </a:rPr>
              <a:t>grievance</a:t>
            </a:r>
            <a:r>
              <a:rPr sz="3950" spc="-65">
                <a:solidFill>
                  <a:srgbClr val="0032A0"/>
                </a:solidFill>
              </a:rPr>
              <a:t> </a:t>
            </a:r>
            <a:r>
              <a:rPr sz="3950" spc="5">
                <a:solidFill>
                  <a:srgbClr val="0032A0"/>
                </a:solidFill>
              </a:rPr>
              <a:t>process?</a:t>
            </a:r>
            <a:endParaRPr sz="395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0" name="object 134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115" name="object 115"/>
          <p:cNvSpPr txBox="1"/>
          <p:nvPr/>
        </p:nvSpPr>
        <p:spPr>
          <a:xfrm>
            <a:off x="914400" y="2178451"/>
            <a:ext cx="8077200" cy="3126497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324485" marR="5080" indent="-312420">
              <a:lnSpc>
                <a:spcPts val="1630"/>
              </a:lnSpc>
              <a:spcBef>
                <a:spcPts val="280"/>
              </a:spcBef>
            </a:pPr>
            <a:r>
              <a:rPr lang="en-US" sz="1450" spc="-25" dirty="0">
                <a:latin typeface="Arial"/>
                <a:cs typeface="Arial"/>
              </a:rPr>
              <a:t>1972- </a:t>
            </a:r>
            <a:r>
              <a:rPr sz="1450" spc="-25" dirty="0">
                <a:latin typeface="Arial"/>
                <a:cs typeface="Arial"/>
              </a:rPr>
              <a:t>Title </a:t>
            </a:r>
            <a:r>
              <a:rPr sz="1450" spc="-114" dirty="0">
                <a:latin typeface="Arial"/>
                <a:cs typeface="Arial"/>
              </a:rPr>
              <a:t>IX </a:t>
            </a:r>
            <a:r>
              <a:rPr sz="1450" spc="-90" dirty="0">
                <a:latin typeface="Arial"/>
                <a:cs typeface="Arial"/>
              </a:rPr>
              <a:t>passed </a:t>
            </a:r>
            <a:r>
              <a:rPr sz="1450" spc="20" dirty="0">
                <a:latin typeface="Arial"/>
                <a:cs typeface="Arial"/>
              </a:rPr>
              <a:t>with</a:t>
            </a:r>
            <a:r>
              <a:rPr sz="1450" spc="-85" dirty="0">
                <a:latin typeface="Arial"/>
                <a:cs typeface="Arial"/>
              </a:rPr>
              <a:t> </a:t>
            </a:r>
            <a:r>
              <a:rPr sz="1450" spc="-55" dirty="0">
                <a:latin typeface="Arial"/>
                <a:cs typeface="Arial"/>
              </a:rPr>
              <a:t>Education  </a:t>
            </a:r>
            <a:r>
              <a:rPr sz="1450" spc="-40" dirty="0">
                <a:latin typeface="Arial"/>
                <a:cs typeface="Arial"/>
              </a:rPr>
              <a:t>Amendme</a:t>
            </a:r>
            <a:r>
              <a:rPr sz="1450" u="sng" spc="-40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n</a:t>
            </a:r>
            <a:r>
              <a:rPr sz="1450" spc="-40" dirty="0">
                <a:latin typeface="Arial"/>
                <a:cs typeface="Arial"/>
              </a:rPr>
              <a:t>ts </a:t>
            </a:r>
            <a:r>
              <a:rPr sz="1450" spc="10" dirty="0">
                <a:latin typeface="Arial"/>
                <a:cs typeface="Arial"/>
              </a:rPr>
              <a:t>of</a:t>
            </a:r>
            <a:r>
              <a:rPr sz="1450" spc="-165" dirty="0">
                <a:latin typeface="Arial"/>
                <a:cs typeface="Arial"/>
              </a:rPr>
              <a:t> </a:t>
            </a:r>
            <a:r>
              <a:rPr sz="1450" spc="-55" dirty="0">
                <a:latin typeface="Arial"/>
                <a:cs typeface="Arial"/>
              </a:rPr>
              <a:t>1972</a:t>
            </a:r>
            <a:endParaRPr lang="en-US" sz="1450" spc="-55" dirty="0">
              <a:latin typeface="Arial"/>
              <a:cs typeface="Arial"/>
            </a:endParaRPr>
          </a:p>
          <a:p>
            <a:pPr marL="324485" marR="5080" indent="-312420">
              <a:lnSpc>
                <a:spcPts val="1630"/>
              </a:lnSpc>
              <a:spcBef>
                <a:spcPts val="280"/>
              </a:spcBef>
            </a:pPr>
            <a:endParaRPr lang="en-US" sz="1450" spc="-55" dirty="0">
              <a:latin typeface="Arial"/>
              <a:cs typeface="Arial"/>
            </a:endParaRPr>
          </a:p>
          <a:p>
            <a:pPr marL="324485" marR="5080" indent="-312420">
              <a:lnSpc>
                <a:spcPts val="1630"/>
              </a:lnSpc>
              <a:spcBef>
                <a:spcPts val="280"/>
              </a:spcBef>
            </a:pPr>
            <a:r>
              <a:rPr lang="en-US" sz="1450" spc="-30" dirty="0">
                <a:latin typeface="Arial"/>
                <a:cs typeface="Arial"/>
              </a:rPr>
              <a:t>2011- “Dear </a:t>
            </a:r>
            <a:r>
              <a:rPr lang="en-US" sz="1450" spc="-75" dirty="0">
                <a:latin typeface="Arial"/>
                <a:cs typeface="Arial"/>
              </a:rPr>
              <a:t>Colleague </a:t>
            </a:r>
            <a:r>
              <a:rPr lang="en-US" sz="1450" spc="15" dirty="0">
                <a:latin typeface="Arial"/>
                <a:cs typeface="Arial"/>
              </a:rPr>
              <a:t>Letter” </a:t>
            </a:r>
            <a:r>
              <a:rPr lang="en-US" sz="1450" spc="-30" dirty="0">
                <a:latin typeface="Arial"/>
                <a:cs typeface="Arial"/>
              </a:rPr>
              <a:t>directing  </a:t>
            </a:r>
            <a:r>
              <a:rPr lang="en-US" sz="1450" spc="-10" dirty="0">
                <a:latin typeface="Arial"/>
                <a:cs typeface="Arial"/>
              </a:rPr>
              <a:t>institutions </a:t>
            </a:r>
            <a:r>
              <a:rPr lang="en-US" sz="1450" spc="30" dirty="0">
                <a:latin typeface="Arial"/>
                <a:cs typeface="Arial"/>
              </a:rPr>
              <a:t>to </a:t>
            </a:r>
            <a:r>
              <a:rPr lang="en-US" sz="1450" spc="-70" dirty="0">
                <a:latin typeface="Arial"/>
                <a:cs typeface="Arial"/>
              </a:rPr>
              <a:t>address sexual </a:t>
            </a:r>
            <a:r>
              <a:rPr lang="en-US" sz="1450" spc="-60" dirty="0">
                <a:latin typeface="Arial"/>
                <a:cs typeface="Arial"/>
              </a:rPr>
              <a:t>assault,  </a:t>
            </a:r>
            <a:r>
              <a:rPr lang="en-US" sz="1450" spc="-15" dirty="0">
                <a:latin typeface="Arial"/>
                <a:cs typeface="Arial"/>
              </a:rPr>
              <a:t>followed </a:t>
            </a:r>
            <a:r>
              <a:rPr lang="en-US" sz="1450" spc="-45" dirty="0">
                <a:latin typeface="Arial"/>
                <a:cs typeface="Arial"/>
              </a:rPr>
              <a:t>by </a:t>
            </a:r>
            <a:r>
              <a:rPr lang="en-US" sz="1450" spc="-50" dirty="0">
                <a:latin typeface="Arial"/>
                <a:cs typeface="Arial"/>
              </a:rPr>
              <a:t>2011-2018 </a:t>
            </a:r>
            <a:r>
              <a:rPr lang="en-US" sz="1450" spc="-60" dirty="0">
                <a:latin typeface="Arial"/>
                <a:cs typeface="Arial"/>
              </a:rPr>
              <a:t>sub-  </a:t>
            </a:r>
            <a:r>
              <a:rPr lang="en-US" sz="1450" spc="-25" dirty="0">
                <a:latin typeface="Arial"/>
                <a:cs typeface="Arial"/>
              </a:rPr>
              <a:t>regulatory</a:t>
            </a:r>
            <a:r>
              <a:rPr lang="en-US" sz="1450" spc="-80" dirty="0">
                <a:latin typeface="Arial"/>
                <a:cs typeface="Arial"/>
              </a:rPr>
              <a:t> </a:t>
            </a:r>
            <a:r>
              <a:rPr lang="en-US" sz="1450" spc="-60" dirty="0">
                <a:latin typeface="Arial"/>
                <a:cs typeface="Arial"/>
              </a:rPr>
              <a:t>guidance</a:t>
            </a:r>
          </a:p>
          <a:p>
            <a:pPr marL="324485" marR="5080" indent="-312420">
              <a:lnSpc>
                <a:spcPts val="1630"/>
              </a:lnSpc>
              <a:spcBef>
                <a:spcPts val="280"/>
              </a:spcBef>
            </a:pPr>
            <a:endParaRPr lang="en-US" sz="1450" spc="-60" dirty="0">
              <a:latin typeface="Arial"/>
              <a:cs typeface="Arial"/>
            </a:endParaRPr>
          </a:p>
          <a:p>
            <a:pPr marL="324485" marR="5080" indent="-312420">
              <a:lnSpc>
                <a:spcPts val="1630"/>
              </a:lnSpc>
              <a:spcBef>
                <a:spcPts val="280"/>
              </a:spcBef>
            </a:pPr>
            <a:r>
              <a:rPr lang="en-US" sz="1450" spc="-50" dirty="0">
                <a:latin typeface="Arial"/>
                <a:cs typeface="Arial"/>
              </a:rPr>
              <a:t>2013- Violence </a:t>
            </a:r>
            <a:r>
              <a:rPr lang="en-US" sz="1450" spc="-60" dirty="0">
                <a:latin typeface="Arial"/>
                <a:cs typeface="Arial"/>
              </a:rPr>
              <a:t>Against </a:t>
            </a:r>
            <a:r>
              <a:rPr lang="en-US" sz="1450" spc="-55" dirty="0">
                <a:latin typeface="Arial"/>
                <a:cs typeface="Arial"/>
              </a:rPr>
              <a:t>Women  </a:t>
            </a:r>
            <a:r>
              <a:rPr lang="en-US" sz="1450" spc="-40" dirty="0">
                <a:latin typeface="Arial"/>
                <a:cs typeface="Arial"/>
              </a:rPr>
              <a:t>Reauthorization Act</a:t>
            </a:r>
            <a:r>
              <a:rPr lang="en-US" sz="1450" spc="-155" dirty="0">
                <a:latin typeface="Arial"/>
                <a:cs typeface="Arial"/>
              </a:rPr>
              <a:t> </a:t>
            </a:r>
            <a:r>
              <a:rPr lang="en-US" sz="1450" spc="-40" dirty="0">
                <a:latin typeface="Arial"/>
                <a:cs typeface="Arial"/>
              </a:rPr>
              <a:t>extended </a:t>
            </a:r>
            <a:r>
              <a:rPr lang="en-US" sz="1450" spc="-5" dirty="0">
                <a:latin typeface="Arial"/>
                <a:cs typeface="Arial"/>
              </a:rPr>
              <a:t>institutional</a:t>
            </a:r>
            <a:r>
              <a:rPr lang="en-US" sz="1450" spc="-90" dirty="0">
                <a:latin typeface="Arial"/>
                <a:cs typeface="Arial"/>
              </a:rPr>
              <a:t> </a:t>
            </a:r>
            <a:r>
              <a:rPr lang="en-US" sz="1450" spc="-35" dirty="0">
                <a:latin typeface="Arial"/>
                <a:cs typeface="Arial"/>
              </a:rPr>
              <a:t>obligations</a:t>
            </a:r>
          </a:p>
          <a:p>
            <a:pPr marL="324485" marR="5080" indent="-312420">
              <a:lnSpc>
                <a:spcPts val="1630"/>
              </a:lnSpc>
              <a:spcBef>
                <a:spcPts val="280"/>
              </a:spcBef>
            </a:pPr>
            <a:endParaRPr lang="en-US" sz="1450" spc="-35" dirty="0">
              <a:latin typeface="Arial"/>
              <a:cs typeface="Arial"/>
            </a:endParaRPr>
          </a:p>
          <a:p>
            <a:pPr marL="324485" marR="5080" indent="-312420">
              <a:lnSpc>
                <a:spcPts val="1630"/>
              </a:lnSpc>
              <a:spcBef>
                <a:spcPts val="280"/>
              </a:spcBef>
            </a:pPr>
            <a:r>
              <a:rPr lang="en-US" sz="1450" spc="-70" dirty="0">
                <a:latin typeface="Arial"/>
                <a:cs typeface="Arial"/>
              </a:rPr>
              <a:t>November 2018- Proposed </a:t>
            </a:r>
            <a:r>
              <a:rPr lang="en-US" sz="1450" spc="-25" dirty="0">
                <a:latin typeface="Arial"/>
                <a:cs typeface="Arial"/>
              </a:rPr>
              <a:t>Title </a:t>
            </a:r>
            <a:r>
              <a:rPr lang="en-US" sz="1450" spc="-114" dirty="0">
                <a:latin typeface="Arial"/>
                <a:cs typeface="Arial"/>
              </a:rPr>
              <a:t>IX</a:t>
            </a:r>
            <a:r>
              <a:rPr lang="en-US" sz="1450" spc="-165" dirty="0">
                <a:latin typeface="Arial"/>
                <a:cs typeface="Arial"/>
              </a:rPr>
              <a:t> </a:t>
            </a:r>
            <a:r>
              <a:rPr lang="en-US" sz="1450" spc="-15" dirty="0">
                <a:latin typeface="Arial"/>
                <a:cs typeface="Arial"/>
              </a:rPr>
              <a:t>rule</a:t>
            </a:r>
            <a:endParaRPr lang="en-US" sz="1450" dirty="0">
              <a:latin typeface="Arial"/>
              <a:cs typeface="Arial"/>
            </a:endParaRPr>
          </a:p>
          <a:p>
            <a:pPr marL="324485" marR="5080" indent="-312420">
              <a:lnSpc>
                <a:spcPts val="1630"/>
              </a:lnSpc>
              <a:spcBef>
                <a:spcPts val="280"/>
              </a:spcBef>
            </a:pPr>
            <a:endParaRPr lang="en-US" sz="1450" spc="-65" dirty="0">
              <a:latin typeface="Arial"/>
              <a:cs typeface="Arial"/>
            </a:endParaRPr>
          </a:p>
          <a:p>
            <a:pPr marL="324485" marR="5080" indent="-312420">
              <a:lnSpc>
                <a:spcPts val="1630"/>
              </a:lnSpc>
              <a:spcBef>
                <a:spcPts val="280"/>
              </a:spcBef>
            </a:pPr>
            <a:r>
              <a:rPr lang="en-US" sz="1450" spc="-65" dirty="0">
                <a:latin typeface="Arial"/>
                <a:cs typeface="Arial"/>
              </a:rPr>
              <a:t>May 6, 2020- Final </a:t>
            </a:r>
            <a:r>
              <a:rPr lang="en-US" sz="1450" spc="-15" dirty="0">
                <a:latin typeface="Arial"/>
                <a:cs typeface="Arial"/>
              </a:rPr>
              <a:t>rule </a:t>
            </a:r>
            <a:r>
              <a:rPr lang="en-US" sz="1450" spc="-35" dirty="0">
                <a:latin typeface="Arial"/>
                <a:cs typeface="Arial"/>
              </a:rPr>
              <a:t>(new</a:t>
            </a:r>
            <a:r>
              <a:rPr lang="en-US" sz="1450" spc="-135" dirty="0">
                <a:latin typeface="Arial"/>
                <a:cs typeface="Arial"/>
              </a:rPr>
              <a:t> </a:t>
            </a:r>
            <a:r>
              <a:rPr lang="en-US" sz="1450" spc="-40" dirty="0">
                <a:latin typeface="Arial"/>
                <a:cs typeface="Arial"/>
              </a:rPr>
              <a:t>regulations)</a:t>
            </a:r>
            <a:endParaRPr lang="en-US" sz="1450" dirty="0">
              <a:latin typeface="Arial"/>
              <a:cs typeface="Arial"/>
            </a:endParaRPr>
          </a:p>
          <a:p>
            <a:pPr marL="12700" marR="5080" indent="184150">
              <a:lnSpc>
                <a:spcPts val="1630"/>
              </a:lnSpc>
              <a:spcBef>
                <a:spcPts val="280"/>
              </a:spcBef>
            </a:pPr>
            <a:endParaRPr lang="en-US" sz="1450" dirty="0">
              <a:latin typeface="Arial"/>
              <a:cs typeface="Arial"/>
            </a:endParaRPr>
          </a:p>
          <a:p>
            <a:pPr marL="324485" marR="5080" indent="-312420">
              <a:lnSpc>
                <a:spcPts val="1630"/>
              </a:lnSpc>
              <a:spcBef>
                <a:spcPts val="280"/>
              </a:spcBef>
            </a:pPr>
            <a:endParaRPr lang="en-US" sz="1450" dirty="0">
              <a:latin typeface="Arial"/>
              <a:cs typeface="Arial"/>
            </a:endParaRPr>
          </a:p>
          <a:p>
            <a:pPr marL="324485" marR="5080" indent="-312420">
              <a:lnSpc>
                <a:spcPts val="1630"/>
              </a:lnSpc>
              <a:spcBef>
                <a:spcPts val="280"/>
              </a:spcBef>
            </a:pPr>
            <a:endParaRPr sz="145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8759" y="1454912"/>
            <a:ext cx="7917180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400" dirty="0">
                <a:solidFill>
                  <a:srgbClr val="0032A0"/>
                </a:solidFill>
              </a:rPr>
              <a:t>Why are we </a:t>
            </a:r>
            <a:r>
              <a:rPr sz="3400" spc="-5" dirty="0">
                <a:solidFill>
                  <a:srgbClr val="0032A0"/>
                </a:solidFill>
              </a:rPr>
              <a:t>talking </a:t>
            </a:r>
            <a:r>
              <a:rPr sz="3400" dirty="0">
                <a:solidFill>
                  <a:srgbClr val="0032A0"/>
                </a:solidFill>
              </a:rPr>
              <a:t>about this </a:t>
            </a:r>
            <a:r>
              <a:rPr sz="3400" spc="5" dirty="0">
                <a:solidFill>
                  <a:srgbClr val="0032A0"/>
                </a:solidFill>
              </a:rPr>
              <a:t>now?</a:t>
            </a:r>
            <a:endParaRPr sz="34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9523" y="2564383"/>
            <a:ext cx="7296784" cy="3503929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90525" marR="794385" indent="-378460">
              <a:lnSpc>
                <a:spcPts val="3120"/>
              </a:lnSpc>
              <a:spcBef>
                <a:spcPts val="495"/>
              </a:spcBef>
              <a:buChar char="•"/>
              <a:tabLst>
                <a:tab pos="390525" algn="l"/>
                <a:tab pos="391160" algn="l"/>
              </a:tabLst>
            </a:pPr>
            <a:r>
              <a:rPr sz="2900" spc="-125">
                <a:latin typeface="Arial"/>
                <a:cs typeface="Arial"/>
              </a:rPr>
              <a:t>Equitable </a:t>
            </a:r>
            <a:r>
              <a:rPr sz="2900" spc="-40">
                <a:latin typeface="Arial"/>
                <a:cs typeface="Arial"/>
              </a:rPr>
              <a:t>treatment </a:t>
            </a:r>
            <a:r>
              <a:rPr sz="2900" spc="-15">
                <a:latin typeface="Arial"/>
                <a:cs typeface="Arial"/>
              </a:rPr>
              <a:t>of </a:t>
            </a:r>
            <a:r>
              <a:rPr sz="2900" spc="-114">
                <a:latin typeface="Arial"/>
                <a:cs typeface="Arial"/>
              </a:rPr>
              <a:t>complainants</a:t>
            </a:r>
            <a:r>
              <a:rPr sz="2900" spc="-555">
                <a:latin typeface="Arial"/>
                <a:cs typeface="Arial"/>
              </a:rPr>
              <a:t> </a:t>
            </a:r>
            <a:r>
              <a:rPr sz="2900" spc="-140">
                <a:latin typeface="Arial"/>
                <a:cs typeface="Arial"/>
              </a:rPr>
              <a:t>and  </a:t>
            </a:r>
            <a:r>
              <a:rPr sz="2900" spc="-125">
                <a:latin typeface="Arial"/>
                <a:cs typeface="Arial"/>
              </a:rPr>
              <a:t>respondents</a:t>
            </a:r>
            <a:endParaRPr sz="2900">
              <a:latin typeface="Arial"/>
              <a:cs typeface="Arial"/>
            </a:endParaRPr>
          </a:p>
          <a:p>
            <a:pPr marL="390525" marR="473075" indent="-378460">
              <a:lnSpc>
                <a:spcPts val="3120"/>
              </a:lnSpc>
              <a:spcBef>
                <a:spcPts val="695"/>
              </a:spcBef>
              <a:buChar char="•"/>
              <a:tabLst>
                <a:tab pos="390525" algn="l"/>
                <a:tab pos="391160" algn="l"/>
              </a:tabLst>
            </a:pPr>
            <a:r>
              <a:rPr sz="2900" spc="-160">
                <a:latin typeface="Arial"/>
                <a:cs typeface="Arial"/>
              </a:rPr>
              <a:t>No </a:t>
            </a:r>
            <a:r>
              <a:rPr sz="2900" spc="-114">
                <a:latin typeface="Arial"/>
                <a:cs typeface="Arial"/>
              </a:rPr>
              <a:t>stereotypes </a:t>
            </a:r>
            <a:r>
              <a:rPr sz="2900" spc="-190">
                <a:latin typeface="Arial"/>
                <a:cs typeface="Arial"/>
              </a:rPr>
              <a:t>based </a:t>
            </a:r>
            <a:r>
              <a:rPr sz="2900" spc="-95">
                <a:latin typeface="Arial"/>
                <a:cs typeface="Arial"/>
              </a:rPr>
              <a:t>on </a:t>
            </a:r>
            <a:r>
              <a:rPr sz="2900" spc="-229">
                <a:latin typeface="Arial"/>
                <a:cs typeface="Arial"/>
              </a:rPr>
              <a:t>a </a:t>
            </a:r>
            <a:r>
              <a:rPr sz="2900" spc="-85">
                <a:latin typeface="Arial"/>
                <a:cs typeface="Arial"/>
              </a:rPr>
              <a:t>party’s </a:t>
            </a:r>
            <a:r>
              <a:rPr sz="2900" spc="-125">
                <a:latin typeface="Arial"/>
                <a:cs typeface="Arial"/>
              </a:rPr>
              <a:t>status</a:t>
            </a:r>
            <a:r>
              <a:rPr sz="2900" spc="-285">
                <a:latin typeface="Arial"/>
                <a:cs typeface="Arial"/>
              </a:rPr>
              <a:t> </a:t>
            </a:r>
            <a:r>
              <a:rPr sz="2900" spc="-280">
                <a:latin typeface="Arial"/>
                <a:cs typeface="Arial"/>
              </a:rPr>
              <a:t>as  </a:t>
            </a:r>
            <a:r>
              <a:rPr sz="2900" spc="-95">
                <a:latin typeface="Arial"/>
                <a:cs typeface="Arial"/>
              </a:rPr>
              <a:t>complainant </a:t>
            </a:r>
            <a:r>
              <a:rPr sz="2900" spc="-30">
                <a:latin typeface="Arial"/>
                <a:cs typeface="Arial"/>
              </a:rPr>
              <a:t>or</a:t>
            </a:r>
            <a:r>
              <a:rPr sz="2900" spc="-275">
                <a:latin typeface="Arial"/>
                <a:cs typeface="Arial"/>
              </a:rPr>
              <a:t> </a:t>
            </a:r>
            <a:r>
              <a:rPr sz="2900" spc="-100">
                <a:latin typeface="Arial"/>
                <a:cs typeface="Arial"/>
              </a:rPr>
              <a:t>respondent</a:t>
            </a:r>
            <a:endParaRPr sz="2900">
              <a:latin typeface="Arial"/>
              <a:cs typeface="Arial"/>
            </a:endParaRPr>
          </a:p>
          <a:p>
            <a:pPr marL="390525" marR="7620" indent="-378460" algn="just">
              <a:lnSpc>
                <a:spcPts val="3120"/>
              </a:lnSpc>
              <a:spcBef>
                <a:spcPts val="685"/>
              </a:spcBef>
              <a:buChar char="•"/>
              <a:tabLst>
                <a:tab pos="391160" algn="l"/>
              </a:tabLst>
            </a:pPr>
            <a:r>
              <a:rPr sz="2900" spc="-114">
                <a:latin typeface="Arial"/>
                <a:cs typeface="Arial"/>
              </a:rPr>
              <a:t>Presumption </a:t>
            </a:r>
            <a:r>
              <a:rPr sz="2900" spc="-100">
                <a:latin typeface="Arial"/>
                <a:cs typeface="Arial"/>
              </a:rPr>
              <a:t>respondent </a:t>
            </a:r>
            <a:r>
              <a:rPr sz="2900" spc="-60">
                <a:latin typeface="Arial"/>
                <a:cs typeface="Arial"/>
              </a:rPr>
              <a:t>did </a:t>
            </a:r>
            <a:r>
              <a:rPr sz="2900" spc="-10">
                <a:latin typeface="Arial"/>
                <a:cs typeface="Arial"/>
              </a:rPr>
              <a:t>not </a:t>
            </a:r>
            <a:r>
              <a:rPr sz="2900" spc="-75">
                <a:latin typeface="Arial"/>
                <a:cs typeface="Arial"/>
              </a:rPr>
              <a:t>violate</a:t>
            </a:r>
            <a:r>
              <a:rPr sz="2900" spc="-595">
                <a:latin typeface="Arial"/>
                <a:cs typeface="Arial"/>
              </a:rPr>
              <a:t> </a:t>
            </a:r>
            <a:r>
              <a:rPr sz="2900" spc="-100">
                <a:latin typeface="Arial"/>
                <a:cs typeface="Arial"/>
              </a:rPr>
              <a:t>policy </a:t>
            </a:r>
            <a:r>
              <a:rPr sz="2900" u="heavy" spc="-1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900" u="heavy" spc="-17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unless </a:t>
            </a:r>
            <a:r>
              <a:rPr sz="2900" u="heavy" spc="-14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 </a:t>
            </a:r>
            <a:r>
              <a:rPr sz="2900" u="heavy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until</a:t>
            </a:r>
            <a:r>
              <a:rPr sz="2900" spc="-5">
                <a:latin typeface="Arial"/>
                <a:cs typeface="Arial"/>
              </a:rPr>
              <a:t> </a:t>
            </a:r>
            <a:r>
              <a:rPr sz="2900" spc="-229">
                <a:latin typeface="Arial"/>
                <a:cs typeface="Arial"/>
              </a:rPr>
              <a:t>a </a:t>
            </a:r>
            <a:r>
              <a:rPr sz="2900" spc="-60">
                <a:latin typeface="Arial"/>
                <a:cs typeface="Arial"/>
              </a:rPr>
              <a:t>determination </a:t>
            </a:r>
            <a:r>
              <a:rPr sz="2900" spc="-155">
                <a:latin typeface="Arial"/>
                <a:cs typeface="Arial"/>
              </a:rPr>
              <a:t>is made </a:t>
            </a:r>
            <a:r>
              <a:rPr sz="2900" spc="-35">
                <a:latin typeface="Arial"/>
                <a:cs typeface="Arial"/>
              </a:rPr>
              <a:t>after  </a:t>
            </a:r>
            <a:r>
              <a:rPr sz="2900" spc="-120">
                <a:latin typeface="Arial"/>
                <a:cs typeface="Arial"/>
              </a:rPr>
              <a:t>hearing</a:t>
            </a:r>
            <a:endParaRPr sz="2900">
              <a:latin typeface="Arial"/>
              <a:cs typeface="Arial"/>
            </a:endParaRPr>
          </a:p>
          <a:p>
            <a:pPr marL="390525" indent="-378460" algn="just">
              <a:lnSpc>
                <a:spcPct val="100000"/>
              </a:lnSpc>
              <a:spcBef>
                <a:spcPts val="290"/>
              </a:spcBef>
              <a:buChar char="•"/>
              <a:tabLst>
                <a:tab pos="391160" algn="l"/>
              </a:tabLst>
            </a:pPr>
            <a:r>
              <a:rPr sz="2900" spc="-90">
                <a:latin typeface="Arial"/>
                <a:cs typeface="Arial"/>
              </a:rPr>
              <a:t>Conflict </a:t>
            </a:r>
            <a:r>
              <a:rPr sz="2900" spc="-145">
                <a:latin typeface="Arial"/>
                <a:cs typeface="Arial"/>
              </a:rPr>
              <a:t>and </a:t>
            </a:r>
            <a:r>
              <a:rPr sz="2900" spc="-110">
                <a:latin typeface="Arial"/>
                <a:cs typeface="Arial"/>
              </a:rPr>
              <a:t>bias-free </a:t>
            </a:r>
            <a:r>
              <a:rPr sz="2900" spc="-35">
                <a:latin typeface="Arial"/>
                <a:cs typeface="Arial"/>
              </a:rPr>
              <a:t>institutional</a:t>
            </a:r>
            <a:r>
              <a:rPr sz="2900" spc="-360">
                <a:latin typeface="Arial"/>
                <a:cs typeface="Arial"/>
              </a:rPr>
              <a:t> </a:t>
            </a:r>
            <a:r>
              <a:rPr sz="2900" spc="-80">
                <a:latin typeface="Arial"/>
                <a:cs typeface="Arial"/>
              </a:rPr>
              <a:t>participants</a:t>
            </a:r>
            <a:endParaRPr sz="29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20825" marR="5080">
              <a:lnSpc>
                <a:spcPct val="100299"/>
              </a:lnSpc>
              <a:spcBef>
                <a:spcPts val="95"/>
              </a:spcBef>
            </a:pPr>
            <a:r>
              <a:rPr sz="3950">
                <a:solidFill>
                  <a:srgbClr val="0032A0"/>
                </a:solidFill>
              </a:rPr>
              <a:t>What </a:t>
            </a:r>
            <a:r>
              <a:rPr sz="3950" spc="5">
                <a:solidFill>
                  <a:srgbClr val="0032A0"/>
                </a:solidFill>
              </a:rPr>
              <a:t>general principles  govern </a:t>
            </a:r>
            <a:r>
              <a:rPr sz="3950">
                <a:solidFill>
                  <a:srgbClr val="0032A0"/>
                </a:solidFill>
              </a:rPr>
              <a:t>the </a:t>
            </a:r>
            <a:r>
              <a:rPr sz="3950" spc="5">
                <a:solidFill>
                  <a:srgbClr val="0032A0"/>
                </a:solidFill>
              </a:rPr>
              <a:t>grievance</a:t>
            </a:r>
            <a:r>
              <a:rPr sz="3950" spc="-75">
                <a:solidFill>
                  <a:srgbClr val="0032A0"/>
                </a:solidFill>
              </a:rPr>
              <a:t> </a:t>
            </a:r>
            <a:r>
              <a:rPr sz="3950" spc="5">
                <a:solidFill>
                  <a:srgbClr val="0032A0"/>
                </a:solidFill>
              </a:rPr>
              <a:t>process?</a:t>
            </a:r>
            <a:endParaRPr sz="395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9523" y="2527807"/>
            <a:ext cx="5081270" cy="3883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0525" marR="284480" indent="-378460">
              <a:lnSpc>
                <a:spcPct val="101200"/>
              </a:lnSpc>
              <a:spcBef>
                <a:spcPts val="95"/>
              </a:spcBef>
              <a:buChar char="•"/>
              <a:tabLst>
                <a:tab pos="390525" algn="l"/>
                <a:tab pos="391160" algn="l"/>
              </a:tabLst>
            </a:pPr>
            <a:r>
              <a:rPr sz="2500" spc="-120">
                <a:latin typeface="Arial"/>
                <a:cs typeface="Arial"/>
              </a:rPr>
              <a:t>There is </a:t>
            </a:r>
            <a:r>
              <a:rPr sz="2500" spc="-65">
                <a:latin typeface="Arial"/>
                <a:cs typeface="Arial"/>
              </a:rPr>
              <a:t>no </a:t>
            </a:r>
            <a:r>
              <a:rPr sz="2500" spc="15">
                <a:latin typeface="Arial"/>
                <a:cs typeface="Arial"/>
              </a:rPr>
              <a:t>firm </a:t>
            </a:r>
            <a:r>
              <a:rPr sz="2500" spc="-75">
                <a:latin typeface="Arial"/>
                <a:cs typeface="Arial"/>
              </a:rPr>
              <a:t>deadline, </a:t>
            </a:r>
            <a:r>
              <a:rPr sz="2500" spc="-105">
                <a:latin typeface="Arial"/>
                <a:cs typeface="Arial"/>
              </a:rPr>
              <a:t>and</a:t>
            </a:r>
            <a:r>
              <a:rPr sz="2500" spc="-455">
                <a:latin typeface="Arial"/>
                <a:cs typeface="Arial"/>
              </a:rPr>
              <a:t> </a:t>
            </a:r>
            <a:r>
              <a:rPr sz="2500" spc="-20">
                <a:latin typeface="Arial"/>
                <a:cs typeface="Arial"/>
              </a:rPr>
              <a:t>the  </a:t>
            </a:r>
            <a:r>
              <a:rPr sz="2500" spc="-55">
                <a:latin typeface="Arial"/>
                <a:cs typeface="Arial"/>
              </a:rPr>
              <a:t>length </a:t>
            </a:r>
            <a:r>
              <a:rPr sz="2500" spc="5">
                <a:latin typeface="Arial"/>
                <a:cs typeface="Arial"/>
              </a:rPr>
              <a:t>of </a:t>
            </a:r>
            <a:r>
              <a:rPr sz="2500" spc="-20">
                <a:latin typeface="Arial"/>
                <a:cs typeface="Arial"/>
              </a:rPr>
              <a:t>the </a:t>
            </a:r>
            <a:r>
              <a:rPr sz="2500" spc="-110">
                <a:latin typeface="Arial"/>
                <a:cs typeface="Arial"/>
              </a:rPr>
              <a:t>grievance </a:t>
            </a:r>
            <a:r>
              <a:rPr sz="2500" spc="-140">
                <a:latin typeface="Arial"/>
                <a:cs typeface="Arial"/>
              </a:rPr>
              <a:t>process  </a:t>
            </a:r>
            <a:r>
              <a:rPr sz="2500" spc="-110">
                <a:latin typeface="Arial"/>
                <a:cs typeface="Arial"/>
              </a:rPr>
              <a:t>varies </a:t>
            </a:r>
            <a:r>
              <a:rPr sz="2500" spc="-90">
                <a:latin typeface="Arial"/>
                <a:cs typeface="Arial"/>
              </a:rPr>
              <a:t>depending </a:t>
            </a:r>
            <a:r>
              <a:rPr sz="2500" spc="-65">
                <a:latin typeface="Arial"/>
                <a:cs typeface="Arial"/>
              </a:rPr>
              <a:t>on </a:t>
            </a:r>
            <a:r>
              <a:rPr sz="2500" spc="-180">
                <a:latin typeface="Arial"/>
                <a:cs typeface="Arial"/>
              </a:rPr>
              <a:t>a </a:t>
            </a:r>
            <a:r>
              <a:rPr sz="2500" spc="-50">
                <a:latin typeface="Arial"/>
                <a:cs typeface="Arial"/>
              </a:rPr>
              <a:t>variety </a:t>
            </a:r>
            <a:r>
              <a:rPr sz="2500" spc="5">
                <a:latin typeface="Arial"/>
                <a:cs typeface="Arial"/>
              </a:rPr>
              <a:t>of  </a:t>
            </a:r>
            <a:r>
              <a:rPr sz="2500" spc="-75">
                <a:latin typeface="Arial"/>
                <a:cs typeface="Arial"/>
              </a:rPr>
              <a:t>factors</a:t>
            </a:r>
            <a:endParaRPr sz="2500">
              <a:latin typeface="Arial"/>
              <a:cs typeface="Arial"/>
            </a:endParaRPr>
          </a:p>
          <a:p>
            <a:pPr marL="390525" marR="5080" indent="-378460">
              <a:lnSpc>
                <a:spcPct val="101200"/>
              </a:lnSpc>
              <a:spcBef>
                <a:spcPts val="10"/>
              </a:spcBef>
              <a:buChar char="•"/>
              <a:tabLst>
                <a:tab pos="390525" algn="l"/>
                <a:tab pos="391160" algn="l"/>
              </a:tabLst>
            </a:pPr>
            <a:r>
              <a:rPr sz="2500" spc="-10">
                <a:latin typeface="Arial"/>
                <a:cs typeface="Arial"/>
              </a:rPr>
              <a:t>Institution </a:t>
            </a:r>
            <a:r>
              <a:rPr sz="2500" spc="-65">
                <a:latin typeface="Arial"/>
                <a:cs typeface="Arial"/>
              </a:rPr>
              <a:t>must </a:t>
            </a:r>
            <a:r>
              <a:rPr sz="2500" spc="-100">
                <a:latin typeface="Arial"/>
                <a:cs typeface="Arial"/>
              </a:rPr>
              <a:t>be reasonably  </a:t>
            </a:r>
            <a:r>
              <a:rPr sz="2500" spc="-25">
                <a:latin typeface="Arial"/>
                <a:cs typeface="Arial"/>
              </a:rPr>
              <a:t>prompt, </a:t>
            </a:r>
            <a:r>
              <a:rPr sz="2500" spc="-125">
                <a:latin typeface="Arial"/>
                <a:cs typeface="Arial"/>
              </a:rPr>
              <a:t>advise </a:t>
            </a:r>
            <a:r>
              <a:rPr sz="2500" spc="-65">
                <a:latin typeface="Arial"/>
                <a:cs typeface="Arial"/>
              </a:rPr>
              <a:t>parties </a:t>
            </a:r>
            <a:r>
              <a:rPr sz="2500" spc="5">
                <a:latin typeface="Arial"/>
                <a:cs typeface="Arial"/>
              </a:rPr>
              <a:t>of </a:t>
            </a:r>
            <a:r>
              <a:rPr sz="2500" spc="-55">
                <a:latin typeface="Arial"/>
                <a:cs typeface="Arial"/>
              </a:rPr>
              <a:t>timelines  </a:t>
            </a:r>
            <a:r>
              <a:rPr sz="2500">
                <a:latin typeface="Arial"/>
                <a:cs typeface="Arial"/>
              </a:rPr>
              <a:t>for </a:t>
            </a:r>
            <a:r>
              <a:rPr sz="2500" spc="-40">
                <a:latin typeface="Arial"/>
                <a:cs typeface="Arial"/>
              </a:rPr>
              <a:t>particular </a:t>
            </a:r>
            <a:r>
              <a:rPr sz="2500" spc="-165">
                <a:latin typeface="Arial"/>
                <a:cs typeface="Arial"/>
              </a:rPr>
              <a:t>phases </a:t>
            </a:r>
            <a:r>
              <a:rPr sz="2500" spc="5">
                <a:latin typeface="Arial"/>
                <a:cs typeface="Arial"/>
              </a:rPr>
              <a:t>of </a:t>
            </a:r>
            <a:r>
              <a:rPr sz="2500" spc="-20">
                <a:latin typeface="Arial"/>
                <a:cs typeface="Arial"/>
              </a:rPr>
              <a:t>the</a:t>
            </a:r>
            <a:r>
              <a:rPr sz="2500" spc="-475">
                <a:latin typeface="Arial"/>
                <a:cs typeface="Arial"/>
              </a:rPr>
              <a:t> </a:t>
            </a:r>
            <a:r>
              <a:rPr sz="2500" spc="-125">
                <a:latin typeface="Arial"/>
                <a:cs typeface="Arial"/>
              </a:rPr>
              <a:t>process,  </a:t>
            </a:r>
            <a:r>
              <a:rPr sz="2500" spc="-105">
                <a:latin typeface="Arial"/>
                <a:cs typeface="Arial"/>
              </a:rPr>
              <a:t>and </a:t>
            </a:r>
            <a:r>
              <a:rPr sz="2500">
                <a:latin typeface="Arial"/>
                <a:cs typeface="Arial"/>
              </a:rPr>
              <a:t>notify </a:t>
            </a:r>
            <a:r>
              <a:rPr sz="2500" spc="-65">
                <a:latin typeface="Arial"/>
                <a:cs typeface="Arial"/>
              </a:rPr>
              <a:t>parties </a:t>
            </a:r>
            <a:r>
              <a:rPr sz="2500" spc="5">
                <a:latin typeface="Arial"/>
                <a:cs typeface="Arial"/>
              </a:rPr>
              <a:t>of </a:t>
            </a:r>
            <a:r>
              <a:rPr sz="2500" spc="-100">
                <a:latin typeface="Arial"/>
                <a:cs typeface="Arial"/>
              </a:rPr>
              <a:t>extensions </a:t>
            </a:r>
            <a:r>
              <a:rPr sz="2500">
                <a:latin typeface="Arial"/>
                <a:cs typeface="Arial"/>
              </a:rPr>
              <a:t>of  </a:t>
            </a:r>
            <a:r>
              <a:rPr sz="2500" spc="-50">
                <a:latin typeface="Arial"/>
                <a:cs typeface="Arial"/>
              </a:rPr>
              <a:t>timelines </a:t>
            </a:r>
            <a:r>
              <a:rPr sz="2500" spc="-105">
                <a:latin typeface="Arial"/>
                <a:cs typeface="Arial"/>
              </a:rPr>
              <a:t>and </a:t>
            </a:r>
            <a:r>
              <a:rPr sz="2500" spc="-20">
                <a:latin typeface="Arial"/>
                <a:cs typeface="Arial"/>
              </a:rPr>
              <a:t>the </a:t>
            </a:r>
            <a:r>
              <a:rPr sz="2500" spc="-135">
                <a:latin typeface="Arial"/>
                <a:cs typeface="Arial"/>
              </a:rPr>
              <a:t>reasons </a:t>
            </a:r>
            <a:r>
              <a:rPr sz="2500" spc="-5">
                <a:latin typeface="Arial"/>
                <a:cs typeface="Arial"/>
              </a:rPr>
              <a:t>for </a:t>
            </a:r>
            <a:r>
              <a:rPr sz="2500" spc="-15">
                <a:latin typeface="Arial"/>
                <a:cs typeface="Arial"/>
              </a:rPr>
              <a:t>the  </a:t>
            </a:r>
            <a:r>
              <a:rPr sz="2500" spc="-160">
                <a:latin typeface="Arial"/>
                <a:cs typeface="Arial"/>
              </a:rPr>
              <a:t>same</a:t>
            </a:r>
            <a:endParaRPr sz="25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20825" marR="5080">
              <a:lnSpc>
                <a:spcPct val="100299"/>
              </a:lnSpc>
              <a:spcBef>
                <a:spcPts val="95"/>
              </a:spcBef>
            </a:pPr>
            <a:r>
              <a:rPr sz="3950" spc="5" dirty="0">
                <a:solidFill>
                  <a:srgbClr val="0032A0"/>
                </a:solidFill>
              </a:rPr>
              <a:t>How </a:t>
            </a:r>
            <a:r>
              <a:rPr sz="3950" dirty="0">
                <a:solidFill>
                  <a:srgbClr val="0032A0"/>
                </a:solidFill>
              </a:rPr>
              <a:t>long </a:t>
            </a:r>
            <a:r>
              <a:rPr sz="3950" spc="5" dirty="0">
                <a:solidFill>
                  <a:srgbClr val="0032A0"/>
                </a:solidFill>
              </a:rPr>
              <a:t>does a</a:t>
            </a:r>
            <a:r>
              <a:rPr sz="3950" spc="-70" dirty="0">
                <a:solidFill>
                  <a:srgbClr val="0032A0"/>
                </a:solidFill>
              </a:rPr>
              <a:t> </a:t>
            </a:r>
            <a:r>
              <a:rPr sz="3950" spc="5" dirty="0">
                <a:solidFill>
                  <a:srgbClr val="0032A0"/>
                </a:solidFill>
              </a:rPr>
              <a:t>grievance  process take?</a:t>
            </a:r>
            <a:endParaRPr sz="395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3331845" y="7346648"/>
            <a:ext cx="339471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>
                <a:solidFill>
                  <a:srgbClr val="0032A0"/>
                </a:solidFill>
              </a:rPr>
              <a:t>©</a:t>
            </a:r>
            <a:r>
              <a:rPr spc="-85">
                <a:solidFill>
                  <a:srgbClr val="0032A0"/>
                </a:solidFill>
              </a:rPr>
              <a:t> </a:t>
            </a:r>
            <a:r>
              <a:rPr spc="-40">
                <a:solidFill>
                  <a:srgbClr val="0032A0"/>
                </a:solidFill>
              </a:rPr>
              <a:t>2020 </a:t>
            </a:r>
            <a:r>
              <a:rPr spc="-65">
                <a:solidFill>
                  <a:srgbClr val="0032A0"/>
                </a:solidFill>
              </a:rPr>
              <a:t>Husch </a:t>
            </a:r>
            <a:r>
              <a:rPr spc="-40">
                <a:solidFill>
                  <a:srgbClr val="0032A0"/>
                </a:solidFill>
              </a:rPr>
              <a:t>Blackwell </a:t>
            </a:r>
            <a:r>
              <a:rPr spc="-130">
                <a:solidFill>
                  <a:srgbClr val="0032A0"/>
                </a:solidFill>
              </a:rPr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8000" y="4460240"/>
            <a:ext cx="96456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40">
                <a:solidFill>
                  <a:srgbClr val="0032A0"/>
                </a:solidFill>
                <a:latin typeface="Arial"/>
                <a:cs typeface="Arial"/>
              </a:rPr>
              <a:t>Module</a:t>
            </a:r>
            <a:r>
              <a:rPr sz="1900" spc="-180">
                <a:solidFill>
                  <a:srgbClr val="0032A0"/>
                </a:solidFill>
                <a:latin typeface="Arial"/>
                <a:cs typeface="Arial"/>
              </a:rPr>
              <a:t> </a:t>
            </a:r>
            <a:r>
              <a:rPr sz="1900" spc="-100">
                <a:solidFill>
                  <a:srgbClr val="0032A0"/>
                </a:solidFill>
                <a:latin typeface="Arial"/>
                <a:cs typeface="Arial"/>
              </a:rPr>
              <a:t>4</a:t>
            </a:r>
            <a:endParaRPr sz="1900">
              <a:solidFill>
                <a:srgbClr val="0032A0"/>
              </a:solidFill>
              <a:latin typeface="Arial"/>
              <a:cs typeface="Arial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D01A124-7463-3B42-9EA3-B1E414BF7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8000" y="2273925"/>
            <a:ext cx="6502400" cy="1612275"/>
          </a:xfrm>
        </p:spPr>
        <p:txBody>
          <a:bodyPr/>
          <a:lstStyle/>
          <a:p>
            <a:r>
              <a:rPr lang="en-US" dirty="0">
                <a:solidFill>
                  <a:srgbClr val="0032A0"/>
                </a:solidFill>
              </a:rPr>
              <a:t>Bias, Stereotypes and Conflicts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9523" y="2526284"/>
            <a:ext cx="7346315" cy="32512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90525" marR="156845" indent="-378460">
              <a:lnSpc>
                <a:spcPct val="100400"/>
              </a:lnSpc>
              <a:spcBef>
                <a:spcPts val="90"/>
              </a:spcBef>
              <a:buChar char="•"/>
              <a:tabLst>
                <a:tab pos="390525" algn="l"/>
                <a:tab pos="391160" algn="l"/>
              </a:tabLst>
            </a:pPr>
            <a:r>
              <a:rPr sz="2850" spc="-65">
                <a:latin typeface="Arial"/>
                <a:cs typeface="Arial"/>
              </a:rPr>
              <a:t>Title </a:t>
            </a:r>
            <a:r>
              <a:rPr sz="2850" spc="-250">
                <a:latin typeface="Arial"/>
                <a:cs typeface="Arial"/>
              </a:rPr>
              <a:t>IX </a:t>
            </a:r>
            <a:r>
              <a:rPr sz="2850" spc="-90">
                <a:latin typeface="Arial"/>
                <a:cs typeface="Arial"/>
              </a:rPr>
              <a:t>Coordinator </a:t>
            </a:r>
            <a:r>
              <a:rPr sz="2850" spc="-20">
                <a:latin typeface="Arial"/>
                <a:cs typeface="Arial"/>
              </a:rPr>
              <a:t>or </a:t>
            </a:r>
            <a:r>
              <a:rPr sz="2850" spc="-155">
                <a:latin typeface="Arial"/>
                <a:cs typeface="Arial"/>
              </a:rPr>
              <a:t>designee </a:t>
            </a:r>
            <a:r>
              <a:rPr sz="2850" spc="-175">
                <a:latin typeface="Arial"/>
                <a:cs typeface="Arial"/>
              </a:rPr>
              <a:t>oversees  </a:t>
            </a:r>
            <a:r>
              <a:rPr sz="2850" spc="-140">
                <a:latin typeface="Arial"/>
                <a:cs typeface="Arial"/>
              </a:rPr>
              <a:t>grievance </a:t>
            </a:r>
            <a:r>
              <a:rPr sz="2850" spc="-170">
                <a:latin typeface="Arial"/>
                <a:cs typeface="Arial"/>
              </a:rPr>
              <a:t>process </a:t>
            </a:r>
            <a:r>
              <a:rPr sz="2850" spc="-130">
                <a:latin typeface="Arial"/>
                <a:cs typeface="Arial"/>
              </a:rPr>
              <a:t>and </a:t>
            </a:r>
            <a:r>
              <a:rPr sz="2850" spc="-90">
                <a:latin typeface="Arial"/>
                <a:cs typeface="Arial"/>
              </a:rPr>
              <a:t>must </a:t>
            </a:r>
            <a:r>
              <a:rPr sz="2850" spc="-170">
                <a:latin typeface="Arial"/>
                <a:cs typeface="Arial"/>
              </a:rPr>
              <a:t>address </a:t>
            </a:r>
            <a:r>
              <a:rPr sz="2850" spc="-80">
                <a:latin typeface="Arial"/>
                <a:cs typeface="Arial"/>
              </a:rPr>
              <a:t>known </a:t>
            </a:r>
            <a:r>
              <a:rPr sz="2850" spc="-25">
                <a:latin typeface="Arial"/>
                <a:cs typeface="Arial"/>
              </a:rPr>
              <a:t>or  </a:t>
            </a:r>
            <a:r>
              <a:rPr sz="2850" spc="-50">
                <a:latin typeface="Arial"/>
                <a:cs typeface="Arial"/>
              </a:rPr>
              <a:t>reported </a:t>
            </a:r>
            <a:r>
              <a:rPr sz="2850" spc="-75">
                <a:latin typeface="Arial"/>
                <a:cs typeface="Arial"/>
              </a:rPr>
              <a:t>conflicts </a:t>
            </a:r>
            <a:r>
              <a:rPr sz="2850" spc="-5">
                <a:latin typeface="Arial"/>
                <a:cs typeface="Arial"/>
              </a:rPr>
              <a:t>of</a:t>
            </a:r>
            <a:r>
              <a:rPr sz="2850" spc="-295">
                <a:latin typeface="Arial"/>
                <a:cs typeface="Arial"/>
              </a:rPr>
              <a:t> </a:t>
            </a:r>
            <a:r>
              <a:rPr sz="2850" spc="-60">
                <a:latin typeface="Arial"/>
                <a:cs typeface="Arial"/>
              </a:rPr>
              <a:t>interest/bias</a:t>
            </a:r>
            <a:endParaRPr sz="2850">
              <a:latin typeface="Arial"/>
              <a:cs typeface="Arial"/>
            </a:endParaRPr>
          </a:p>
          <a:p>
            <a:pPr marL="390525" marR="570865" indent="-378460">
              <a:lnSpc>
                <a:spcPct val="100400"/>
              </a:lnSpc>
              <a:spcBef>
                <a:spcPts val="685"/>
              </a:spcBef>
              <a:buChar char="•"/>
              <a:tabLst>
                <a:tab pos="390525" algn="l"/>
                <a:tab pos="391160" algn="l"/>
              </a:tabLst>
            </a:pPr>
            <a:r>
              <a:rPr sz="2850" spc="-20">
                <a:latin typeface="Arial"/>
                <a:cs typeface="Arial"/>
              </a:rPr>
              <a:t>Institution </a:t>
            </a:r>
            <a:r>
              <a:rPr sz="2850" spc="-95">
                <a:latin typeface="Arial"/>
                <a:cs typeface="Arial"/>
              </a:rPr>
              <a:t>must </a:t>
            </a:r>
            <a:r>
              <a:rPr sz="2850" spc="-150">
                <a:latin typeface="Arial"/>
                <a:cs typeface="Arial"/>
              </a:rPr>
              <a:t>also </a:t>
            </a:r>
            <a:r>
              <a:rPr sz="2850" spc="-20">
                <a:latin typeface="Arial"/>
                <a:cs typeface="Arial"/>
              </a:rPr>
              <a:t>permit </a:t>
            </a:r>
            <a:r>
              <a:rPr sz="2850" spc="-80">
                <a:latin typeface="Arial"/>
                <a:cs typeface="Arial"/>
              </a:rPr>
              <a:t>parties </a:t>
            </a:r>
            <a:r>
              <a:rPr sz="2850" spc="45">
                <a:latin typeface="Arial"/>
                <a:cs typeface="Arial"/>
              </a:rPr>
              <a:t>to</a:t>
            </a:r>
            <a:r>
              <a:rPr sz="2850" spc="-520">
                <a:latin typeface="Arial"/>
                <a:cs typeface="Arial"/>
              </a:rPr>
              <a:t> </a:t>
            </a:r>
            <a:r>
              <a:rPr sz="2850" spc="-140">
                <a:latin typeface="Arial"/>
                <a:cs typeface="Arial"/>
              </a:rPr>
              <a:t>raise  </a:t>
            </a:r>
            <a:r>
              <a:rPr sz="2850" spc="-145">
                <a:latin typeface="Arial"/>
                <a:cs typeface="Arial"/>
              </a:rPr>
              <a:t>concerns </a:t>
            </a:r>
            <a:r>
              <a:rPr sz="2850" spc="-5">
                <a:latin typeface="Arial"/>
                <a:cs typeface="Arial"/>
              </a:rPr>
              <a:t>of </a:t>
            </a:r>
            <a:r>
              <a:rPr sz="2850" spc="-70">
                <a:latin typeface="Arial"/>
                <a:cs typeface="Arial"/>
              </a:rPr>
              <a:t>conflicts </a:t>
            </a:r>
            <a:r>
              <a:rPr sz="2850" spc="-5">
                <a:latin typeface="Arial"/>
                <a:cs typeface="Arial"/>
              </a:rPr>
              <a:t>of </a:t>
            </a:r>
            <a:r>
              <a:rPr sz="2850" spc="-60">
                <a:latin typeface="Arial"/>
                <a:cs typeface="Arial"/>
              </a:rPr>
              <a:t>interest </a:t>
            </a:r>
            <a:r>
              <a:rPr sz="2850" spc="-130">
                <a:latin typeface="Arial"/>
                <a:cs typeface="Arial"/>
              </a:rPr>
              <a:t>and</a:t>
            </a:r>
            <a:r>
              <a:rPr sz="2850" spc="-585">
                <a:latin typeface="Arial"/>
                <a:cs typeface="Arial"/>
              </a:rPr>
              <a:t> </a:t>
            </a:r>
            <a:r>
              <a:rPr sz="2850" spc="-150">
                <a:latin typeface="Arial"/>
                <a:cs typeface="Arial"/>
              </a:rPr>
              <a:t>bias</a:t>
            </a:r>
            <a:endParaRPr sz="2850">
              <a:latin typeface="Arial"/>
              <a:cs typeface="Arial"/>
            </a:endParaRPr>
          </a:p>
          <a:p>
            <a:pPr marL="390525" marR="5080" indent="-378460">
              <a:lnSpc>
                <a:spcPct val="100400"/>
              </a:lnSpc>
              <a:spcBef>
                <a:spcPts val="690"/>
              </a:spcBef>
              <a:buChar char="•"/>
              <a:tabLst>
                <a:tab pos="390525" algn="l"/>
                <a:tab pos="391160" algn="l"/>
              </a:tabLst>
            </a:pPr>
            <a:r>
              <a:rPr sz="2850" spc="-35">
                <a:latin typeface="Arial"/>
                <a:cs typeface="Arial"/>
              </a:rPr>
              <a:t>*Individual </a:t>
            </a:r>
            <a:r>
              <a:rPr sz="2850" spc="-25">
                <a:latin typeface="Arial"/>
                <a:cs typeface="Arial"/>
              </a:rPr>
              <a:t>institutional </a:t>
            </a:r>
            <a:r>
              <a:rPr sz="2850" spc="-114">
                <a:latin typeface="Arial"/>
                <a:cs typeface="Arial"/>
              </a:rPr>
              <a:t>actors </a:t>
            </a:r>
            <a:r>
              <a:rPr sz="2850" spc="-105">
                <a:latin typeface="Arial"/>
                <a:cs typeface="Arial"/>
              </a:rPr>
              <a:t>should </a:t>
            </a:r>
            <a:r>
              <a:rPr sz="2850" spc="-90">
                <a:latin typeface="Arial"/>
                <a:cs typeface="Arial"/>
              </a:rPr>
              <a:t>self-  police </a:t>
            </a:r>
            <a:r>
              <a:rPr sz="2850" spc="-70">
                <a:latin typeface="Arial"/>
                <a:cs typeface="Arial"/>
              </a:rPr>
              <a:t>conflicts </a:t>
            </a:r>
            <a:r>
              <a:rPr sz="2850" spc="-5">
                <a:latin typeface="Arial"/>
                <a:cs typeface="Arial"/>
              </a:rPr>
              <a:t>of </a:t>
            </a:r>
            <a:r>
              <a:rPr sz="2850" spc="-60">
                <a:latin typeface="Arial"/>
                <a:cs typeface="Arial"/>
              </a:rPr>
              <a:t>interest </a:t>
            </a:r>
            <a:r>
              <a:rPr sz="2850" spc="-135">
                <a:latin typeface="Arial"/>
                <a:cs typeface="Arial"/>
              </a:rPr>
              <a:t>and </a:t>
            </a:r>
            <a:r>
              <a:rPr sz="2850" spc="-50">
                <a:latin typeface="Arial"/>
                <a:cs typeface="Arial"/>
              </a:rPr>
              <a:t>self-identify</a:t>
            </a:r>
            <a:r>
              <a:rPr sz="2850" spc="-495">
                <a:latin typeface="Arial"/>
                <a:cs typeface="Arial"/>
              </a:rPr>
              <a:t> </a:t>
            </a:r>
            <a:r>
              <a:rPr sz="2850" spc="-145">
                <a:latin typeface="Arial"/>
                <a:cs typeface="Arial"/>
              </a:rPr>
              <a:t>bias</a:t>
            </a:r>
            <a:endParaRPr sz="285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523" y="1083056"/>
            <a:ext cx="8092440" cy="1132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100"/>
              </a:spcBef>
            </a:pPr>
            <a:r>
              <a:rPr sz="3600" spc="20" dirty="0">
                <a:solidFill>
                  <a:srgbClr val="0032A0"/>
                </a:solidFill>
              </a:rPr>
              <a:t>Who </a:t>
            </a:r>
            <a:r>
              <a:rPr sz="3600" spc="15" dirty="0">
                <a:solidFill>
                  <a:srgbClr val="0032A0"/>
                </a:solidFill>
              </a:rPr>
              <a:t>is responsible for</a:t>
            </a:r>
            <a:r>
              <a:rPr sz="3600" spc="-145" dirty="0">
                <a:solidFill>
                  <a:srgbClr val="0032A0"/>
                </a:solidFill>
              </a:rPr>
              <a:t> </a:t>
            </a:r>
            <a:r>
              <a:rPr sz="3600" spc="15" dirty="0">
                <a:solidFill>
                  <a:srgbClr val="0032A0"/>
                </a:solidFill>
              </a:rPr>
              <a:t>identifying  </a:t>
            </a:r>
            <a:r>
              <a:rPr sz="3600" spc="10" dirty="0">
                <a:solidFill>
                  <a:srgbClr val="0032A0"/>
                </a:solidFill>
              </a:rPr>
              <a:t>conflicts </a:t>
            </a:r>
            <a:r>
              <a:rPr sz="3600" spc="15" dirty="0">
                <a:solidFill>
                  <a:srgbClr val="0032A0"/>
                </a:solidFill>
              </a:rPr>
              <a:t>of interest </a:t>
            </a:r>
            <a:r>
              <a:rPr sz="3600" spc="20" dirty="0">
                <a:solidFill>
                  <a:srgbClr val="0032A0"/>
                </a:solidFill>
              </a:rPr>
              <a:t>and</a:t>
            </a:r>
            <a:r>
              <a:rPr sz="3600" spc="-60" dirty="0">
                <a:solidFill>
                  <a:srgbClr val="0032A0"/>
                </a:solidFill>
              </a:rPr>
              <a:t> </a:t>
            </a:r>
            <a:r>
              <a:rPr sz="3600" spc="10" dirty="0">
                <a:solidFill>
                  <a:srgbClr val="0032A0"/>
                </a:solidFill>
              </a:rPr>
              <a:t>bias?</a:t>
            </a:r>
            <a:endParaRPr sz="36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968750" y="1626107"/>
            <a:ext cx="6784850" cy="3828227"/>
          </a:xfrm>
          <a:prstGeom prst="rect">
            <a:avLst/>
          </a:prstGeom>
        </p:spPr>
        <p:txBody>
          <a:bodyPr vert="horz" wrap="square" lIns="0" tIns="251460" rIns="0" bIns="0" rtlCol="0">
            <a:spAutoFit/>
          </a:bodyPr>
          <a:lstStyle/>
          <a:p>
            <a:pPr marL="92710" marR="88900" indent="-1905" algn="ctr">
              <a:lnSpc>
                <a:spcPct val="92500"/>
              </a:lnSpc>
              <a:spcBef>
                <a:spcPts val="1980"/>
              </a:spcBef>
            </a:pPr>
            <a:r>
              <a:rPr sz="2450" spc="-105" dirty="0">
                <a:solidFill>
                  <a:srgbClr val="0032A0"/>
                </a:solidFill>
                <a:latin typeface="Arial"/>
                <a:cs typeface="Arial"/>
              </a:rPr>
              <a:t>“Anyone </a:t>
            </a:r>
            <a:r>
              <a:rPr sz="2450" spc="-45" dirty="0">
                <a:solidFill>
                  <a:srgbClr val="0032A0"/>
                </a:solidFill>
                <a:latin typeface="Arial"/>
                <a:cs typeface="Arial"/>
              </a:rPr>
              <a:t>who would </a:t>
            </a:r>
            <a:r>
              <a:rPr sz="2450" spc="-130" dirty="0">
                <a:solidFill>
                  <a:srgbClr val="0032A0"/>
                </a:solidFill>
                <a:latin typeface="Arial"/>
                <a:cs typeface="Arial"/>
              </a:rPr>
              <a:t>go  </a:t>
            </a:r>
            <a:r>
              <a:rPr sz="2450" dirty="0">
                <a:solidFill>
                  <a:srgbClr val="0032A0"/>
                </a:solidFill>
                <a:latin typeface="Arial"/>
                <a:cs typeface="Arial"/>
              </a:rPr>
              <a:t>into </a:t>
            </a:r>
            <a:r>
              <a:rPr sz="2450" spc="-65" dirty="0">
                <a:solidFill>
                  <a:srgbClr val="0032A0"/>
                </a:solidFill>
                <a:latin typeface="Arial"/>
                <a:cs typeface="Arial"/>
              </a:rPr>
              <a:t>another’s</a:t>
            </a:r>
            <a:r>
              <a:rPr sz="2450" spc="-295" dirty="0">
                <a:solidFill>
                  <a:srgbClr val="0032A0"/>
                </a:solidFill>
                <a:latin typeface="Arial"/>
                <a:cs typeface="Arial"/>
              </a:rPr>
              <a:t> </a:t>
            </a:r>
            <a:r>
              <a:rPr sz="2450" spc="-65" dirty="0">
                <a:solidFill>
                  <a:srgbClr val="0032A0"/>
                </a:solidFill>
                <a:latin typeface="Arial"/>
                <a:cs typeface="Arial"/>
              </a:rPr>
              <a:t>bedroom  </a:t>
            </a:r>
            <a:r>
              <a:rPr sz="2450" spc="-55" dirty="0">
                <a:solidFill>
                  <a:srgbClr val="0032A0"/>
                </a:solidFill>
                <a:latin typeface="Arial"/>
                <a:cs typeface="Arial"/>
              </a:rPr>
              <a:t>drunk </a:t>
            </a:r>
            <a:r>
              <a:rPr sz="2450" spc="-65" dirty="0">
                <a:solidFill>
                  <a:srgbClr val="0032A0"/>
                </a:solidFill>
                <a:latin typeface="Arial"/>
                <a:cs typeface="Arial"/>
              </a:rPr>
              <a:t>must </a:t>
            </a:r>
            <a:r>
              <a:rPr sz="2450" spc="-145" dirty="0">
                <a:solidFill>
                  <a:srgbClr val="0032A0"/>
                </a:solidFill>
                <a:latin typeface="Arial"/>
                <a:cs typeface="Arial"/>
              </a:rPr>
              <a:t>have  </a:t>
            </a:r>
            <a:r>
              <a:rPr sz="2450" spc="-65" dirty="0">
                <a:solidFill>
                  <a:srgbClr val="0032A0"/>
                </a:solidFill>
                <a:latin typeface="Arial"/>
                <a:cs typeface="Arial"/>
              </a:rPr>
              <a:t>wanted </a:t>
            </a:r>
            <a:r>
              <a:rPr sz="2450" spc="30" dirty="0">
                <a:solidFill>
                  <a:srgbClr val="0032A0"/>
                </a:solidFill>
                <a:latin typeface="Arial"/>
                <a:cs typeface="Arial"/>
              </a:rPr>
              <a:t>to </a:t>
            </a:r>
            <a:r>
              <a:rPr sz="2450" spc="-140" dirty="0">
                <a:solidFill>
                  <a:srgbClr val="0032A0"/>
                </a:solidFill>
                <a:latin typeface="Arial"/>
                <a:cs typeface="Arial"/>
              </a:rPr>
              <a:t>have</a:t>
            </a:r>
            <a:r>
              <a:rPr sz="2450" spc="-365" dirty="0">
                <a:solidFill>
                  <a:srgbClr val="0032A0"/>
                </a:solidFill>
                <a:latin typeface="Arial"/>
                <a:cs typeface="Arial"/>
              </a:rPr>
              <a:t> </a:t>
            </a:r>
            <a:r>
              <a:rPr sz="2450" spc="-125" dirty="0">
                <a:solidFill>
                  <a:srgbClr val="0032A0"/>
                </a:solidFill>
                <a:latin typeface="Arial"/>
                <a:cs typeface="Arial"/>
              </a:rPr>
              <a:t>sex.”</a:t>
            </a:r>
            <a:endParaRPr lang="en-US" sz="2450" spc="-125" dirty="0">
              <a:solidFill>
                <a:srgbClr val="0032A0"/>
              </a:solidFill>
              <a:latin typeface="Arial"/>
              <a:cs typeface="Arial"/>
            </a:endParaRPr>
          </a:p>
          <a:p>
            <a:pPr marL="92710" marR="88900" indent="-1905" algn="ctr">
              <a:lnSpc>
                <a:spcPct val="92500"/>
              </a:lnSpc>
              <a:spcBef>
                <a:spcPts val="1980"/>
              </a:spcBef>
            </a:pPr>
            <a:r>
              <a:rPr lang="en-US" sz="2450" spc="-70" dirty="0">
                <a:solidFill>
                  <a:srgbClr val="0032A0"/>
                </a:solidFill>
                <a:latin typeface="Arial"/>
                <a:cs typeface="Arial"/>
              </a:rPr>
              <a:t>“Students </a:t>
            </a:r>
            <a:r>
              <a:rPr lang="en-US" sz="2450" spc="-50" dirty="0">
                <a:solidFill>
                  <a:srgbClr val="0032A0"/>
                </a:solidFill>
                <a:latin typeface="Arial"/>
                <a:cs typeface="Arial"/>
              </a:rPr>
              <a:t>can’t </a:t>
            </a:r>
            <a:r>
              <a:rPr lang="en-US" sz="2450" spc="-100" dirty="0">
                <a:solidFill>
                  <a:srgbClr val="0032A0"/>
                </a:solidFill>
                <a:latin typeface="Arial"/>
                <a:cs typeface="Arial"/>
              </a:rPr>
              <a:t>be  </a:t>
            </a:r>
            <a:r>
              <a:rPr lang="en-US" sz="2450" spc="-30" dirty="0">
                <a:solidFill>
                  <a:srgbClr val="0032A0"/>
                </a:solidFill>
                <a:latin typeface="Arial"/>
                <a:cs typeface="Arial"/>
              </a:rPr>
              <a:t>trusted </a:t>
            </a:r>
            <a:r>
              <a:rPr lang="en-US" sz="2450" spc="-150" dirty="0">
                <a:solidFill>
                  <a:srgbClr val="0032A0"/>
                </a:solidFill>
                <a:latin typeface="Arial"/>
                <a:cs typeface="Arial"/>
              </a:rPr>
              <a:t>because</a:t>
            </a:r>
            <a:r>
              <a:rPr lang="en-US" sz="2450" spc="-320" dirty="0">
                <a:solidFill>
                  <a:srgbClr val="0032A0"/>
                </a:solidFill>
                <a:latin typeface="Arial"/>
                <a:cs typeface="Arial"/>
              </a:rPr>
              <a:t> </a:t>
            </a:r>
            <a:r>
              <a:rPr lang="en-US" sz="2450" spc="-45" dirty="0">
                <a:solidFill>
                  <a:srgbClr val="0032A0"/>
                </a:solidFill>
                <a:latin typeface="Arial"/>
                <a:cs typeface="Arial"/>
              </a:rPr>
              <a:t>they  </a:t>
            </a:r>
            <a:r>
              <a:rPr lang="en-US" sz="2450" spc="15" dirty="0">
                <a:solidFill>
                  <a:srgbClr val="0032A0"/>
                </a:solidFill>
                <a:latin typeface="Arial"/>
                <a:cs typeface="Arial"/>
              </a:rPr>
              <a:t>will </a:t>
            </a:r>
            <a:r>
              <a:rPr lang="en-US" sz="2450" spc="-40" dirty="0">
                <a:solidFill>
                  <a:srgbClr val="0032A0"/>
                </a:solidFill>
                <a:latin typeface="Arial"/>
                <a:cs typeface="Arial"/>
              </a:rPr>
              <a:t>just </a:t>
            </a:r>
            <a:r>
              <a:rPr lang="en-US" sz="2450" spc="-35" dirty="0">
                <a:solidFill>
                  <a:srgbClr val="0032A0"/>
                </a:solidFill>
                <a:latin typeface="Arial"/>
                <a:cs typeface="Arial"/>
              </a:rPr>
              <a:t>lie </a:t>
            </a:r>
            <a:r>
              <a:rPr lang="en-US" sz="2450" spc="5" dirty="0">
                <a:solidFill>
                  <a:srgbClr val="0032A0"/>
                </a:solidFill>
                <a:latin typeface="Arial"/>
                <a:cs typeface="Arial"/>
              </a:rPr>
              <a:t>for </a:t>
            </a:r>
            <a:r>
              <a:rPr lang="en-US" sz="2450" spc="-140" dirty="0">
                <a:solidFill>
                  <a:srgbClr val="0032A0"/>
                </a:solidFill>
                <a:latin typeface="Arial"/>
                <a:cs typeface="Arial"/>
              </a:rPr>
              <a:t>each  </a:t>
            </a:r>
            <a:r>
              <a:rPr lang="en-US" sz="2450" spc="-75" dirty="0">
                <a:solidFill>
                  <a:srgbClr val="0032A0"/>
                </a:solidFill>
                <a:latin typeface="Arial"/>
                <a:cs typeface="Arial"/>
              </a:rPr>
              <a:t>other.”</a:t>
            </a:r>
          </a:p>
          <a:p>
            <a:pPr marL="92710" marR="88900" indent="-1905" algn="ctr">
              <a:lnSpc>
                <a:spcPct val="92500"/>
              </a:lnSpc>
              <a:spcBef>
                <a:spcPts val="1980"/>
              </a:spcBef>
            </a:pPr>
            <a:r>
              <a:rPr lang="en-US" sz="2450" spc="-85" dirty="0">
                <a:solidFill>
                  <a:srgbClr val="0032A0"/>
                </a:solidFill>
                <a:latin typeface="Arial"/>
                <a:cs typeface="Arial"/>
              </a:rPr>
              <a:t>“People </a:t>
            </a:r>
            <a:r>
              <a:rPr lang="en-US" sz="2450" spc="-45" dirty="0">
                <a:solidFill>
                  <a:srgbClr val="0032A0"/>
                </a:solidFill>
                <a:latin typeface="Arial"/>
                <a:cs typeface="Arial"/>
              </a:rPr>
              <a:t>who </a:t>
            </a:r>
            <a:r>
              <a:rPr lang="en-US" sz="2450" spc="-105" dirty="0">
                <a:solidFill>
                  <a:srgbClr val="0032A0"/>
                </a:solidFill>
                <a:latin typeface="Arial"/>
                <a:cs typeface="Arial"/>
              </a:rPr>
              <a:t>are</a:t>
            </a:r>
            <a:r>
              <a:rPr lang="en-US" sz="2450" spc="-275" dirty="0">
                <a:solidFill>
                  <a:srgbClr val="0032A0"/>
                </a:solidFill>
                <a:latin typeface="Arial"/>
                <a:cs typeface="Arial"/>
              </a:rPr>
              <a:t> </a:t>
            </a:r>
            <a:r>
              <a:rPr lang="en-US" sz="2450" spc="-70" dirty="0">
                <a:solidFill>
                  <a:srgbClr val="0032A0"/>
                </a:solidFill>
                <a:latin typeface="Arial"/>
                <a:cs typeface="Arial"/>
              </a:rPr>
              <a:t>dating  </a:t>
            </a:r>
            <a:r>
              <a:rPr lang="en-US" sz="2450" spc="-50" dirty="0">
                <a:solidFill>
                  <a:srgbClr val="0032A0"/>
                </a:solidFill>
                <a:latin typeface="Arial"/>
                <a:cs typeface="Arial"/>
              </a:rPr>
              <a:t>can’t </a:t>
            </a:r>
            <a:r>
              <a:rPr lang="en-US" sz="2450" spc="-40" dirty="0">
                <a:solidFill>
                  <a:srgbClr val="0032A0"/>
                </a:solidFill>
                <a:latin typeface="Arial"/>
                <a:cs typeface="Arial"/>
              </a:rPr>
              <a:t>commit </a:t>
            </a:r>
            <a:r>
              <a:rPr lang="en-US" sz="2450" spc="-140" dirty="0">
                <a:solidFill>
                  <a:srgbClr val="0032A0"/>
                </a:solidFill>
                <a:latin typeface="Arial"/>
                <a:cs typeface="Arial"/>
              </a:rPr>
              <a:t>sexual  </a:t>
            </a:r>
            <a:r>
              <a:rPr lang="en-US" sz="2450" spc="-110" dirty="0">
                <a:solidFill>
                  <a:srgbClr val="0032A0"/>
                </a:solidFill>
                <a:latin typeface="Arial"/>
                <a:cs typeface="Arial"/>
              </a:rPr>
              <a:t>assault </a:t>
            </a:r>
            <a:r>
              <a:rPr lang="en-US" sz="2450" spc="-114" dirty="0">
                <a:solidFill>
                  <a:srgbClr val="0032A0"/>
                </a:solidFill>
                <a:latin typeface="Arial"/>
                <a:cs typeface="Arial"/>
              </a:rPr>
              <a:t>against </a:t>
            </a:r>
            <a:r>
              <a:rPr lang="en-US" sz="2450" spc="-140" dirty="0">
                <a:solidFill>
                  <a:srgbClr val="0032A0"/>
                </a:solidFill>
                <a:latin typeface="Arial"/>
                <a:cs typeface="Arial"/>
              </a:rPr>
              <a:t>each  </a:t>
            </a:r>
            <a:r>
              <a:rPr lang="en-US" sz="2450" spc="-75" dirty="0">
                <a:solidFill>
                  <a:srgbClr val="0032A0"/>
                </a:solidFill>
                <a:latin typeface="Arial"/>
                <a:cs typeface="Arial"/>
              </a:rPr>
              <a:t>other.”</a:t>
            </a:r>
          </a:p>
          <a:p>
            <a:pPr marL="92710" marR="88900" indent="-1905" algn="ctr">
              <a:lnSpc>
                <a:spcPct val="92500"/>
              </a:lnSpc>
              <a:spcBef>
                <a:spcPts val="1980"/>
              </a:spcBef>
            </a:pPr>
            <a:r>
              <a:rPr lang="en-US" sz="2450" spc="-50" dirty="0">
                <a:solidFill>
                  <a:srgbClr val="0032A0"/>
                </a:solidFill>
                <a:latin typeface="Arial"/>
                <a:cs typeface="Arial"/>
              </a:rPr>
              <a:t>“There </a:t>
            </a:r>
            <a:r>
              <a:rPr lang="en-US" sz="2450" spc="-100" dirty="0">
                <a:solidFill>
                  <a:srgbClr val="0032A0"/>
                </a:solidFill>
                <a:latin typeface="Arial"/>
                <a:cs typeface="Arial"/>
              </a:rPr>
              <a:t>are </a:t>
            </a:r>
            <a:r>
              <a:rPr lang="en-US" sz="2450" spc="-65" dirty="0">
                <a:solidFill>
                  <a:srgbClr val="0032A0"/>
                </a:solidFill>
                <a:latin typeface="Arial"/>
                <a:cs typeface="Arial"/>
              </a:rPr>
              <a:t>no</a:t>
            </a:r>
            <a:r>
              <a:rPr lang="en-US" sz="2450" spc="-295" dirty="0">
                <a:solidFill>
                  <a:srgbClr val="0032A0"/>
                </a:solidFill>
                <a:latin typeface="Arial"/>
                <a:cs typeface="Arial"/>
              </a:rPr>
              <a:t> </a:t>
            </a:r>
            <a:r>
              <a:rPr lang="en-US" sz="2450" spc="-105" dirty="0">
                <a:solidFill>
                  <a:srgbClr val="0032A0"/>
                </a:solidFill>
                <a:latin typeface="Arial"/>
                <a:cs typeface="Arial"/>
              </a:rPr>
              <a:t>false  </a:t>
            </a:r>
            <a:r>
              <a:rPr lang="en-US" sz="2450" spc="-50" dirty="0">
                <a:solidFill>
                  <a:srgbClr val="0032A0"/>
                </a:solidFill>
                <a:latin typeface="Arial"/>
                <a:cs typeface="Arial"/>
              </a:rPr>
              <a:t>reports </a:t>
            </a:r>
            <a:r>
              <a:rPr lang="en-US" sz="2450" dirty="0">
                <a:solidFill>
                  <a:srgbClr val="0032A0"/>
                </a:solidFill>
                <a:latin typeface="Arial"/>
                <a:cs typeface="Arial"/>
              </a:rPr>
              <a:t>of</a:t>
            </a:r>
            <a:r>
              <a:rPr lang="en-US" sz="2450" spc="-225" dirty="0">
                <a:solidFill>
                  <a:srgbClr val="0032A0"/>
                </a:solidFill>
                <a:latin typeface="Arial"/>
                <a:cs typeface="Arial"/>
              </a:rPr>
              <a:t> </a:t>
            </a:r>
            <a:r>
              <a:rPr lang="en-US" sz="2450" spc="-90" dirty="0">
                <a:solidFill>
                  <a:srgbClr val="0032A0"/>
                </a:solidFill>
                <a:latin typeface="Arial"/>
                <a:cs typeface="Arial"/>
              </a:rPr>
              <a:t>rape. Therefore,</a:t>
            </a:r>
            <a:r>
              <a:rPr lang="en-US" sz="2450" spc="-130" dirty="0">
                <a:solidFill>
                  <a:srgbClr val="0032A0"/>
                </a:solidFill>
                <a:latin typeface="Arial"/>
                <a:cs typeface="Arial"/>
              </a:rPr>
              <a:t> </a:t>
            </a:r>
            <a:r>
              <a:rPr lang="en-US" sz="2450" spc="-90" dirty="0">
                <a:solidFill>
                  <a:srgbClr val="0032A0"/>
                </a:solidFill>
                <a:latin typeface="Arial"/>
                <a:cs typeface="Arial"/>
              </a:rPr>
              <a:t>every </a:t>
            </a:r>
            <a:r>
              <a:rPr lang="en-US" sz="2450" spc="-65" dirty="0">
                <a:solidFill>
                  <a:srgbClr val="0032A0"/>
                </a:solidFill>
                <a:latin typeface="Arial"/>
                <a:cs typeface="Arial"/>
              </a:rPr>
              <a:t>complainant</a:t>
            </a:r>
            <a:r>
              <a:rPr lang="en-US" sz="2450" spc="-204" dirty="0">
                <a:solidFill>
                  <a:srgbClr val="0032A0"/>
                </a:solidFill>
                <a:latin typeface="Arial"/>
                <a:cs typeface="Arial"/>
              </a:rPr>
              <a:t> </a:t>
            </a:r>
            <a:r>
              <a:rPr lang="en-US" sz="2450" spc="-65" dirty="0">
                <a:solidFill>
                  <a:srgbClr val="0032A0"/>
                </a:solidFill>
                <a:latin typeface="Arial"/>
                <a:cs typeface="Arial"/>
              </a:rPr>
              <a:t>must  </a:t>
            </a:r>
            <a:r>
              <a:rPr lang="en-US" sz="2450" spc="-105" dirty="0">
                <a:solidFill>
                  <a:srgbClr val="0032A0"/>
                </a:solidFill>
                <a:latin typeface="Arial"/>
                <a:cs typeface="Arial"/>
              </a:rPr>
              <a:t>be</a:t>
            </a:r>
            <a:r>
              <a:rPr lang="en-US" sz="2450" spc="-135" dirty="0">
                <a:solidFill>
                  <a:srgbClr val="0032A0"/>
                </a:solidFill>
                <a:latin typeface="Arial"/>
                <a:cs typeface="Arial"/>
              </a:rPr>
              <a:t> </a:t>
            </a:r>
            <a:r>
              <a:rPr lang="en-US" sz="2450" spc="-70" dirty="0">
                <a:solidFill>
                  <a:srgbClr val="0032A0"/>
                </a:solidFill>
                <a:latin typeface="Arial"/>
                <a:cs typeface="Arial"/>
              </a:rPr>
              <a:t>believed.”</a:t>
            </a:r>
            <a:endParaRPr lang="en-US" sz="2450" spc="-125" dirty="0">
              <a:solidFill>
                <a:srgbClr val="0032A0"/>
              </a:solidFill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939" y="1557019"/>
            <a:ext cx="2259965" cy="1106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95"/>
              </a:spcBef>
            </a:pPr>
            <a:r>
              <a:rPr sz="2350" dirty="0">
                <a:solidFill>
                  <a:srgbClr val="0032A0"/>
                </a:solidFill>
              </a:rPr>
              <a:t>Examples </a:t>
            </a:r>
            <a:r>
              <a:rPr sz="2350" spc="5" dirty="0">
                <a:solidFill>
                  <a:srgbClr val="0032A0"/>
                </a:solidFill>
              </a:rPr>
              <a:t>of  </a:t>
            </a:r>
            <a:r>
              <a:rPr sz="2350" u="heavy" spc="10" dirty="0">
                <a:solidFill>
                  <a:srgbClr val="0032A0"/>
                </a:solidFill>
                <a:uFill>
                  <a:solidFill>
                    <a:srgbClr val="FFFFFF"/>
                  </a:solidFill>
                </a:uFill>
              </a:rPr>
              <a:t>i</a:t>
            </a:r>
            <a:r>
              <a:rPr sz="2350" u="heavy" spc="5" dirty="0">
                <a:solidFill>
                  <a:srgbClr val="0032A0"/>
                </a:solidFill>
                <a:uFill>
                  <a:solidFill>
                    <a:srgbClr val="FFFFFF"/>
                  </a:solidFill>
                </a:uFill>
              </a:rPr>
              <a:t>m</a:t>
            </a:r>
            <a:r>
              <a:rPr sz="2350" spc="5" dirty="0">
                <a:solidFill>
                  <a:srgbClr val="0032A0"/>
                </a:solidFill>
              </a:rPr>
              <a:t>permissible  stereotypes</a:t>
            </a:r>
            <a:endParaRPr sz="2350" dirty="0">
              <a:solidFill>
                <a:srgbClr val="0032A0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9523" y="2610103"/>
            <a:ext cx="7435850" cy="31648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90525" marR="5080" indent="-378460">
              <a:lnSpc>
                <a:spcPct val="100400"/>
              </a:lnSpc>
              <a:spcBef>
                <a:spcPts val="90"/>
              </a:spcBef>
              <a:buChar char="•"/>
              <a:tabLst>
                <a:tab pos="390525" algn="l"/>
                <a:tab pos="391160" algn="l"/>
              </a:tabLst>
            </a:pPr>
            <a:r>
              <a:rPr sz="2850" spc="-125">
                <a:latin typeface="Arial"/>
                <a:cs typeface="Arial"/>
              </a:rPr>
              <a:t>When </a:t>
            </a:r>
            <a:r>
              <a:rPr sz="2850" spc="-155">
                <a:latin typeface="Arial"/>
                <a:cs typeface="Arial"/>
              </a:rPr>
              <a:t>an </a:t>
            </a:r>
            <a:r>
              <a:rPr sz="2850" spc="-65">
                <a:latin typeface="Arial"/>
                <a:cs typeface="Arial"/>
              </a:rPr>
              <a:t>individual </a:t>
            </a:r>
            <a:r>
              <a:rPr sz="2850" spc="-204">
                <a:latin typeface="Arial"/>
                <a:cs typeface="Arial"/>
              </a:rPr>
              <a:t>has </a:t>
            </a:r>
            <a:r>
              <a:rPr sz="2850" spc="-220">
                <a:latin typeface="Arial"/>
                <a:cs typeface="Arial"/>
              </a:rPr>
              <a:t>a </a:t>
            </a:r>
            <a:r>
              <a:rPr sz="2850" spc="-60">
                <a:latin typeface="Arial"/>
                <a:cs typeface="Arial"/>
              </a:rPr>
              <a:t>material </a:t>
            </a:r>
            <a:r>
              <a:rPr sz="2850" spc="-90">
                <a:latin typeface="Arial"/>
                <a:cs typeface="Arial"/>
              </a:rPr>
              <a:t>connection  </a:t>
            </a:r>
            <a:r>
              <a:rPr sz="2850" spc="30">
                <a:latin typeface="Arial"/>
                <a:cs typeface="Arial"/>
              </a:rPr>
              <a:t>to </a:t>
            </a:r>
            <a:r>
              <a:rPr sz="2850" spc="-220">
                <a:latin typeface="Arial"/>
                <a:cs typeface="Arial"/>
              </a:rPr>
              <a:t>a </a:t>
            </a:r>
            <a:r>
              <a:rPr sz="2850" spc="-85">
                <a:latin typeface="Arial"/>
                <a:cs typeface="Arial"/>
              </a:rPr>
              <a:t>dispute, </a:t>
            </a:r>
            <a:r>
              <a:rPr sz="2850" spc="-20">
                <a:latin typeface="Arial"/>
                <a:cs typeface="Arial"/>
              </a:rPr>
              <a:t>or </a:t>
            </a:r>
            <a:r>
              <a:rPr sz="2850" spc="-30">
                <a:latin typeface="Arial"/>
                <a:cs typeface="Arial"/>
              </a:rPr>
              <a:t>the </a:t>
            </a:r>
            <a:r>
              <a:rPr sz="2850" spc="-85">
                <a:latin typeface="Arial"/>
                <a:cs typeface="Arial"/>
              </a:rPr>
              <a:t>parties </a:t>
            </a:r>
            <a:r>
              <a:rPr sz="2850" spc="-90">
                <a:latin typeface="Arial"/>
                <a:cs typeface="Arial"/>
              </a:rPr>
              <a:t>involved, </a:t>
            </a:r>
            <a:r>
              <a:rPr sz="2850" spc="-180">
                <a:latin typeface="Arial"/>
                <a:cs typeface="Arial"/>
              </a:rPr>
              <a:t>such </a:t>
            </a:r>
            <a:r>
              <a:rPr sz="2850">
                <a:latin typeface="Arial"/>
                <a:cs typeface="Arial"/>
              </a:rPr>
              <a:t>that</a:t>
            </a:r>
            <a:r>
              <a:rPr sz="2850" spc="-575">
                <a:latin typeface="Arial"/>
                <a:cs typeface="Arial"/>
              </a:rPr>
              <a:t> </a:t>
            </a:r>
            <a:r>
              <a:rPr sz="2850" spc="-220">
                <a:latin typeface="Arial"/>
                <a:cs typeface="Arial"/>
              </a:rPr>
              <a:t>a  </a:t>
            </a:r>
            <a:r>
              <a:rPr sz="2850" spc="-130">
                <a:latin typeface="Arial"/>
                <a:cs typeface="Arial"/>
              </a:rPr>
              <a:t>reasonable </a:t>
            </a:r>
            <a:r>
              <a:rPr sz="2850" spc="-125">
                <a:latin typeface="Arial"/>
                <a:cs typeface="Arial"/>
              </a:rPr>
              <a:t>person </a:t>
            </a:r>
            <a:r>
              <a:rPr sz="2850" spc="-60">
                <a:latin typeface="Arial"/>
                <a:cs typeface="Arial"/>
              </a:rPr>
              <a:t>would </a:t>
            </a:r>
            <a:r>
              <a:rPr sz="2850" spc="-85">
                <a:latin typeface="Arial"/>
                <a:cs typeface="Arial"/>
              </a:rPr>
              <a:t>question </a:t>
            </a:r>
            <a:r>
              <a:rPr sz="2850" spc="-30">
                <a:latin typeface="Arial"/>
                <a:cs typeface="Arial"/>
              </a:rPr>
              <a:t>the  </a:t>
            </a:r>
            <a:r>
              <a:rPr sz="2850" spc="-85">
                <a:latin typeface="Arial"/>
                <a:cs typeface="Arial"/>
              </a:rPr>
              <a:t>individual’s </a:t>
            </a:r>
            <a:r>
              <a:rPr sz="2850" spc="-30">
                <a:latin typeface="Arial"/>
                <a:cs typeface="Arial"/>
              </a:rPr>
              <a:t>ability </a:t>
            </a:r>
            <a:r>
              <a:rPr sz="2850" spc="30">
                <a:latin typeface="Arial"/>
                <a:cs typeface="Arial"/>
              </a:rPr>
              <a:t>to </a:t>
            </a:r>
            <a:r>
              <a:rPr sz="2850" spc="-130">
                <a:latin typeface="Arial"/>
                <a:cs typeface="Arial"/>
              </a:rPr>
              <a:t>be</a:t>
            </a:r>
            <a:r>
              <a:rPr sz="2850" spc="-475">
                <a:latin typeface="Arial"/>
                <a:cs typeface="Arial"/>
              </a:rPr>
              <a:t> </a:t>
            </a:r>
            <a:r>
              <a:rPr sz="2850" spc="-40">
                <a:latin typeface="Arial"/>
                <a:cs typeface="Arial"/>
              </a:rPr>
              <a:t>impartial</a:t>
            </a:r>
            <a:endParaRPr sz="2850">
              <a:latin typeface="Arial"/>
              <a:cs typeface="Arial"/>
            </a:endParaRPr>
          </a:p>
          <a:p>
            <a:pPr marL="390525" marR="41275" indent="-378460">
              <a:lnSpc>
                <a:spcPct val="100499"/>
              </a:lnSpc>
              <a:spcBef>
                <a:spcPts val="680"/>
              </a:spcBef>
              <a:buChar char="•"/>
              <a:tabLst>
                <a:tab pos="390525" algn="l"/>
                <a:tab pos="391160" algn="l"/>
              </a:tabLst>
            </a:pPr>
            <a:r>
              <a:rPr sz="2850" spc="-114">
                <a:latin typeface="Arial"/>
                <a:cs typeface="Arial"/>
              </a:rPr>
              <a:t>May </a:t>
            </a:r>
            <a:r>
              <a:rPr sz="2850" spc="-130">
                <a:latin typeface="Arial"/>
                <a:cs typeface="Arial"/>
              </a:rPr>
              <a:t>be </a:t>
            </a:r>
            <a:r>
              <a:rPr sz="2850" spc="-180">
                <a:latin typeface="Arial"/>
                <a:cs typeface="Arial"/>
              </a:rPr>
              <a:t>based </a:t>
            </a:r>
            <a:r>
              <a:rPr sz="2850" spc="-85">
                <a:latin typeface="Arial"/>
                <a:cs typeface="Arial"/>
              </a:rPr>
              <a:t>on </a:t>
            </a:r>
            <a:r>
              <a:rPr sz="2850" spc="-10">
                <a:latin typeface="Arial"/>
                <a:cs typeface="Arial"/>
              </a:rPr>
              <a:t>prior </a:t>
            </a:r>
            <a:r>
              <a:rPr sz="2850" spc="-20">
                <a:latin typeface="Arial"/>
                <a:cs typeface="Arial"/>
              </a:rPr>
              <a:t>or </a:t>
            </a:r>
            <a:r>
              <a:rPr sz="2850" spc="-110">
                <a:latin typeface="Arial"/>
                <a:cs typeface="Arial"/>
              </a:rPr>
              <a:t>existing</a:t>
            </a:r>
            <a:r>
              <a:rPr sz="2850" spc="-380">
                <a:latin typeface="Arial"/>
                <a:cs typeface="Arial"/>
              </a:rPr>
              <a:t> </a:t>
            </a:r>
            <a:r>
              <a:rPr sz="2850" spc="-90">
                <a:latin typeface="Arial"/>
                <a:cs typeface="Arial"/>
              </a:rPr>
              <a:t>relationships,  </a:t>
            </a:r>
            <a:r>
              <a:rPr sz="2850" spc="-105">
                <a:latin typeface="Arial"/>
                <a:cs typeface="Arial"/>
              </a:rPr>
              <a:t>professional </a:t>
            </a:r>
            <a:r>
              <a:rPr sz="2850" spc="-65">
                <a:latin typeface="Arial"/>
                <a:cs typeface="Arial"/>
              </a:rPr>
              <a:t>interest, </a:t>
            </a:r>
            <a:r>
              <a:rPr sz="2850" spc="-75">
                <a:latin typeface="Arial"/>
                <a:cs typeface="Arial"/>
              </a:rPr>
              <a:t>financial </a:t>
            </a:r>
            <a:r>
              <a:rPr sz="2850" spc="-65">
                <a:latin typeface="Arial"/>
                <a:cs typeface="Arial"/>
              </a:rPr>
              <a:t>interest, </a:t>
            </a:r>
            <a:r>
              <a:rPr sz="2850" spc="-15">
                <a:latin typeface="Arial"/>
                <a:cs typeface="Arial"/>
              </a:rPr>
              <a:t>prior  </a:t>
            </a:r>
            <a:r>
              <a:rPr sz="2850" spc="-80">
                <a:latin typeface="Arial"/>
                <a:cs typeface="Arial"/>
              </a:rPr>
              <a:t>involvement, </a:t>
            </a:r>
            <a:r>
              <a:rPr sz="2850" spc="-35">
                <a:latin typeface="Arial"/>
                <a:cs typeface="Arial"/>
              </a:rPr>
              <a:t>and/or </a:t>
            </a:r>
            <a:r>
              <a:rPr sz="2850" spc="-70">
                <a:latin typeface="Arial"/>
                <a:cs typeface="Arial"/>
              </a:rPr>
              <a:t>nature </a:t>
            </a:r>
            <a:r>
              <a:rPr sz="2850">
                <a:latin typeface="Arial"/>
                <a:cs typeface="Arial"/>
              </a:rPr>
              <a:t>of</a:t>
            </a:r>
            <a:r>
              <a:rPr sz="2850" spc="-380">
                <a:latin typeface="Arial"/>
                <a:cs typeface="Arial"/>
              </a:rPr>
              <a:t> </a:t>
            </a:r>
            <a:r>
              <a:rPr sz="2850" spc="-55">
                <a:latin typeface="Arial"/>
                <a:cs typeface="Arial"/>
              </a:rPr>
              <a:t>position</a:t>
            </a:r>
            <a:endParaRPr sz="285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523" y="1502156"/>
            <a:ext cx="757745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>
                <a:solidFill>
                  <a:srgbClr val="0032A0"/>
                </a:solidFill>
              </a:rPr>
              <a:t>What </a:t>
            </a:r>
            <a:r>
              <a:rPr sz="3950" spc="5">
                <a:solidFill>
                  <a:srgbClr val="0032A0"/>
                </a:solidFill>
              </a:rPr>
              <a:t>is a </a:t>
            </a:r>
            <a:r>
              <a:rPr sz="3950">
                <a:solidFill>
                  <a:srgbClr val="0032A0"/>
                </a:solidFill>
              </a:rPr>
              <a:t>conflict </a:t>
            </a:r>
            <a:r>
              <a:rPr sz="3950" spc="5">
                <a:solidFill>
                  <a:srgbClr val="0032A0"/>
                </a:solidFill>
              </a:rPr>
              <a:t>of</a:t>
            </a:r>
            <a:r>
              <a:rPr sz="3950" spc="-30">
                <a:solidFill>
                  <a:srgbClr val="0032A0"/>
                </a:solidFill>
              </a:rPr>
              <a:t> </a:t>
            </a:r>
            <a:r>
              <a:rPr sz="3950" spc="5">
                <a:solidFill>
                  <a:srgbClr val="0032A0"/>
                </a:solidFill>
              </a:rPr>
              <a:t>interest?</a:t>
            </a:r>
            <a:endParaRPr sz="395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59711" y="2556764"/>
            <a:ext cx="5034915" cy="345821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ct val="90900"/>
              </a:lnSpc>
              <a:spcBef>
                <a:spcPts val="390"/>
              </a:spcBef>
              <a:tabLst>
                <a:tab pos="3961765" algn="l"/>
              </a:tabLst>
            </a:pPr>
            <a:r>
              <a:rPr sz="2450" spc="-85">
                <a:solidFill>
                  <a:srgbClr val="FFFFFF"/>
                </a:solidFill>
                <a:latin typeface="Arial"/>
                <a:cs typeface="Arial"/>
              </a:rPr>
              <a:t>Student </a:t>
            </a:r>
            <a:r>
              <a:rPr sz="2450" spc="-175">
                <a:solidFill>
                  <a:srgbClr val="FFFFFF"/>
                </a:solidFill>
                <a:latin typeface="Arial"/>
                <a:cs typeface="Arial"/>
              </a:rPr>
              <a:t>Soccer </a:t>
            </a:r>
            <a:r>
              <a:rPr sz="2450" spc="-114">
                <a:solidFill>
                  <a:srgbClr val="FFFFFF"/>
                </a:solidFill>
                <a:latin typeface="Arial"/>
                <a:cs typeface="Arial"/>
              </a:rPr>
              <a:t>Goalie </a:t>
            </a:r>
            <a:r>
              <a:rPr sz="2450" spc="-60">
                <a:solidFill>
                  <a:srgbClr val="FFFFFF"/>
                </a:solidFill>
                <a:latin typeface="Arial"/>
                <a:cs typeface="Arial"/>
              </a:rPr>
              <a:t>files </a:t>
            </a:r>
            <a:r>
              <a:rPr sz="2450" spc="-18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50" spc="-35">
                <a:solidFill>
                  <a:srgbClr val="FFFFFF"/>
                </a:solidFill>
                <a:latin typeface="Arial"/>
                <a:cs typeface="Arial"/>
              </a:rPr>
              <a:t>formal  </a:t>
            </a:r>
            <a:r>
              <a:rPr sz="2450" spc="-55">
                <a:solidFill>
                  <a:srgbClr val="FFFFFF"/>
                </a:solidFill>
                <a:latin typeface="Arial"/>
                <a:cs typeface="Arial"/>
              </a:rPr>
              <a:t>complaint </a:t>
            </a:r>
            <a:r>
              <a:rPr sz="2450" spc="5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50" spc="-140">
                <a:solidFill>
                  <a:srgbClr val="FFFFFF"/>
                </a:solidFill>
                <a:latin typeface="Arial"/>
                <a:cs typeface="Arial"/>
              </a:rPr>
              <a:t>sexual </a:t>
            </a:r>
            <a:r>
              <a:rPr sz="2450" spc="-110">
                <a:solidFill>
                  <a:srgbClr val="FFFFFF"/>
                </a:solidFill>
                <a:latin typeface="Arial"/>
                <a:cs typeface="Arial"/>
              </a:rPr>
              <a:t>harassment</a:t>
            </a:r>
            <a:r>
              <a:rPr sz="2450" spc="-3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114">
                <a:solidFill>
                  <a:srgbClr val="FFFFFF"/>
                </a:solidFill>
                <a:latin typeface="Arial"/>
                <a:cs typeface="Arial"/>
              </a:rPr>
              <a:t>against  </a:t>
            </a:r>
            <a:r>
              <a:rPr sz="2450" spc="-18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50" spc="-50">
                <a:solidFill>
                  <a:srgbClr val="FFFFFF"/>
                </a:solidFill>
                <a:latin typeface="Arial"/>
                <a:cs typeface="Arial"/>
              </a:rPr>
              <a:t>student</a:t>
            </a:r>
            <a:r>
              <a:rPr sz="245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175">
                <a:solidFill>
                  <a:srgbClr val="FFFFFF"/>
                </a:solidFill>
                <a:latin typeface="Arial"/>
                <a:cs typeface="Arial"/>
              </a:rPr>
              <a:t>Lacrosse</a:t>
            </a:r>
            <a:r>
              <a:rPr sz="2450" spc="-1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45">
                <a:solidFill>
                  <a:srgbClr val="FFFFFF"/>
                </a:solidFill>
                <a:latin typeface="Arial"/>
                <a:cs typeface="Arial"/>
              </a:rPr>
              <a:t>Midfielder.	</a:t>
            </a:r>
            <a:r>
              <a:rPr sz="2450" spc="-160">
                <a:solidFill>
                  <a:srgbClr val="FFFFFF"/>
                </a:solidFill>
                <a:latin typeface="Arial"/>
                <a:cs typeface="Arial"/>
              </a:rPr>
              <a:t>One </a:t>
            </a:r>
            <a:r>
              <a:rPr sz="2450" spc="5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2450" spc="-2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50" spc="-90">
                <a:solidFill>
                  <a:srgbClr val="FFFFFF"/>
                </a:solidFill>
                <a:latin typeface="Arial"/>
                <a:cs typeface="Arial"/>
              </a:rPr>
              <a:t>hearing </a:t>
            </a:r>
            <a:r>
              <a:rPr sz="2450" spc="-75">
                <a:solidFill>
                  <a:srgbClr val="FFFFFF"/>
                </a:solidFill>
                <a:latin typeface="Arial"/>
                <a:cs typeface="Arial"/>
              </a:rPr>
              <a:t>board </a:t>
            </a:r>
            <a:r>
              <a:rPr sz="2450" spc="-100">
                <a:solidFill>
                  <a:srgbClr val="FFFFFF"/>
                </a:solidFill>
                <a:latin typeface="Arial"/>
                <a:cs typeface="Arial"/>
              </a:rPr>
              <a:t>members selected </a:t>
            </a:r>
            <a:r>
              <a:rPr sz="2450" spc="-125">
                <a:solidFill>
                  <a:srgbClr val="FFFFFF"/>
                </a:solidFill>
                <a:latin typeface="Arial"/>
                <a:cs typeface="Arial"/>
              </a:rPr>
              <a:t>is  </a:t>
            </a:r>
            <a:r>
              <a:rPr sz="2450" spc="-35">
                <a:solidFill>
                  <a:srgbClr val="FFFFFF"/>
                </a:solidFill>
                <a:latin typeface="Arial"/>
                <a:cs typeface="Arial"/>
              </a:rPr>
              <a:t>Midfielder’s </a:t>
            </a:r>
            <a:r>
              <a:rPr sz="2450" spc="-50">
                <a:solidFill>
                  <a:srgbClr val="FFFFFF"/>
                </a:solidFill>
                <a:latin typeface="Arial"/>
                <a:cs typeface="Arial"/>
              </a:rPr>
              <a:t>faculty </a:t>
            </a:r>
            <a:r>
              <a:rPr sz="2450" spc="-90">
                <a:solidFill>
                  <a:srgbClr val="FFFFFF"/>
                </a:solidFill>
                <a:latin typeface="Arial"/>
                <a:cs typeface="Arial"/>
              </a:rPr>
              <a:t>advisor </a:t>
            </a:r>
            <a:r>
              <a:rPr sz="2450" spc="-45">
                <a:solidFill>
                  <a:srgbClr val="FFFFFF"/>
                </a:solidFill>
                <a:latin typeface="Arial"/>
                <a:cs typeface="Arial"/>
              </a:rPr>
              <a:t>who </a:t>
            </a:r>
            <a:r>
              <a:rPr sz="2450" spc="-175">
                <a:solidFill>
                  <a:srgbClr val="FFFFFF"/>
                </a:solidFill>
                <a:latin typeface="Arial"/>
                <a:cs typeface="Arial"/>
              </a:rPr>
              <a:t>has  </a:t>
            </a:r>
            <a:r>
              <a:rPr sz="2450" spc="-75">
                <a:solidFill>
                  <a:srgbClr val="FFFFFF"/>
                </a:solidFill>
                <a:latin typeface="Arial"/>
                <a:cs typeface="Arial"/>
              </a:rPr>
              <a:t>previously </a:t>
            </a:r>
            <a:r>
              <a:rPr sz="2450" spc="10">
                <a:solidFill>
                  <a:srgbClr val="FFFFFF"/>
                </a:solidFill>
                <a:latin typeface="Arial"/>
                <a:cs typeface="Arial"/>
              </a:rPr>
              <a:t>written </a:t>
            </a:r>
            <a:r>
              <a:rPr sz="2450" spc="-40">
                <a:solidFill>
                  <a:srgbClr val="FFFFFF"/>
                </a:solidFill>
                <a:latin typeface="Arial"/>
                <a:cs typeface="Arial"/>
              </a:rPr>
              <a:t>letters </a:t>
            </a:r>
            <a:r>
              <a:rPr sz="2450" spc="-5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2450" spc="-65">
                <a:solidFill>
                  <a:srgbClr val="FFFFFF"/>
                </a:solidFill>
                <a:latin typeface="Arial"/>
                <a:cs typeface="Arial"/>
              </a:rPr>
              <a:t>recommendation </a:t>
            </a:r>
            <a:r>
              <a:rPr sz="245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450" spc="-50">
                <a:solidFill>
                  <a:srgbClr val="FFFFFF"/>
                </a:solidFill>
                <a:latin typeface="Arial"/>
                <a:cs typeface="Arial"/>
              </a:rPr>
              <a:t>Midfielder’s  </a:t>
            </a:r>
            <a:r>
              <a:rPr sz="2450" spc="-60">
                <a:solidFill>
                  <a:srgbClr val="FFFFFF"/>
                </a:solidFill>
                <a:latin typeface="Arial"/>
                <a:cs typeface="Arial"/>
              </a:rPr>
              <a:t>application </a:t>
            </a:r>
            <a:r>
              <a:rPr sz="2450" spc="4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50" spc="-60">
                <a:solidFill>
                  <a:srgbClr val="FFFFFF"/>
                </a:solidFill>
                <a:latin typeface="Arial"/>
                <a:cs typeface="Arial"/>
              </a:rPr>
              <a:t>law </a:t>
            </a:r>
            <a:r>
              <a:rPr sz="2450" spc="-105">
                <a:solidFill>
                  <a:srgbClr val="FFFFFF"/>
                </a:solidFill>
                <a:latin typeface="Arial"/>
                <a:cs typeface="Arial"/>
              </a:rPr>
              <a:t>school </a:t>
            </a:r>
            <a:r>
              <a:rPr sz="2450" spc="-25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450" spc="-65">
                <a:solidFill>
                  <a:srgbClr val="FFFFFF"/>
                </a:solidFill>
                <a:latin typeface="Arial"/>
                <a:cs typeface="Arial"/>
              </a:rPr>
              <a:t>which  </a:t>
            </a:r>
            <a:r>
              <a:rPr sz="2450" spc="-50">
                <a:solidFill>
                  <a:srgbClr val="FFFFFF"/>
                </a:solidFill>
                <a:latin typeface="Arial"/>
                <a:cs typeface="Arial"/>
              </a:rPr>
              <a:t>faculty </a:t>
            </a:r>
            <a:r>
              <a:rPr sz="2450" spc="-90">
                <a:solidFill>
                  <a:srgbClr val="FFFFFF"/>
                </a:solidFill>
                <a:latin typeface="Arial"/>
                <a:cs typeface="Arial"/>
              </a:rPr>
              <a:t>advisor </a:t>
            </a:r>
            <a:r>
              <a:rPr sz="2450" spc="-15">
                <a:solidFill>
                  <a:srgbClr val="FFFFFF"/>
                </a:solidFill>
                <a:latin typeface="Arial"/>
                <a:cs typeface="Arial"/>
              </a:rPr>
              <a:t>wrote </a:t>
            </a:r>
            <a:r>
              <a:rPr sz="2450" spc="5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450" spc="-20">
                <a:solidFill>
                  <a:srgbClr val="FFFFFF"/>
                </a:solidFill>
                <a:latin typeface="Arial"/>
                <a:cs typeface="Arial"/>
              </a:rPr>
              <a:t>Midfielder </a:t>
            </a:r>
            <a:r>
              <a:rPr sz="2450" spc="-125">
                <a:solidFill>
                  <a:srgbClr val="FFFFFF"/>
                </a:solidFill>
                <a:latin typeface="Arial"/>
                <a:cs typeface="Arial"/>
              </a:rPr>
              <a:t>is  </a:t>
            </a:r>
            <a:r>
              <a:rPr sz="2450" spc="-40">
                <a:solidFill>
                  <a:srgbClr val="FFFFFF"/>
                </a:solidFill>
                <a:latin typeface="Arial"/>
                <a:cs typeface="Arial"/>
              </a:rPr>
              <a:t>“honest </a:t>
            </a:r>
            <a:r>
              <a:rPr sz="2450" spc="4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50" spc="-18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50" spc="-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15">
                <a:solidFill>
                  <a:srgbClr val="FFFFFF"/>
                </a:solidFill>
                <a:latin typeface="Arial"/>
                <a:cs typeface="Arial"/>
              </a:rPr>
              <a:t>fault.”</a:t>
            </a:r>
            <a:endParaRPr sz="24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90192" y="1552448"/>
            <a:ext cx="6854190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spc="15">
                <a:solidFill>
                  <a:srgbClr val="FFFFFF"/>
                </a:solidFill>
              </a:rPr>
              <a:t>Example </a:t>
            </a:r>
            <a:r>
              <a:rPr sz="3600" spc="10">
                <a:solidFill>
                  <a:srgbClr val="FFFFFF"/>
                </a:solidFill>
              </a:rPr>
              <a:t>- conflict </a:t>
            </a:r>
            <a:r>
              <a:rPr sz="3600" spc="15">
                <a:solidFill>
                  <a:srgbClr val="FFFFFF"/>
                </a:solidFill>
              </a:rPr>
              <a:t>of</a:t>
            </a:r>
            <a:r>
              <a:rPr sz="3600" spc="-65">
                <a:solidFill>
                  <a:srgbClr val="FFFFFF"/>
                </a:solidFill>
              </a:rPr>
              <a:t> </a:t>
            </a:r>
            <a:r>
              <a:rPr sz="3600" spc="10">
                <a:solidFill>
                  <a:srgbClr val="FFFFFF"/>
                </a:solidFill>
              </a:rPr>
              <a:t>interest</a:t>
            </a:r>
            <a:endParaRPr sz="360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59711" y="2475991"/>
            <a:ext cx="5140960" cy="379793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ct val="90900"/>
              </a:lnSpc>
              <a:spcBef>
                <a:spcPts val="390"/>
              </a:spcBef>
              <a:tabLst>
                <a:tab pos="1122045" algn="l"/>
                <a:tab pos="2317750" algn="l"/>
                <a:tab pos="2346960" algn="l"/>
              </a:tabLst>
            </a:pPr>
            <a:r>
              <a:rPr sz="2450" spc="-135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sz="2450" spc="-90">
                <a:solidFill>
                  <a:srgbClr val="FFFFFF"/>
                </a:solidFill>
                <a:latin typeface="Arial"/>
                <a:cs typeface="Arial"/>
              </a:rPr>
              <a:t>employee </a:t>
            </a:r>
            <a:r>
              <a:rPr sz="2450" spc="-25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450" spc="-2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50" spc="-95">
                <a:solidFill>
                  <a:srgbClr val="FFFFFF"/>
                </a:solidFill>
                <a:latin typeface="Arial"/>
                <a:cs typeface="Arial"/>
              </a:rPr>
              <a:t>gender studies  </a:t>
            </a:r>
            <a:r>
              <a:rPr sz="2450" spc="-40">
                <a:solidFill>
                  <a:srgbClr val="FFFFFF"/>
                </a:solidFill>
                <a:latin typeface="Arial"/>
                <a:cs typeface="Arial"/>
              </a:rPr>
              <a:t>department </a:t>
            </a:r>
            <a:r>
              <a:rPr sz="2450" spc="-45">
                <a:solidFill>
                  <a:srgbClr val="FFFFFF"/>
                </a:solidFill>
                <a:latin typeface="Arial"/>
                <a:cs typeface="Arial"/>
              </a:rPr>
              <a:t>who </a:t>
            </a:r>
            <a:r>
              <a:rPr sz="2450" spc="-125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450" spc="-130">
                <a:solidFill>
                  <a:srgbClr val="FFFFFF"/>
                </a:solidFill>
                <a:latin typeface="Arial"/>
                <a:cs typeface="Arial"/>
              </a:rPr>
              <a:t>chosen </a:t>
            </a:r>
            <a:r>
              <a:rPr sz="2450" spc="4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50" spc="-125">
                <a:solidFill>
                  <a:srgbClr val="FFFFFF"/>
                </a:solidFill>
                <a:latin typeface="Arial"/>
                <a:cs typeface="Arial"/>
              </a:rPr>
              <a:t>serve </a:t>
            </a:r>
            <a:r>
              <a:rPr sz="2450" spc="-6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450" spc="-4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18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sz="2450" spc="-90">
                <a:solidFill>
                  <a:srgbClr val="FFFFFF"/>
                </a:solidFill>
                <a:latin typeface="Arial"/>
                <a:cs typeface="Arial"/>
              </a:rPr>
              <a:t>hearing </a:t>
            </a:r>
            <a:r>
              <a:rPr sz="2450" spc="-70">
                <a:solidFill>
                  <a:srgbClr val="FFFFFF"/>
                </a:solidFill>
                <a:latin typeface="Arial"/>
                <a:cs typeface="Arial"/>
              </a:rPr>
              <a:t>board </a:t>
            </a:r>
            <a:r>
              <a:rPr sz="2450" spc="-120">
                <a:solidFill>
                  <a:srgbClr val="FFFFFF"/>
                </a:solidFill>
                <a:latin typeface="Arial"/>
                <a:cs typeface="Arial"/>
              </a:rPr>
              <a:t>also </a:t>
            </a:r>
            <a:r>
              <a:rPr sz="2450" spc="-110">
                <a:solidFill>
                  <a:srgbClr val="FFFFFF"/>
                </a:solidFill>
                <a:latin typeface="Arial"/>
                <a:cs typeface="Arial"/>
              </a:rPr>
              <a:t>chairs </a:t>
            </a:r>
            <a:r>
              <a:rPr sz="2450" spc="-2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50" spc="-70">
                <a:solidFill>
                  <a:srgbClr val="FFFFFF"/>
                </a:solidFill>
                <a:latin typeface="Arial"/>
                <a:cs typeface="Arial"/>
              </a:rPr>
              <a:t>board </a:t>
            </a:r>
            <a:r>
              <a:rPr sz="2450" spc="5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50" spc="-18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sz="2450" spc="-85">
                <a:solidFill>
                  <a:srgbClr val="FFFFFF"/>
                </a:solidFill>
                <a:latin typeface="Arial"/>
                <a:cs typeface="Arial"/>
              </a:rPr>
              <a:t>local </a:t>
            </a:r>
            <a:r>
              <a:rPr sz="2450" spc="-15">
                <a:solidFill>
                  <a:srgbClr val="FFFFFF"/>
                </a:solidFill>
                <a:latin typeface="Arial"/>
                <a:cs typeface="Arial"/>
              </a:rPr>
              <a:t>non-profit </a:t>
            </a:r>
            <a:r>
              <a:rPr sz="2450" spc="-85">
                <a:solidFill>
                  <a:srgbClr val="FFFFFF"/>
                </a:solidFill>
                <a:latin typeface="Arial"/>
                <a:cs typeface="Arial"/>
              </a:rPr>
              <a:t>dedicated </a:t>
            </a:r>
            <a:r>
              <a:rPr sz="2450" spc="4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50" spc="-145">
                <a:solidFill>
                  <a:srgbClr val="FFFFFF"/>
                </a:solidFill>
                <a:latin typeface="Arial"/>
                <a:cs typeface="Arial"/>
              </a:rPr>
              <a:t>sexual  </a:t>
            </a:r>
            <a:r>
              <a:rPr sz="2450" spc="-110">
                <a:solidFill>
                  <a:srgbClr val="FFFFFF"/>
                </a:solidFill>
                <a:latin typeface="Arial"/>
                <a:cs typeface="Arial"/>
              </a:rPr>
              <a:t>assault</a:t>
            </a:r>
            <a:r>
              <a:rPr sz="2450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150">
                <a:solidFill>
                  <a:srgbClr val="FFFFFF"/>
                </a:solidFill>
                <a:latin typeface="Arial"/>
                <a:cs typeface="Arial"/>
              </a:rPr>
              <a:t>advocacy.		</a:t>
            </a:r>
            <a:r>
              <a:rPr sz="2450" spc="-90">
                <a:solidFill>
                  <a:srgbClr val="FFFFFF"/>
                </a:solidFill>
                <a:latin typeface="Arial"/>
                <a:cs typeface="Arial"/>
              </a:rPr>
              <a:t>During </a:t>
            </a:r>
            <a:r>
              <a:rPr sz="2450" spc="-18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50" spc="-145">
                <a:solidFill>
                  <a:srgbClr val="FFFFFF"/>
                </a:solidFill>
                <a:latin typeface="Arial"/>
                <a:cs typeface="Arial"/>
              </a:rPr>
              <a:t>speech </a:t>
            </a:r>
            <a:r>
              <a:rPr sz="2450" spc="-25">
                <a:solidFill>
                  <a:srgbClr val="FFFFFF"/>
                </a:solidFill>
                <a:latin typeface="Arial"/>
                <a:cs typeface="Arial"/>
              </a:rPr>
              <a:t>at  </a:t>
            </a:r>
            <a:r>
              <a:rPr sz="2450" spc="-2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50" spc="-35">
                <a:solidFill>
                  <a:srgbClr val="FFFFFF"/>
                </a:solidFill>
                <a:latin typeface="Arial"/>
                <a:cs typeface="Arial"/>
              </a:rPr>
              <a:t>non-profit’s </a:t>
            </a:r>
            <a:r>
              <a:rPr sz="2450" spc="-90">
                <a:solidFill>
                  <a:srgbClr val="FFFFFF"/>
                </a:solidFill>
                <a:latin typeface="Arial"/>
                <a:cs typeface="Arial"/>
              </a:rPr>
              <a:t>annual </a:t>
            </a:r>
            <a:r>
              <a:rPr sz="2450" spc="-130">
                <a:solidFill>
                  <a:srgbClr val="FFFFFF"/>
                </a:solidFill>
                <a:latin typeface="Arial"/>
                <a:cs typeface="Arial"/>
              </a:rPr>
              <a:t>gala, </a:t>
            </a:r>
            <a:r>
              <a:rPr sz="2450" spc="-2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450" spc="-90">
                <a:solidFill>
                  <a:srgbClr val="FFFFFF"/>
                </a:solidFill>
                <a:latin typeface="Arial"/>
                <a:cs typeface="Arial"/>
              </a:rPr>
              <a:t>employee</a:t>
            </a:r>
            <a:r>
              <a:rPr sz="2450" spc="-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95">
                <a:solidFill>
                  <a:srgbClr val="FFFFFF"/>
                </a:solidFill>
                <a:latin typeface="Arial"/>
                <a:cs typeface="Arial"/>
              </a:rPr>
              <a:t>states:	</a:t>
            </a:r>
            <a:r>
              <a:rPr sz="2450" spc="-45">
                <a:solidFill>
                  <a:srgbClr val="FFFFFF"/>
                </a:solidFill>
                <a:latin typeface="Arial"/>
                <a:cs typeface="Arial"/>
              </a:rPr>
              <a:t>“The </a:t>
            </a:r>
            <a:r>
              <a:rPr sz="2450" spc="-55">
                <a:solidFill>
                  <a:srgbClr val="FFFFFF"/>
                </a:solidFill>
                <a:latin typeface="Arial"/>
                <a:cs typeface="Arial"/>
              </a:rPr>
              <a:t>presumption </a:t>
            </a:r>
            <a:r>
              <a:rPr sz="245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2450" spc="-100">
                <a:solidFill>
                  <a:srgbClr val="FFFFFF"/>
                </a:solidFill>
                <a:latin typeface="Arial"/>
                <a:cs typeface="Arial"/>
              </a:rPr>
              <a:t>innocence </a:t>
            </a:r>
            <a:r>
              <a:rPr sz="2450" spc="-125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450" spc="-60">
                <a:solidFill>
                  <a:srgbClr val="FFFFFF"/>
                </a:solidFill>
                <a:latin typeface="Arial"/>
                <a:cs typeface="Arial"/>
              </a:rPr>
              <a:t>wrong </a:t>
            </a:r>
            <a:r>
              <a:rPr sz="2450" spc="-25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450" spc="-204">
                <a:solidFill>
                  <a:srgbClr val="FFFFFF"/>
                </a:solidFill>
                <a:latin typeface="Arial"/>
                <a:cs typeface="Arial"/>
              </a:rPr>
              <a:t>cases </a:t>
            </a:r>
            <a:r>
              <a:rPr sz="245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50" spc="-140">
                <a:solidFill>
                  <a:srgbClr val="FFFFFF"/>
                </a:solidFill>
                <a:latin typeface="Arial"/>
                <a:cs typeface="Arial"/>
              </a:rPr>
              <a:t>sexual  </a:t>
            </a:r>
            <a:r>
              <a:rPr sz="2450" spc="-105">
                <a:solidFill>
                  <a:srgbClr val="FFFFFF"/>
                </a:solidFill>
                <a:latin typeface="Arial"/>
                <a:cs typeface="Arial"/>
              </a:rPr>
              <a:t>assault.	</a:t>
            </a:r>
            <a:r>
              <a:rPr sz="2450" spc="-6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2450" spc="-10">
                <a:solidFill>
                  <a:srgbClr val="FFFFFF"/>
                </a:solidFill>
                <a:latin typeface="Arial"/>
                <a:cs typeface="Arial"/>
              </a:rPr>
              <a:t>firmly </a:t>
            </a:r>
            <a:r>
              <a:rPr sz="2450" spc="-85">
                <a:solidFill>
                  <a:srgbClr val="FFFFFF"/>
                </a:solidFill>
                <a:latin typeface="Arial"/>
                <a:cs typeface="Arial"/>
              </a:rPr>
              <a:t>believe </a:t>
            </a:r>
            <a:r>
              <a:rPr sz="2450" spc="-18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50" spc="-100">
                <a:solidFill>
                  <a:srgbClr val="FFFFFF"/>
                </a:solidFill>
                <a:latin typeface="Arial"/>
                <a:cs typeface="Arial"/>
              </a:rPr>
              <a:t>person  </a:t>
            </a:r>
            <a:r>
              <a:rPr sz="2450" spc="-155">
                <a:solidFill>
                  <a:srgbClr val="FFFFFF"/>
                </a:solidFill>
                <a:latin typeface="Arial"/>
                <a:cs typeface="Arial"/>
              </a:rPr>
              <a:t>accused </a:t>
            </a:r>
            <a:r>
              <a:rPr sz="245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50" spc="-135">
                <a:solidFill>
                  <a:srgbClr val="FFFFFF"/>
                </a:solidFill>
                <a:latin typeface="Arial"/>
                <a:cs typeface="Arial"/>
              </a:rPr>
              <a:t>sexual </a:t>
            </a:r>
            <a:r>
              <a:rPr sz="2450" spc="-114">
                <a:solidFill>
                  <a:srgbClr val="FFFFFF"/>
                </a:solidFill>
                <a:latin typeface="Arial"/>
                <a:cs typeface="Arial"/>
              </a:rPr>
              <a:t>assault </a:t>
            </a:r>
            <a:r>
              <a:rPr sz="2450" spc="-65">
                <a:solidFill>
                  <a:srgbClr val="FFFFFF"/>
                </a:solidFill>
                <a:latin typeface="Arial"/>
                <a:cs typeface="Arial"/>
              </a:rPr>
              <a:t>must </a:t>
            </a:r>
            <a:r>
              <a:rPr sz="2450" spc="-85">
                <a:solidFill>
                  <a:srgbClr val="FFFFFF"/>
                </a:solidFill>
                <a:latin typeface="Arial"/>
                <a:cs typeface="Arial"/>
              </a:rPr>
              <a:t>prove  </a:t>
            </a:r>
            <a:r>
              <a:rPr sz="2450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sz="2450" spc="-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50" spc="-85">
                <a:solidFill>
                  <a:srgbClr val="FFFFFF"/>
                </a:solidFill>
                <a:latin typeface="Arial"/>
                <a:cs typeface="Arial"/>
              </a:rPr>
              <a:t>innocence.”</a:t>
            </a:r>
            <a:endParaRPr sz="24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79523" y="1502156"/>
            <a:ext cx="5300980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spc="5">
                <a:solidFill>
                  <a:srgbClr val="FFFFFF"/>
                </a:solidFill>
              </a:rPr>
              <a:t>Example of bias</a:t>
            </a:r>
            <a:r>
              <a:rPr sz="3950" spc="-70">
                <a:solidFill>
                  <a:srgbClr val="FFFFFF"/>
                </a:solidFill>
              </a:rPr>
              <a:t> </a:t>
            </a:r>
            <a:r>
              <a:rPr sz="3950" spc="5">
                <a:solidFill>
                  <a:srgbClr val="FFFFFF"/>
                </a:solidFill>
              </a:rPr>
              <a:t>(#1)</a:t>
            </a:r>
            <a:endParaRPr sz="395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083808"/>
            <a:ext cx="10058400" cy="632460"/>
          </a:xfrm>
          <a:custGeom>
            <a:avLst/>
            <a:gdLst/>
            <a:ahLst/>
            <a:cxnLst/>
            <a:rect l="l" t="t" r="r" b="b"/>
            <a:pathLst>
              <a:path w="10058400" h="632459">
                <a:moveTo>
                  <a:pt x="10058400" y="0"/>
                </a:moveTo>
                <a:lnTo>
                  <a:pt x="0" y="0"/>
                </a:lnTo>
                <a:lnTo>
                  <a:pt x="0" y="632460"/>
                </a:lnTo>
                <a:lnTo>
                  <a:pt x="10058400" y="632460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46455" y="3288163"/>
            <a:ext cx="7057390" cy="4279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650" u="heavy" spc="-35" dirty="0">
                <a:solidFill>
                  <a:srgbClr val="153CF9"/>
                </a:solidFill>
                <a:uFill>
                  <a:solidFill>
                    <a:srgbClr val="153CF9"/>
                  </a:solidFill>
                </a:uFill>
                <a:latin typeface="Arial"/>
                <a:cs typeface="Arial"/>
              </a:rPr>
              <a:t>https://</a:t>
            </a:r>
            <a:r>
              <a:rPr sz="2650" u="heavy" spc="-35" dirty="0" err="1">
                <a:solidFill>
                  <a:srgbClr val="153CF9"/>
                </a:solidFill>
                <a:uFill>
                  <a:solidFill>
                    <a:srgbClr val="153CF9"/>
                  </a:solidFill>
                </a:uFill>
                <a:latin typeface="Arial"/>
                <a:cs typeface="Arial"/>
              </a:rPr>
              <a:t>implicit.harvard.edu</a:t>
            </a:r>
            <a:r>
              <a:rPr sz="2650" u="heavy" spc="-35" dirty="0">
                <a:solidFill>
                  <a:srgbClr val="153CF9"/>
                </a:solidFill>
                <a:uFill>
                  <a:solidFill>
                    <a:srgbClr val="153CF9"/>
                  </a:solidFill>
                </a:uFill>
                <a:latin typeface="Arial"/>
                <a:cs typeface="Arial"/>
              </a:rPr>
              <a:t>/implicit/</a:t>
            </a:r>
            <a:r>
              <a:rPr sz="2650" u="heavy" spc="-35" dirty="0" err="1">
                <a:solidFill>
                  <a:srgbClr val="153CF9"/>
                </a:solidFill>
                <a:uFill>
                  <a:solidFill>
                    <a:srgbClr val="153CF9"/>
                  </a:solidFill>
                </a:uFill>
                <a:latin typeface="Arial"/>
                <a:cs typeface="Arial"/>
              </a:rPr>
              <a:t>takeatest.html</a:t>
            </a:r>
            <a:endParaRPr sz="2650" dirty="0">
              <a:latin typeface="Arial"/>
              <a:cs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EBF6DF-AED6-B847-A22E-18F31018A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6455" y="1031772"/>
            <a:ext cx="6502400" cy="2251075"/>
          </a:xfrm>
        </p:spPr>
        <p:txBody>
          <a:bodyPr/>
          <a:lstStyle/>
          <a:p>
            <a:pPr rtl="0" eaLnBrk="1" latinLnBrk="0" hangingPunct="1"/>
            <a:r>
              <a:rPr lang="en-US" sz="3300" b="1" kern="1200" spc="-5" dirty="0">
                <a:solidFill>
                  <a:srgbClr val="0032A0"/>
                </a:solidFill>
                <a:effectLst/>
                <a:latin typeface="Georgia" panose="02040502050405020303" pitchFamily="18" charset="0"/>
                <a:ea typeface="+mn-ea"/>
                <a:cs typeface="Georgia" panose="02040502050405020303" pitchFamily="18" charset="0"/>
              </a:rPr>
              <a:t>Resource for</a:t>
            </a:r>
            <a:r>
              <a:rPr lang="en-US" sz="3300" b="1" kern="1200" spc="-95" dirty="0">
                <a:solidFill>
                  <a:srgbClr val="0032A0"/>
                </a:solidFill>
                <a:effectLst/>
                <a:latin typeface="Georgia" panose="02040502050405020303" pitchFamily="18" charset="0"/>
                <a:ea typeface="+mn-ea"/>
                <a:cs typeface="Georgia" panose="02040502050405020303" pitchFamily="18" charset="0"/>
              </a:rPr>
              <a:t> </a:t>
            </a:r>
            <a:r>
              <a:rPr lang="en-US" sz="3300" b="1" kern="1200" spc="-5" dirty="0">
                <a:solidFill>
                  <a:srgbClr val="0032A0"/>
                </a:solidFill>
                <a:effectLst/>
                <a:latin typeface="Georgia" panose="02040502050405020303" pitchFamily="18" charset="0"/>
                <a:ea typeface="+mn-ea"/>
                <a:cs typeface="Georgia" panose="02040502050405020303" pitchFamily="18" charset="0"/>
              </a:rPr>
              <a:t>consideration:  Harvard </a:t>
            </a:r>
            <a:r>
              <a:rPr lang="en-US" sz="3300" b="1" kern="1200" dirty="0">
                <a:solidFill>
                  <a:srgbClr val="0032A0"/>
                </a:solidFill>
                <a:effectLst/>
                <a:latin typeface="Georgia" panose="02040502050405020303" pitchFamily="18" charset="0"/>
                <a:ea typeface="+mn-ea"/>
                <a:cs typeface="Georgia" panose="02040502050405020303" pitchFamily="18" charset="0"/>
              </a:rPr>
              <a:t>implicit bias</a:t>
            </a:r>
            <a:r>
              <a:rPr lang="en-US" sz="3300" b="1" kern="1200" spc="-40" dirty="0">
                <a:solidFill>
                  <a:srgbClr val="0032A0"/>
                </a:solidFill>
                <a:effectLst/>
                <a:latin typeface="Georgia" panose="02040502050405020303" pitchFamily="18" charset="0"/>
                <a:ea typeface="+mn-ea"/>
                <a:cs typeface="Georgia" panose="02040502050405020303" pitchFamily="18" charset="0"/>
              </a:rPr>
              <a:t> </a:t>
            </a:r>
            <a:r>
              <a:rPr lang="en-US" sz="3300" b="1" kern="1200" spc="-5" dirty="0">
                <a:solidFill>
                  <a:srgbClr val="0032A0"/>
                </a:solidFill>
                <a:effectLst/>
                <a:latin typeface="Georgia" panose="02040502050405020303" pitchFamily="18" charset="0"/>
                <a:ea typeface="+mn-ea"/>
                <a:cs typeface="Georgia" panose="02040502050405020303" pitchFamily="18" charset="0"/>
              </a:rPr>
              <a:t>test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3331845" y="7346648"/>
            <a:ext cx="339471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>
                <a:solidFill>
                  <a:srgbClr val="0032A0"/>
                </a:solidFill>
              </a:rPr>
              <a:t>©</a:t>
            </a:r>
            <a:r>
              <a:rPr spc="-85">
                <a:solidFill>
                  <a:srgbClr val="0032A0"/>
                </a:solidFill>
              </a:rPr>
              <a:t> </a:t>
            </a:r>
            <a:r>
              <a:rPr spc="-40">
                <a:solidFill>
                  <a:srgbClr val="0032A0"/>
                </a:solidFill>
              </a:rPr>
              <a:t>2020 </a:t>
            </a:r>
            <a:r>
              <a:rPr spc="-65">
                <a:solidFill>
                  <a:srgbClr val="0032A0"/>
                </a:solidFill>
              </a:rPr>
              <a:t>Husch </a:t>
            </a:r>
            <a:r>
              <a:rPr spc="-40">
                <a:solidFill>
                  <a:srgbClr val="0032A0"/>
                </a:solidFill>
              </a:rPr>
              <a:t>Blackwell </a:t>
            </a:r>
            <a:r>
              <a:rPr spc="-130">
                <a:solidFill>
                  <a:srgbClr val="0032A0"/>
                </a:solidFill>
              </a:rPr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8000" y="4460240"/>
            <a:ext cx="96456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40">
                <a:solidFill>
                  <a:srgbClr val="0032A0"/>
                </a:solidFill>
                <a:latin typeface="Arial"/>
                <a:cs typeface="Arial"/>
              </a:rPr>
              <a:t>Module</a:t>
            </a:r>
            <a:r>
              <a:rPr sz="1900" spc="-180">
                <a:solidFill>
                  <a:srgbClr val="0032A0"/>
                </a:solidFill>
                <a:latin typeface="Arial"/>
                <a:cs typeface="Arial"/>
              </a:rPr>
              <a:t> </a:t>
            </a:r>
            <a:r>
              <a:rPr sz="1900" spc="-100">
                <a:solidFill>
                  <a:srgbClr val="0032A0"/>
                </a:solidFill>
                <a:latin typeface="Arial"/>
                <a:cs typeface="Arial"/>
              </a:rPr>
              <a:t>5</a:t>
            </a:r>
            <a:endParaRPr sz="1900">
              <a:solidFill>
                <a:srgbClr val="0032A0"/>
              </a:solidFill>
              <a:latin typeface="Arial"/>
              <a:cs typeface="Arial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06CA38A-B6D2-EC44-83D9-2E1F301B44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8000" y="2986686"/>
            <a:ext cx="6502400" cy="650947"/>
          </a:xfrm>
        </p:spPr>
        <p:txBody>
          <a:bodyPr/>
          <a:lstStyle/>
          <a:p>
            <a:r>
              <a:rPr lang="en-US" dirty="0">
                <a:solidFill>
                  <a:srgbClr val="0032A0"/>
                </a:solidFill>
              </a:rPr>
              <a:t>Trauma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99334" y="2819400"/>
            <a:ext cx="7497065" cy="188077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90525" indent="-378460">
              <a:lnSpc>
                <a:spcPts val="3175"/>
              </a:lnSpc>
              <a:spcBef>
                <a:spcPts val="9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40" dirty="0">
                <a:latin typeface="Arial"/>
                <a:cs typeface="Arial"/>
              </a:rPr>
              <a:t>August </a:t>
            </a:r>
            <a:r>
              <a:rPr sz="2650" spc="-120" dirty="0">
                <a:latin typeface="Arial"/>
                <a:cs typeface="Arial"/>
              </a:rPr>
              <a:t>14,</a:t>
            </a:r>
            <a:r>
              <a:rPr sz="2650" spc="-135" dirty="0">
                <a:latin typeface="Arial"/>
                <a:cs typeface="Arial"/>
              </a:rPr>
              <a:t> </a:t>
            </a:r>
            <a:r>
              <a:rPr sz="2650" spc="-140" dirty="0">
                <a:latin typeface="Arial"/>
                <a:cs typeface="Arial"/>
              </a:rPr>
              <a:t>2020</a:t>
            </a:r>
            <a:endParaRPr sz="2650" dirty="0">
              <a:latin typeface="Arial"/>
              <a:cs typeface="Arial"/>
            </a:endParaRPr>
          </a:p>
          <a:p>
            <a:pPr marL="390525" marR="5080" indent="-378460">
              <a:lnSpc>
                <a:spcPct val="79800"/>
              </a:lnSpc>
              <a:spcBef>
                <a:spcPts val="63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90" dirty="0">
                <a:latin typeface="Arial"/>
                <a:cs typeface="Arial"/>
              </a:rPr>
              <a:t>Do </a:t>
            </a:r>
            <a:r>
              <a:rPr sz="2650" spc="-15" dirty="0">
                <a:latin typeface="Arial"/>
                <a:cs typeface="Arial"/>
              </a:rPr>
              <a:t>not </a:t>
            </a:r>
            <a:r>
              <a:rPr sz="2650" spc="-100" dirty="0">
                <a:latin typeface="Arial"/>
                <a:cs typeface="Arial"/>
              </a:rPr>
              <a:t>apply </a:t>
            </a:r>
            <a:r>
              <a:rPr sz="2650" spc="30" dirty="0">
                <a:latin typeface="Arial"/>
                <a:cs typeface="Arial"/>
              </a:rPr>
              <a:t>to </a:t>
            </a:r>
            <a:r>
              <a:rPr sz="2650" spc="-210" dirty="0">
                <a:latin typeface="Arial"/>
                <a:cs typeface="Arial"/>
              </a:rPr>
              <a:t>Sexual</a:t>
            </a:r>
            <a:r>
              <a:rPr sz="2650" spc="-455" dirty="0">
                <a:latin typeface="Arial"/>
                <a:cs typeface="Arial"/>
              </a:rPr>
              <a:t> </a:t>
            </a:r>
            <a:r>
              <a:rPr sz="2650" spc="-155" dirty="0">
                <a:latin typeface="Arial"/>
                <a:cs typeface="Arial"/>
              </a:rPr>
              <a:t>Harassment  </a:t>
            </a:r>
            <a:r>
              <a:rPr sz="2650" spc="-10" dirty="0">
                <a:latin typeface="Arial"/>
                <a:cs typeface="Arial"/>
              </a:rPr>
              <a:t>that </a:t>
            </a:r>
            <a:r>
              <a:rPr sz="2650" spc="-110" dirty="0">
                <a:latin typeface="Arial"/>
                <a:cs typeface="Arial"/>
              </a:rPr>
              <a:t>allegedly </a:t>
            </a:r>
            <a:r>
              <a:rPr sz="2650" spc="-100" dirty="0">
                <a:latin typeface="Arial"/>
                <a:cs typeface="Arial"/>
              </a:rPr>
              <a:t>occurred </a:t>
            </a:r>
            <a:r>
              <a:rPr sz="2650" spc="-20" dirty="0">
                <a:latin typeface="Arial"/>
                <a:cs typeface="Arial"/>
              </a:rPr>
              <a:t>prior </a:t>
            </a:r>
            <a:r>
              <a:rPr sz="2650" spc="25" dirty="0">
                <a:latin typeface="Arial"/>
                <a:cs typeface="Arial"/>
              </a:rPr>
              <a:t>to  </a:t>
            </a:r>
            <a:r>
              <a:rPr sz="2650" spc="-80" dirty="0">
                <a:latin typeface="Arial"/>
                <a:cs typeface="Arial"/>
              </a:rPr>
              <a:t>effective</a:t>
            </a:r>
            <a:r>
              <a:rPr sz="2650" spc="-135" dirty="0">
                <a:latin typeface="Arial"/>
                <a:cs typeface="Arial"/>
              </a:rPr>
              <a:t> </a:t>
            </a:r>
            <a:r>
              <a:rPr sz="2650" spc="-100" dirty="0">
                <a:latin typeface="Arial"/>
                <a:cs typeface="Arial"/>
              </a:rPr>
              <a:t>date</a:t>
            </a:r>
            <a:endParaRPr sz="2650" dirty="0">
              <a:latin typeface="Arial"/>
              <a:cs typeface="Arial"/>
            </a:endParaRPr>
          </a:p>
          <a:p>
            <a:pPr marL="829310" marR="26034" lvl="1" indent="-314325" algn="just">
              <a:lnSpc>
                <a:spcPct val="79600"/>
              </a:lnSpc>
              <a:spcBef>
                <a:spcPts val="635"/>
              </a:spcBef>
              <a:buFont typeface="Wingdings"/>
              <a:buChar char=""/>
              <a:tabLst>
                <a:tab pos="829944" algn="l"/>
              </a:tabLst>
            </a:pPr>
            <a:r>
              <a:rPr sz="2650" spc="-235" dirty="0">
                <a:latin typeface="Arial"/>
                <a:cs typeface="Arial"/>
              </a:rPr>
              <a:t>Assessed </a:t>
            </a:r>
            <a:r>
              <a:rPr sz="2650" spc="-130" dirty="0">
                <a:latin typeface="Arial"/>
                <a:cs typeface="Arial"/>
              </a:rPr>
              <a:t>according </a:t>
            </a:r>
            <a:r>
              <a:rPr sz="2650" spc="25" dirty="0">
                <a:latin typeface="Arial"/>
                <a:cs typeface="Arial"/>
              </a:rPr>
              <a:t>to</a:t>
            </a:r>
            <a:r>
              <a:rPr sz="2650" spc="-65" dirty="0">
                <a:latin typeface="Arial"/>
                <a:cs typeface="Arial"/>
              </a:rPr>
              <a:t> </a:t>
            </a:r>
            <a:r>
              <a:rPr sz="2650" spc="-135" dirty="0">
                <a:latin typeface="Arial"/>
                <a:cs typeface="Arial"/>
              </a:rPr>
              <a:t>guidance  </a:t>
            </a:r>
            <a:r>
              <a:rPr sz="2650" spc="-125" dirty="0">
                <a:latin typeface="Arial"/>
                <a:cs typeface="Arial"/>
              </a:rPr>
              <a:t>and </a:t>
            </a:r>
            <a:r>
              <a:rPr sz="2650" spc="-95" dirty="0">
                <a:latin typeface="Arial"/>
                <a:cs typeface="Arial"/>
              </a:rPr>
              <a:t>regulations </a:t>
            </a:r>
            <a:r>
              <a:rPr sz="2650" spc="-40" dirty="0">
                <a:latin typeface="Arial"/>
                <a:cs typeface="Arial"/>
              </a:rPr>
              <a:t>in </a:t>
            </a:r>
            <a:r>
              <a:rPr sz="2650" spc="-130" dirty="0">
                <a:latin typeface="Arial"/>
                <a:cs typeface="Arial"/>
              </a:rPr>
              <a:t>place </a:t>
            </a:r>
            <a:r>
              <a:rPr sz="2650" spc="-40" dirty="0">
                <a:latin typeface="Arial"/>
                <a:cs typeface="Arial"/>
              </a:rPr>
              <a:t>at</a:t>
            </a:r>
            <a:r>
              <a:rPr sz="2650" spc="-330" dirty="0">
                <a:latin typeface="Arial"/>
                <a:cs typeface="Arial"/>
              </a:rPr>
              <a:t> </a:t>
            </a:r>
            <a:r>
              <a:rPr sz="2650" spc="-25" dirty="0">
                <a:latin typeface="Arial"/>
                <a:cs typeface="Arial"/>
              </a:rPr>
              <a:t>time  </a:t>
            </a:r>
            <a:r>
              <a:rPr sz="2650" spc="-125" dirty="0">
                <a:latin typeface="Arial"/>
                <a:cs typeface="Arial"/>
              </a:rPr>
              <a:t>alleged </a:t>
            </a:r>
            <a:r>
              <a:rPr sz="2650" spc="-95" dirty="0">
                <a:latin typeface="Arial"/>
                <a:cs typeface="Arial"/>
              </a:rPr>
              <a:t>conduct</a:t>
            </a:r>
            <a:r>
              <a:rPr sz="2650" spc="-145" dirty="0">
                <a:latin typeface="Arial"/>
                <a:cs typeface="Arial"/>
              </a:rPr>
              <a:t> </a:t>
            </a:r>
            <a:r>
              <a:rPr sz="2650" spc="-100" dirty="0">
                <a:latin typeface="Arial"/>
                <a:cs typeface="Arial"/>
              </a:rPr>
              <a:t>occurred</a:t>
            </a:r>
            <a:endParaRPr sz="265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9335" y="1683511"/>
            <a:ext cx="709612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32A0"/>
                </a:solidFill>
              </a:rPr>
              <a:t>When </a:t>
            </a:r>
            <a:r>
              <a:rPr dirty="0">
                <a:solidFill>
                  <a:srgbClr val="0032A0"/>
                </a:solidFill>
              </a:rPr>
              <a:t>are </a:t>
            </a:r>
            <a:r>
              <a:rPr spc="-5" dirty="0">
                <a:solidFill>
                  <a:srgbClr val="0032A0"/>
                </a:solidFill>
              </a:rPr>
              <a:t>the new regs</a:t>
            </a:r>
            <a:r>
              <a:rPr spc="-85" dirty="0">
                <a:solidFill>
                  <a:srgbClr val="0032A0"/>
                </a:solidFill>
              </a:rPr>
              <a:t> </a:t>
            </a:r>
            <a:r>
              <a:rPr dirty="0">
                <a:solidFill>
                  <a:srgbClr val="0032A0"/>
                </a:solidFill>
              </a:rPr>
              <a:t>effective?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99335" y="2607055"/>
            <a:ext cx="7447280" cy="252031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90525" marR="5080" indent="-378460">
              <a:lnSpc>
                <a:spcPts val="3170"/>
              </a:lnSpc>
              <a:spcBef>
                <a:spcPts val="20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90">
                <a:latin typeface="Arial"/>
                <a:cs typeface="Arial"/>
              </a:rPr>
              <a:t>“Trauma-informed investigation </a:t>
            </a:r>
            <a:r>
              <a:rPr sz="2650" spc="-105">
                <a:latin typeface="Arial"/>
                <a:cs typeface="Arial"/>
              </a:rPr>
              <a:t>techniques </a:t>
            </a:r>
            <a:r>
              <a:rPr sz="2650" spc="-10">
                <a:latin typeface="Arial"/>
                <a:cs typeface="Arial"/>
              </a:rPr>
              <a:t>that  </a:t>
            </a:r>
            <a:r>
              <a:rPr sz="2650" spc="-100">
                <a:latin typeface="Arial"/>
                <a:cs typeface="Arial"/>
              </a:rPr>
              <a:t>bleed </a:t>
            </a:r>
            <a:r>
              <a:rPr sz="2650" spc="-95">
                <a:latin typeface="Arial"/>
                <a:cs typeface="Arial"/>
              </a:rPr>
              <a:t>over </a:t>
            </a:r>
            <a:r>
              <a:rPr sz="2650" spc="-5">
                <a:latin typeface="Arial"/>
                <a:cs typeface="Arial"/>
              </a:rPr>
              <a:t>into </a:t>
            </a:r>
            <a:r>
              <a:rPr sz="2650" spc="-830">
                <a:latin typeface="Arial"/>
                <a:cs typeface="Arial"/>
              </a:rPr>
              <a:t>…</a:t>
            </a:r>
            <a:r>
              <a:rPr sz="2650" spc="-155">
                <a:latin typeface="Arial"/>
                <a:cs typeface="Arial"/>
              </a:rPr>
              <a:t> </a:t>
            </a:r>
            <a:r>
              <a:rPr sz="2650" spc="-150">
                <a:latin typeface="Arial"/>
                <a:cs typeface="Arial"/>
              </a:rPr>
              <a:t>bias </a:t>
            </a:r>
            <a:r>
              <a:rPr sz="2650" spc="-60">
                <a:latin typeface="Arial"/>
                <a:cs typeface="Arial"/>
              </a:rPr>
              <a:t>detract </a:t>
            </a:r>
            <a:r>
              <a:rPr sz="2650" spc="-35">
                <a:latin typeface="Arial"/>
                <a:cs typeface="Arial"/>
              </a:rPr>
              <a:t>from the  </a:t>
            </a:r>
            <a:r>
              <a:rPr sz="2650" spc="-80">
                <a:latin typeface="Arial"/>
                <a:cs typeface="Arial"/>
              </a:rPr>
              <a:t>fundamental </a:t>
            </a:r>
            <a:r>
              <a:rPr sz="2650" spc="-75">
                <a:latin typeface="Arial"/>
                <a:cs typeface="Arial"/>
              </a:rPr>
              <a:t>tenets </a:t>
            </a:r>
            <a:r>
              <a:rPr sz="2650" spc="-15">
                <a:latin typeface="Arial"/>
                <a:cs typeface="Arial"/>
              </a:rPr>
              <a:t>of </a:t>
            </a:r>
            <a:r>
              <a:rPr sz="2650" spc="-125">
                <a:latin typeface="Arial"/>
                <a:cs typeface="Arial"/>
              </a:rPr>
              <a:t>fairness </a:t>
            </a:r>
            <a:r>
              <a:rPr sz="2650" spc="-130">
                <a:latin typeface="Arial"/>
                <a:cs typeface="Arial"/>
              </a:rPr>
              <a:t>and </a:t>
            </a:r>
            <a:r>
              <a:rPr sz="2650" spc="-35">
                <a:latin typeface="Arial"/>
                <a:cs typeface="Arial"/>
              </a:rPr>
              <a:t>impartiality</a:t>
            </a:r>
            <a:r>
              <a:rPr sz="2650" spc="-315">
                <a:latin typeface="Arial"/>
                <a:cs typeface="Arial"/>
              </a:rPr>
              <a:t> </a:t>
            </a:r>
            <a:r>
              <a:rPr sz="2650" spc="-10">
                <a:latin typeface="Arial"/>
                <a:cs typeface="Arial"/>
              </a:rPr>
              <a:t>that  </a:t>
            </a:r>
            <a:r>
              <a:rPr sz="2650" spc="-125">
                <a:latin typeface="Arial"/>
                <a:cs typeface="Arial"/>
              </a:rPr>
              <a:t>are </a:t>
            </a:r>
            <a:r>
              <a:rPr sz="2650" spc="-110">
                <a:latin typeface="Arial"/>
                <a:cs typeface="Arial"/>
              </a:rPr>
              <a:t>[key </a:t>
            </a:r>
            <a:r>
              <a:rPr sz="2650" spc="40">
                <a:latin typeface="Arial"/>
                <a:cs typeface="Arial"/>
              </a:rPr>
              <a:t>to] </a:t>
            </a:r>
            <a:r>
              <a:rPr sz="2650" spc="-90">
                <a:latin typeface="Arial"/>
                <a:cs typeface="Arial"/>
              </a:rPr>
              <a:t>disciplinary</a:t>
            </a:r>
            <a:r>
              <a:rPr sz="2650" spc="-340">
                <a:latin typeface="Arial"/>
                <a:cs typeface="Arial"/>
              </a:rPr>
              <a:t> </a:t>
            </a:r>
            <a:r>
              <a:rPr sz="2650" spc="-114">
                <a:latin typeface="Arial"/>
                <a:cs typeface="Arial"/>
              </a:rPr>
              <a:t>proceedings.”</a:t>
            </a:r>
            <a:endParaRPr sz="2650">
              <a:latin typeface="Arial"/>
              <a:cs typeface="Arial"/>
            </a:endParaRPr>
          </a:p>
          <a:p>
            <a:pPr marL="3464560" marR="241300">
              <a:lnSpc>
                <a:spcPts val="3170"/>
              </a:lnSpc>
              <a:spcBef>
                <a:spcPts val="630"/>
              </a:spcBef>
            </a:pPr>
            <a:r>
              <a:rPr sz="2650" spc="-75">
                <a:latin typeface="Arial"/>
                <a:cs typeface="Arial"/>
              </a:rPr>
              <a:t>- </a:t>
            </a:r>
            <a:r>
              <a:rPr sz="2650" spc="-215">
                <a:latin typeface="Arial"/>
                <a:cs typeface="Arial"/>
              </a:rPr>
              <a:t>Candace </a:t>
            </a:r>
            <a:r>
              <a:rPr sz="2650" spc="-200">
                <a:latin typeface="Arial"/>
                <a:cs typeface="Arial"/>
              </a:rPr>
              <a:t>Jackson, </a:t>
            </a:r>
            <a:r>
              <a:rPr sz="2650" spc="-105">
                <a:latin typeface="Arial"/>
                <a:cs typeface="Arial"/>
              </a:rPr>
              <a:t>Acting  </a:t>
            </a:r>
            <a:r>
              <a:rPr sz="2650" spc="-155">
                <a:latin typeface="Arial"/>
                <a:cs typeface="Arial"/>
              </a:rPr>
              <a:t>Asst. </a:t>
            </a:r>
            <a:r>
              <a:rPr sz="2650" spc="-150">
                <a:latin typeface="Arial"/>
                <a:cs typeface="Arial"/>
              </a:rPr>
              <a:t>Secretary </a:t>
            </a:r>
            <a:r>
              <a:rPr sz="2650" spc="-10">
                <a:latin typeface="Arial"/>
                <a:cs typeface="Arial"/>
              </a:rPr>
              <a:t>of </a:t>
            </a:r>
            <a:r>
              <a:rPr sz="2650" spc="-305">
                <a:latin typeface="Arial"/>
                <a:cs typeface="Arial"/>
              </a:rPr>
              <a:t>Ed</a:t>
            </a:r>
            <a:r>
              <a:rPr sz="2650" spc="-280">
                <a:latin typeface="Arial"/>
                <a:cs typeface="Arial"/>
              </a:rPr>
              <a:t> </a:t>
            </a:r>
            <a:r>
              <a:rPr sz="2650" spc="-120">
                <a:latin typeface="Arial"/>
                <a:cs typeface="Arial"/>
              </a:rPr>
              <a:t>(2017)</a:t>
            </a:r>
            <a:endParaRPr sz="265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9335" y="1631695"/>
            <a:ext cx="1908175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spc="15">
                <a:solidFill>
                  <a:srgbClr val="0032A0"/>
                </a:solidFill>
              </a:rPr>
              <a:t>Balance</a:t>
            </a:r>
            <a:endParaRPr sz="360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02383" y="2530856"/>
            <a:ext cx="7418070" cy="187706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90525" indent="-378460">
              <a:lnSpc>
                <a:spcPct val="100000"/>
              </a:lnSpc>
              <a:spcBef>
                <a:spcPts val="72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50">
                <a:latin typeface="Arial"/>
                <a:cs typeface="Arial"/>
              </a:rPr>
              <a:t>Not </a:t>
            </a:r>
            <a:r>
              <a:rPr sz="2650" spc="-40">
                <a:latin typeface="Arial"/>
                <a:cs typeface="Arial"/>
              </a:rPr>
              <a:t>in </a:t>
            </a:r>
            <a:r>
              <a:rPr sz="2650" spc="-114">
                <a:latin typeface="Arial"/>
                <a:cs typeface="Arial"/>
              </a:rPr>
              <a:t>every</a:t>
            </a:r>
            <a:r>
              <a:rPr sz="2650" spc="-330">
                <a:latin typeface="Arial"/>
                <a:cs typeface="Arial"/>
              </a:rPr>
              <a:t> </a:t>
            </a:r>
            <a:r>
              <a:rPr sz="2650" spc="-235">
                <a:latin typeface="Arial"/>
                <a:cs typeface="Arial"/>
              </a:rPr>
              <a:t>case</a:t>
            </a:r>
            <a:endParaRPr sz="265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62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45">
                <a:latin typeface="Arial"/>
                <a:cs typeface="Arial"/>
              </a:rPr>
              <a:t>Not </a:t>
            </a:r>
            <a:r>
              <a:rPr sz="2650" spc="-60">
                <a:latin typeface="Arial"/>
                <a:cs typeface="Arial"/>
              </a:rPr>
              <a:t>just </a:t>
            </a:r>
            <a:r>
              <a:rPr sz="2650" spc="-114">
                <a:latin typeface="Arial"/>
                <a:cs typeface="Arial"/>
              </a:rPr>
              <a:t>one</a:t>
            </a:r>
            <a:r>
              <a:rPr sz="2650" spc="-335">
                <a:latin typeface="Arial"/>
                <a:cs typeface="Arial"/>
              </a:rPr>
              <a:t> </a:t>
            </a:r>
            <a:r>
              <a:rPr sz="2650" spc="-50">
                <a:latin typeface="Arial"/>
                <a:cs typeface="Arial"/>
              </a:rPr>
              <a:t>party</a:t>
            </a:r>
            <a:endParaRPr sz="2650">
              <a:latin typeface="Arial"/>
              <a:cs typeface="Arial"/>
            </a:endParaRPr>
          </a:p>
          <a:p>
            <a:pPr marL="390525" marR="5080" indent="-378460">
              <a:lnSpc>
                <a:spcPts val="3170"/>
              </a:lnSpc>
              <a:spcBef>
                <a:spcPts val="73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25">
                <a:latin typeface="Arial"/>
                <a:cs typeface="Arial"/>
              </a:rPr>
              <a:t>Never </a:t>
            </a:r>
            <a:r>
              <a:rPr sz="2650" spc="-195">
                <a:latin typeface="Arial"/>
                <a:cs typeface="Arial"/>
              </a:rPr>
              <a:t>assume </a:t>
            </a:r>
            <a:r>
              <a:rPr sz="2650" spc="-145">
                <a:latin typeface="Arial"/>
                <a:cs typeface="Arial"/>
              </a:rPr>
              <a:t>anyone </a:t>
            </a:r>
            <a:r>
              <a:rPr sz="2650" spc="-65">
                <a:latin typeface="Arial"/>
                <a:cs typeface="Arial"/>
              </a:rPr>
              <a:t>participating </a:t>
            </a:r>
            <a:r>
              <a:rPr sz="2650" spc="-40">
                <a:latin typeface="Arial"/>
                <a:cs typeface="Arial"/>
              </a:rPr>
              <a:t>in </a:t>
            </a:r>
            <a:r>
              <a:rPr sz="2650" spc="-210">
                <a:latin typeface="Arial"/>
                <a:cs typeface="Arial"/>
              </a:rPr>
              <a:t>a </a:t>
            </a:r>
            <a:r>
              <a:rPr sz="2650" spc="-110">
                <a:latin typeface="Arial"/>
                <a:cs typeface="Arial"/>
              </a:rPr>
              <a:t>hearing </a:t>
            </a:r>
            <a:r>
              <a:rPr sz="2650" spc="-204">
                <a:latin typeface="Arial"/>
                <a:cs typeface="Arial"/>
              </a:rPr>
              <a:t>has  </a:t>
            </a:r>
            <a:r>
              <a:rPr sz="2650" spc="-95">
                <a:latin typeface="Arial"/>
                <a:cs typeface="Arial"/>
              </a:rPr>
              <a:t>suffered </a:t>
            </a:r>
            <a:r>
              <a:rPr sz="2650" spc="-160">
                <a:latin typeface="Arial"/>
                <a:cs typeface="Arial"/>
              </a:rPr>
              <a:t>any</a:t>
            </a:r>
            <a:r>
              <a:rPr sz="2650" spc="-190">
                <a:latin typeface="Arial"/>
                <a:cs typeface="Arial"/>
              </a:rPr>
              <a:t> </a:t>
            </a:r>
            <a:r>
              <a:rPr sz="2650" spc="-80">
                <a:latin typeface="Arial"/>
                <a:cs typeface="Arial"/>
              </a:rPr>
              <a:t>trauma</a:t>
            </a:r>
            <a:endParaRPr sz="265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523" y="1648459"/>
            <a:ext cx="724852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spc="5">
                <a:solidFill>
                  <a:srgbClr val="0032A0"/>
                </a:solidFill>
              </a:rPr>
              <a:t>Trauma </a:t>
            </a:r>
            <a:r>
              <a:rPr sz="3950" spc="10">
                <a:solidFill>
                  <a:srgbClr val="0032A0"/>
                </a:solidFill>
              </a:rPr>
              <a:t>might </a:t>
            </a:r>
            <a:r>
              <a:rPr sz="3950">
                <a:solidFill>
                  <a:srgbClr val="0032A0"/>
                </a:solidFill>
              </a:rPr>
              <a:t>affect </a:t>
            </a:r>
            <a:r>
              <a:rPr sz="3950" spc="5">
                <a:solidFill>
                  <a:srgbClr val="0032A0"/>
                </a:solidFill>
              </a:rPr>
              <a:t>a</a:t>
            </a:r>
            <a:r>
              <a:rPr sz="3950" spc="-45">
                <a:solidFill>
                  <a:srgbClr val="0032A0"/>
                </a:solidFill>
              </a:rPr>
              <a:t> </a:t>
            </a:r>
            <a:r>
              <a:rPr sz="3950" spc="5">
                <a:solidFill>
                  <a:srgbClr val="0032A0"/>
                </a:solidFill>
              </a:rPr>
              <a:t>party</a:t>
            </a:r>
            <a:endParaRPr sz="395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2514600" cy="5659120"/>
          </a:xfrm>
          <a:custGeom>
            <a:avLst/>
            <a:gdLst/>
            <a:ahLst/>
            <a:cxnLst/>
            <a:rect l="l" t="t" r="r" b="b"/>
            <a:pathLst>
              <a:path w="2514600" h="5659120">
                <a:moveTo>
                  <a:pt x="2514600" y="0"/>
                </a:moveTo>
                <a:lnTo>
                  <a:pt x="0" y="0"/>
                </a:lnTo>
                <a:lnTo>
                  <a:pt x="0" y="5658612"/>
                </a:lnTo>
                <a:lnTo>
                  <a:pt x="2514600" y="5658612"/>
                </a:lnTo>
                <a:lnTo>
                  <a:pt x="25146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 descr="HuschBlackwell Logo"/>
          <p:cNvSpPr/>
          <p:nvPr/>
        </p:nvSpPr>
        <p:spPr>
          <a:xfrm>
            <a:off x="7914131" y="6318503"/>
            <a:ext cx="1790715" cy="1463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06344" y="2079752"/>
            <a:ext cx="6514465" cy="3001206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3170"/>
              </a:lnSpc>
              <a:spcBef>
                <a:spcPts val="200"/>
              </a:spcBef>
            </a:pPr>
            <a:r>
              <a:rPr sz="2650" spc="-160" dirty="0">
                <a:latin typeface="Arial"/>
                <a:cs typeface="Arial"/>
              </a:rPr>
              <a:t>People </a:t>
            </a:r>
            <a:r>
              <a:rPr sz="2650" spc="-65" dirty="0">
                <a:latin typeface="Arial"/>
                <a:cs typeface="Arial"/>
              </a:rPr>
              <a:t>who </a:t>
            </a:r>
            <a:r>
              <a:rPr sz="2650" spc="-170" dirty="0">
                <a:latin typeface="Arial"/>
                <a:cs typeface="Arial"/>
              </a:rPr>
              <a:t>have </a:t>
            </a:r>
            <a:r>
              <a:rPr sz="2650" spc="-95" dirty="0">
                <a:latin typeface="Arial"/>
                <a:cs typeface="Arial"/>
              </a:rPr>
              <a:t>suffered </a:t>
            </a:r>
            <a:r>
              <a:rPr sz="2650" spc="-80" dirty="0">
                <a:latin typeface="Arial"/>
                <a:cs typeface="Arial"/>
              </a:rPr>
              <a:t>trauma </a:t>
            </a:r>
            <a:r>
              <a:rPr sz="2650" spc="-195" dirty="0">
                <a:latin typeface="Arial"/>
                <a:cs typeface="Arial"/>
              </a:rPr>
              <a:t>may, </a:t>
            </a:r>
            <a:r>
              <a:rPr sz="2650" spc="-10" dirty="0">
                <a:latin typeface="Arial"/>
                <a:cs typeface="Arial"/>
              </a:rPr>
              <a:t>but</a:t>
            </a:r>
            <a:r>
              <a:rPr sz="2650" spc="-235" dirty="0">
                <a:latin typeface="Arial"/>
                <a:cs typeface="Arial"/>
              </a:rPr>
              <a:t> </a:t>
            </a:r>
            <a:r>
              <a:rPr sz="2650" spc="-165" dirty="0">
                <a:latin typeface="Arial"/>
                <a:cs typeface="Arial"/>
              </a:rPr>
              <a:t>may  </a:t>
            </a:r>
            <a:r>
              <a:rPr sz="2650" spc="-25" dirty="0">
                <a:latin typeface="Arial"/>
                <a:cs typeface="Arial"/>
              </a:rPr>
              <a:t>not, </a:t>
            </a:r>
            <a:r>
              <a:rPr sz="2650" spc="-125" dirty="0">
                <a:latin typeface="Arial"/>
                <a:cs typeface="Arial"/>
              </a:rPr>
              <a:t>experience </a:t>
            </a:r>
            <a:r>
              <a:rPr sz="2650" spc="-160" dirty="0">
                <a:latin typeface="Arial"/>
                <a:cs typeface="Arial"/>
              </a:rPr>
              <a:t>any </a:t>
            </a:r>
            <a:r>
              <a:rPr sz="2650" spc="-25" dirty="0">
                <a:latin typeface="Arial"/>
                <a:cs typeface="Arial"/>
              </a:rPr>
              <a:t>or </a:t>
            </a:r>
            <a:r>
              <a:rPr sz="2650" spc="-210" dirty="0">
                <a:latin typeface="Arial"/>
                <a:cs typeface="Arial"/>
              </a:rPr>
              <a:t>a </a:t>
            </a:r>
            <a:r>
              <a:rPr sz="2650" spc="-90" dirty="0">
                <a:latin typeface="Arial"/>
                <a:cs typeface="Arial"/>
              </a:rPr>
              <a:t>mix </a:t>
            </a:r>
            <a:r>
              <a:rPr sz="2650" spc="-10" dirty="0">
                <a:latin typeface="Arial"/>
                <a:cs typeface="Arial"/>
              </a:rPr>
              <a:t>of </a:t>
            </a:r>
            <a:r>
              <a:rPr sz="2650" spc="-35" dirty="0">
                <a:latin typeface="Arial"/>
                <a:cs typeface="Arial"/>
              </a:rPr>
              <a:t>the</a:t>
            </a:r>
            <a:r>
              <a:rPr sz="2650" spc="-490" dirty="0">
                <a:latin typeface="Arial"/>
                <a:cs typeface="Arial"/>
              </a:rPr>
              <a:t> </a:t>
            </a:r>
            <a:r>
              <a:rPr sz="2650" spc="-55" dirty="0">
                <a:latin typeface="Arial"/>
                <a:cs typeface="Arial"/>
              </a:rPr>
              <a:t>following:</a:t>
            </a:r>
            <a:endParaRPr lang="en-US" sz="2650" spc="-55" dirty="0">
              <a:latin typeface="Arial"/>
              <a:cs typeface="Arial"/>
            </a:endParaRPr>
          </a:p>
          <a:p>
            <a:pPr marL="469900" marR="5080" indent="-457200">
              <a:lnSpc>
                <a:spcPts val="317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650" spc="-55" dirty="0">
                <a:latin typeface="Arial"/>
                <a:cs typeface="Arial"/>
              </a:rPr>
              <a:t>Flashbacks</a:t>
            </a:r>
          </a:p>
          <a:p>
            <a:pPr marL="469900" marR="5080" indent="-457200">
              <a:lnSpc>
                <a:spcPts val="317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650" spc="-55" dirty="0">
                <a:latin typeface="Arial"/>
                <a:cs typeface="Arial"/>
              </a:rPr>
              <a:t>Delayed recollection</a:t>
            </a:r>
          </a:p>
          <a:p>
            <a:pPr marL="469900" marR="5080" indent="-457200">
              <a:lnSpc>
                <a:spcPts val="317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650" spc="-55" dirty="0">
                <a:latin typeface="Arial"/>
                <a:cs typeface="Arial"/>
              </a:rPr>
              <a:t>Inability to concentrate</a:t>
            </a:r>
          </a:p>
          <a:p>
            <a:pPr marL="469900" marR="5080" indent="-457200">
              <a:lnSpc>
                <a:spcPts val="317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650" spc="-55" dirty="0">
                <a:latin typeface="Arial"/>
                <a:cs typeface="Arial"/>
              </a:rPr>
              <a:t>Non-linear recollection</a:t>
            </a:r>
          </a:p>
          <a:p>
            <a:pPr marL="469900" marR="5080" indent="-457200">
              <a:lnSpc>
                <a:spcPts val="317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650" spc="-55" dirty="0">
                <a:latin typeface="Arial"/>
                <a:cs typeface="Arial"/>
              </a:rPr>
              <a:t>Self-Blame</a:t>
            </a:r>
            <a:endParaRPr sz="26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2579" y="1345183"/>
            <a:ext cx="1935480" cy="176783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200"/>
              </a:lnSpc>
              <a:spcBef>
                <a:spcPts val="105"/>
              </a:spcBef>
            </a:pPr>
            <a:r>
              <a:rPr sz="3500">
                <a:solidFill>
                  <a:srgbClr val="FFFFFF"/>
                </a:solidFill>
              </a:rPr>
              <a:t>Possible  </a:t>
            </a:r>
            <a:r>
              <a:rPr sz="3950">
                <a:solidFill>
                  <a:srgbClr val="FFFFFF"/>
                </a:solidFill>
              </a:rPr>
              <a:t>trauma  </a:t>
            </a:r>
            <a:r>
              <a:rPr sz="3950" spc="5">
                <a:solidFill>
                  <a:srgbClr val="FFFFFF"/>
                </a:solidFill>
              </a:rPr>
              <a:t>impact</a:t>
            </a:r>
            <a:endParaRPr sz="395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95704" y="2518664"/>
            <a:ext cx="7378065" cy="308292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90525" marR="5080" indent="-378460">
              <a:lnSpc>
                <a:spcPts val="3170"/>
              </a:lnSpc>
              <a:spcBef>
                <a:spcPts val="20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0">
                <a:latin typeface="Arial"/>
                <a:cs typeface="Arial"/>
              </a:rPr>
              <a:t>Don’t assume information is not credible due to  the manner</a:t>
            </a:r>
            <a:r>
              <a:rPr sz="2650" spc="-15">
                <a:latin typeface="Arial"/>
                <a:cs typeface="Arial"/>
              </a:rPr>
              <a:t> </a:t>
            </a:r>
            <a:r>
              <a:rPr sz="2650" spc="-10">
                <a:latin typeface="Arial"/>
                <a:cs typeface="Arial"/>
              </a:rPr>
              <a:t>delivered</a:t>
            </a:r>
            <a:endParaRPr sz="265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52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0">
                <a:latin typeface="Arial"/>
                <a:cs typeface="Arial"/>
              </a:rPr>
              <a:t>Understand </a:t>
            </a:r>
            <a:r>
              <a:rPr sz="2650" spc="-15">
                <a:latin typeface="Arial"/>
                <a:cs typeface="Arial"/>
              </a:rPr>
              <a:t>memory </a:t>
            </a:r>
            <a:r>
              <a:rPr sz="2650" spc="-10">
                <a:latin typeface="Arial"/>
                <a:cs typeface="Arial"/>
              </a:rPr>
              <a:t>may be clarified in</a:t>
            </a:r>
            <a:r>
              <a:rPr sz="2650" spc="-30">
                <a:latin typeface="Arial"/>
                <a:cs typeface="Arial"/>
              </a:rPr>
              <a:t> </a:t>
            </a:r>
            <a:r>
              <a:rPr sz="2650" spc="-10">
                <a:latin typeface="Arial"/>
                <a:cs typeface="Arial"/>
              </a:rPr>
              <a:t>time</a:t>
            </a:r>
            <a:endParaRPr sz="265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62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0">
                <a:latin typeface="Arial"/>
                <a:cs typeface="Arial"/>
              </a:rPr>
              <a:t>Address</a:t>
            </a:r>
            <a:r>
              <a:rPr sz="2650" spc="-15">
                <a:latin typeface="Arial"/>
                <a:cs typeface="Arial"/>
              </a:rPr>
              <a:t> </a:t>
            </a:r>
            <a:r>
              <a:rPr sz="2650" spc="-10">
                <a:latin typeface="Arial"/>
                <a:cs typeface="Arial"/>
              </a:rPr>
              <a:t>inconsistencies</a:t>
            </a:r>
            <a:endParaRPr sz="2650">
              <a:latin typeface="Arial"/>
              <a:cs typeface="Arial"/>
            </a:endParaRPr>
          </a:p>
          <a:p>
            <a:pPr marL="390525" marR="208279" indent="-378460" algn="just">
              <a:lnSpc>
                <a:spcPts val="3170"/>
              </a:lnSpc>
              <a:spcBef>
                <a:spcPts val="725"/>
              </a:spcBef>
              <a:buChar char="•"/>
              <a:tabLst>
                <a:tab pos="391160" algn="l"/>
              </a:tabLst>
            </a:pPr>
            <a:r>
              <a:rPr sz="2650" spc="-10">
                <a:latin typeface="Arial"/>
                <a:cs typeface="Arial"/>
              </a:rPr>
              <a:t>Ascertain fair and impartial assessment of the  facts and give appropriate weight to party </a:t>
            </a:r>
            <a:r>
              <a:rPr sz="2650" spc="-15">
                <a:latin typeface="Arial"/>
                <a:cs typeface="Arial"/>
              </a:rPr>
              <a:t>and  </a:t>
            </a:r>
            <a:r>
              <a:rPr sz="2650" spc="-10">
                <a:latin typeface="Arial"/>
                <a:cs typeface="Arial"/>
              </a:rPr>
              <a:t>witness</a:t>
            </a:r>
            <a:r>
              <a:rPr sz="2650" spc="-15">
                <a:latin typeface="Arial"/>
                <a:cs typeface="Arial"/>
              </a:rPr>
              <a:t> </a:t>
            </a:r>
            <a:r>
              <a:rPr sz="2650" spc="-10">
                <a:latin typeface="Arial"/>
                <a:cs typeface="Arial"/>
              </a:rPr>
              <a:t>statements</a:t>
            </a:r>
            <a:endParaRPr sz="265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9335" y="1631695"/>
            <a:ext cx="4954270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spc="20">
                <a:solidFill>
                  <a:srgbClr val="0032A0"/>
                </a:solidFill>
              </a:rPr>
              <a:t>Trauma </a:t>
            </a:r>
            <a:r>
              <a:rPr sz="3600" spc="25">
                <a:solidFill>
                  <a:srgbClr val="0032A0"/>
                </a:solidFill>
              </a:rPr>
              <a:t>&amp;</a:t>
            </a:r>
            <a:r>
              <a:rPr sz="3600" spc="-85">
                <a:solidFill>
                  <a:srgbClr val="0032A0"/>
                </a:solidFill>
              </a:rPr>
              <a:t> </a:t>
            </a:r>
            <a:r>
              <a:rPr sz="3600" spc="10">
                <a:solidFill>
                  <a:srgbClr val="0032A0"/>
                </a:solidFill>
              </a:rPr>
              <a:t>credibility</a:t>
            </a:r>
            <a:endParaRPr sz="360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14131" y="6318503"/>
            <a:ext cx="1790715" cy="1463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735451" y="2877502"/>
            <a:ext cx="6103749" cy="17079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499"/>
              </a:lnSpc>
              <a:spcBef>
                <a:spcPts val="95"/>
              </a:spcBef>
              <a:buSzPct val="94871"/>
              <a:buChar char="•"/>
              <a:tabLst>
                <a:tab pos="101600" algn="l"/>
              </a:tabLst>
            </a:pPr>
            <a:r>
              <a:rPr sz="1950" spc="-105" dirty="0">
                <a:latin typeface="Arial"/>
                <a:cs typeface="Arial"/>
              </a:rPr>
              <a:t>Brain—Trauma </a:t>
            </a:r>
            <a:r>
              <a:rPr sz="1950" spc="-55" dirty="0">
                <a:latin typeface="Arial"/>
                <a:cs typeface="Arial"/>
              </a:rPr>
              <a:t>triggers</a:t>
            </a:r>
            <a:r>
              <a:rPr sz="1950" spc="-190" dirty="0">
                <a:latin typeface="Arial"/>
                <a:cs typeface="Arial"/>
              </a:rPr>
              <a:t> </a:t>
            </a:r>
            <a:r>
              <a:rPr sz="1950" spc="-70" dirty="0">
                <a:latin typeface="Arial"/>
                <a:cs typeface="Arial"/>
              </a:rPr>
              <a:t>chemical  </a:t>
            </a:r>
            <a:r>
              <a:rPr sz="1950" spc="-35" dirty="0">
                <a:latin typeface="Arial"/>
                <a:cs typeface="Arial"/>
              </a:rPr>
              <a:t>reaction </a:t>
            </a:r>
            <a:r>
              <a:rPr sz="1950" spc="-45" dirty="0">
                <a:latin typeface="Arial"/>
                <a:cs typeface="Arial"/>
              </a:rPr>
              <a:t>which</a:t>
            </a:r>
            <a:r>
              <a:rPr sz="1950" spc="-175" dirty="0">
                <a:latin typeface="Arial"/>
                <a:cs typeface="Arial"/>
              </a:rPr>
              <a:t> </a:t>
            </a:r>
            <a:r>
              <a:rPr sz="1950" spc="-65" dirty="0">
                <a:latin typeface="Arial"/>
                <a:cs typeface="Arial"/>
              </a:rPr>
              <a:t>impacts</a:t>
            </a:r>
            <a:endParaRPr sz="1950" dirty="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515"/>
              </a:spcBef>
              <a:buChar char="–"/>
              <a:tabLst>
                <a:tab pos="829310" algn="l"/>
                <a:tab pos="829944" algn="l"/>
              </a:tabLst>
            </a:pPr>
            <a:r>
              <a:rPr sz="1950" spc="-65" dirty="0">
                <a:latin typeface="Arial"/>
                <a:cs typeface="Arial"/>
              </a:rPr>
              <a:t>Perception</a:t>
            </a:r>
            <a:endParaRPr sz="1950" dirty="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515"/>
              </a:spcBef>
              <a:buChar char="–"/>
              <a:tabLst>
                <a:tab pos="829310" algn="l"/>
                <a:tab pos="829944" algn="l"/>
              </a:tabLst>
            </a:pPr>
            <a:r>
              <a:rPr sz="1950" spc="-15" dirty="0">
                <a:latin typeface="Arial"/>
                <a:cs typeface="Arial"/>
              </a:rPr>
              <a:t>Ability </a:t>
            </a:r>
            <a:r>
              <a:rPr sz="1950" spc="20" dirty="0">
                <a:latin typeface="Arial"/>
                <a:cs typeface="Arial"/>
              </a:rPr>
              <a:t>to</a:t>
            </a:r>
            <a:r>
              <a:rPr sz="1950" spc="-195" dirty="0">
                <a:latin typeface="Arial"/>
                <a:cs typeface="Arial"/>
              </a:rPr>
              <a:t> </a:t>
            </a:r>
            <a:r>
              <a:rPr sz="1950" spc="-125" dirty="0">
                <a:latin typeface="Arial"/>
                <a:cs typeface="Arial"/>
              </a:rPr>
              <a:t>React</a:t>
            </a:r>
            <a:endParaRPr sz="1950" dirty="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505"/>
              </a:spcBef>
              <a:buChar char="–"/>
              <a:tabLst>
                <a:tab pos="829310" algn="l"/>
                <a:tab pos="829944" algn="l"/>
              </a:tabLst>
            </a:pPr>
            <a:r>
              <a:rPr sz="1950" spc="-30" dirty="0">
                <a:latin typeface="Arial"/>
                <a:cs typeface="Arial"/>
              </a:rPr>
              <a:t>Memory</a:t>
            </a:r>
            <a:endParaRPr sz="1950" dirty="0">
              <a:latin typeface="Arial"/>
              <a:cs typeface="Arial"/>
            </a:endParaRPr>
          </a:p>
          <a:p>
            <a:pPr marL="100965" indent="-88900">
              <a:lnSpc>
                <a:spcPct val="100000"/>
              </a:lnSpc>
              <a:spcBef>
                <a:spcPts val="35"/>
              </a:spcBef>
              <a:buSzPct val="94871"/>
              <a:buChar char="•"/>
              <a:tabLst>
                <a:tab pos="101600" algn="l"/>
              </a:tabLst>
            </a:pPr>
            <a:r>
              <a:rPr sz="1950" spc="-175" dirty="0">
                <a:latin typeface="Arial"/>
                <a:cs typeface="Arial"/>
              </a:rPr>
              <a:t>Each </a:t>
            </a:r>
            <a:r>
              <a:rPr sz="1950" spc="-40" dirty="0">
                <a:latin typeface="Arial"/>
                <a:cs typeface="Arial"/>
              </a:rPr>
              <a:t>individual </a:t>
            </a:r>
            <a:r>
              <a:rPr sz="1950" spc="-70" dirty="0">
                <a:latin typeface="Arial"/>
                <a:cs typeface="Arial"/>
              </a:rPr>
              <a:t>reacts</a:t>
            </a:r>
            <a:r>
              <a:rPr sz="1950" spc="-85" dirty="0">
                <a:latin typeface="Arial"/>
                <a:cs typeface="Arial"/>
              </a:rPr>
              <a:t> </a:t>
            </a:r>
            <a:r>
              <a:rPr sz="1950" spc="-20" dirty="0">
                <a:latin typeface="Arial"/>
                <a:cs typeface="Arial"/>
              </a:rPr>
              <a:t>differently</a:t>
            </a:r>
            <a:endParaRPr sz="195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743200" y="2057840"/>
            <a:ext cx="372427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>
                <a:solidFill>
                  <a:srgbClr val="0032A0"/>
                </a:solidFill>
              </a:rPr>
              <a:t>Physical</a:t>
            </a:r>
            <a:r>
              <a:rPr spc="-85">
                <a:solidFill>
                  <a:srgbClr val="0032A0"/>
                </a:solidFill>
              </a:rPr>
              <a:t> </a:t>
            </a:r>
            <a:r>
              <a:rPr spc="-5">
                <a:solidFill>
                  <a:srgbClr val="0032A0"/>
                </a:solidFill>
              </a:rPr>
              <a:t>reaction</a:t>
            </a:r>
          </a:p>
        </p:txBody>
      </p:sp>
      <p:sp>
        <p:nvSpPr>
          <p:cNvPr id="2" name="object 2" descr="HuschBlackwell Logo"/>
          <p:cNvSpPr/>
          <p:nvPr/>
        </p:nvSpPr>
        <p:spPr>
          <a:xfrm>
            <a:off x="0" y="1057655"/>
            <a:ext cx="940308" cy="23900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65223" y="2527807"/>
            <a:ext cx="7390765" cy="235902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90525" indent="-378460">
              <a:lnSpc>
                <a:spcPct val="100000"/>
              </a:lnSpc>
              <a:spcBef>
                <a:spcPts val="72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0">
                <a:latin typeface="Arial"/>
                <a:cs typeface="Arial"/>
              </a:rPr>
              <a:t>Provide information to the</a:t>
            </a:r>
            <a:r>
              <a:rPr sz="2650" spc="-20">
                <a:latin typeface="Arial"/>
                <a:cs typeface="Arial"/>
              </a:rPr>
              <a:t> </a:t>
            </a:r>
            <a:r>
              <a:rPr sz="2650" spc="-10">
                <a:latin typeface="Arial"/>
                <a:cs typeface="Arial"/>
              </a:rPr>
              <a:t>party</a:t>
            </a:r>
            <a:endParaRPr sz="265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62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0">
                <a:latin typeface="Arial"/>
                <a:cs typeface="Arial"/>
              </a:rPr>
              <a:t>Acknowledge the </a:t>
            </a:r>
            <a:r>
              <a:rPr sz="2650" spc="-15">
                <a:latin typeface="Arial"/>
                <a:cs typeface="Arial"/>
              </a:rPr>
              <a:t>difficult </a:t>
            </a:r>
            <a:r>
              <a:rPr sz="2650" spc="-10">
                <a:latin typeface="Arial"/>
                <a:cs typeface="Arial"/>
              </a:rPr>
              <a:t>situation</a:t>
            </a:r>
            <a:endParaRPr sz="265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62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0">
                <a:latin typeface="Arial"/>
                <a:cs typeface="Arial"/>
              </a:rPr>
              <a:t>Provide as many options as</a:t>
            </a:r>
            <a:r>
              <a:rPr sz="2650" spc="-30">
                <a:latin typeface="Arial"/>
                <a:cs typeface="Arial"/>
              </a:rPr>
              <a:t> </a:t>
            </a:r>
            <a:r>
              <a:rPr sz="2650" spc="-10">
                <a:latin typeface="Arial"/>
                <a:cs typeface="Arial"/>
              </a:rPr>
              <a:t>possible</a:t>
            </a:r>
            <a:endParaRPr sz="2650">
              <a:latin typeface="Arial"/>
              <a:cs typeface="Arial"/>
            </a:endParaRPr>
          </a:p>
          <a:p>
            <a:pPr marL="390525" marR="5080" indent="-378460">
              <a:lnSpc>
                <a:spcPts val="3170"/>
              </a:lnSpc>
              <a:spcBef>
                <a:spcPts val="72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20">
                <a:latin typeface="Arial"/>
                <a:cs typeface="Arial"/>
              </a:rPr>
              <a:t>Avoid </a:t>
            </a:r>
            <a:r>
              <a:rPr sz="2650" spc="-10">
                <a:latin typeface="Arial"/>
                <a:cs typeface="Arial"/>
              </a:rPr>
              <a:t>requiring recitation of information already  provided, </a:t>
            </a:r>
            <a:r>
              <a:rPr sz="2650" spc="-5">
                <a:latin typeface="Arial"/>
                <a:cs typeface="Arial"/>
              </a:rPr>
              <a:t>if</a:t>
            </a:r>
            <a:r>
              <a:rPr sz="2650" spc="-15">
                <a:latin typeface="Arial"/>
                <a:cs typeface="Arial"/>
              </a:rPr>
              <a:t> </a:t>
            </a:r>
            <a:r>
              <a:rPr sz="2650" spc="-10">
                <a:latin typeface="Arial"/>
                <a:cs typeface="Arial"/>
              </a:rPr>
              <a:t>possible</a:t>
            </a:r>
            <a:endParaRPr sz="265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9335" y="1631695"/>
            <a:ext cx="7249795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spc="20">
                <a:solidFill>
                  <a:srgbClr val="0032A0"/>
                </a:solidFill>
              </a:rPr>
              <a:t>Trauma-informed</a:t>
            </a:r>
            <a:r>
              <a:rPr sz="3600" spc="-140">
                <a:solidFill>
                  <a:srgbClr val="0032A0"/>
                </a:solidFill>
              </a:rPr>
              <a:t> </a:t>
            </a:r>
            <a:r>
              <a:rPr sz="3600" spc="15">
                <a:solidFill>
                  <a:srgbClr val="0032A0"/>
                </a:solidFill>
              </a:rPr>
              <a:t>questioning</a:t>
            </a:r>
            <a:endParaRPr sz="360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99335" y="2555239"/>
            <a:ext cx="7185025" cy="32569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90525" indent="-378460">
              <a:lnSpc>
                <a:spcPct val="100000"/>
              </a:lnSpc>
              <a:spcBef>
                <a:spcPts val="110"/>
              </a:spcBef>
              <a:buChar char="•"/>
              <a:tabLst>
                <a:tab pos="390525" algn="l"/>
                <a:tab pos="391160" algn="l"/>
              </a:tabLst>
            </a:pPr>
            <a:r>
              <a:rPr sz="2050" spc="-100">
                <a:latin typeface="Arial"/>
                <a:cs typeface="Arial"/>
              </a:rPr>
              <a:t>Own</a:t>
            </a:r>
            <a:r>
              <a:rPr sz="2050" spc="-114">
                <a:latin typeface="Arial"/>
                <a:cs typeface="Arial"/>
              </a:rPr>
              <a:t> </a:t>
            </a:r>
            <a:r>
              <a:rPr sz="2050" spc="-85">
                <a:latin typeface="Arial"/>
                <a:cs typeface="Arial"/>
              </a:rPr>
              <a:t>experience</a:t>
            </a:r>
            <a:endParaRPr sz="205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15"/>
              </a:spcBef>
              <a:buChar char="•"/>
              <a:tabLst>
                <a:tab pos="390525" algn="l"/>
                <a:tab pos="391160" algn="l"/>
              </a:tabLst>
            </a:pPr>
            <a:r>
              <a:rPr sz="2050" spc="-70">
                <a:latin typeface="Arial"/>
                <a:cs typeface="Arial"/>
              </a:rPr>
              <a:t>Around</a:t>
            </a:r>
            <a:r>
              <a:rPr sz="2050" spc="-120">
                <a:latin typeface="Arial"/>
                <a:cs typeface="Arial"/>
              </a:rPr>
              <a:t> </a:t>
            </a:r>
            <a:r>
              <a:rPr sz="2050" spc="-60">
                <a:latin typeface="Arial"/>
                <a:cs typeface="Arial"/>
              </a:rPr>
              <a:t>event</a:t>
            </a:r>
            <a:endParaRPr sz="205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10"/>
              </a:spcBef>
              <a:buChar char="•"/>
              <a:tabLst>
                <a:tab pos="390525" algn="l"/>
                <a:tab pos="391160" algn="l"/>
              </a:tabLst>
            </a:pPr>
            <a:r>
              <a:rPr sz="2050" spc="-70">
                <a:latin typeface="Arial"/>
                <a:cs typeface="Arial"/>
              </a:rPr>
              <a:t>Around</a:t>
            </a:r>
            <a:r>
              <a:rPr sz="2050" spc="-114">
                <a:latin typeface="Arial"/>
                <a:cs typeface="Arial"/>
              </a:rPr>
              <a:t> </a:t>
            </a:r>
            <a:r>
              <a:rPr sz="2050" spc="-105">
                <a:latin typeface="Arial"/>
                <a:cs typeface="Arial"/>
              </a:rPr>
              <a:t>accusations</a:t>
            </a:r>
            <a:endParaRPr sz="205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25"/>
              </a:spcBef>
              <a:buChar char="•"/>
              <a:tabLst>
                <a:tab pos="390525" algn="l"/>
                <a:tab pos="391160" algn="l"/>
              </a:tabLst>
            </a:pPr>
            <a:r>
              <a:rPr sz="2050" spc="-100">
                <a:latin typeface="Arial"/>
                <a:cs typeface="Arial"/>
              </a:rPr>
              <a:t>Thoughts </a:t>
            </a:r>
            <a:r>
              <a:rPr sz="2050" spc="-25">
                <a:latin typeface="Arial"/>
                <a:cs typeface="Arial"/>
              </a:rPr>
              <a:t>in </a:t>
            </a:r>
            <a:r>
              <a:rPr sz="2050" spc="-20">
                <a:latin typeface="Arial"/>
                <a:cs typeface="Arial"/>
              </a:rPr>
              <a:t>the </a:t>
            </a:r>
            <a:r>
              <a:rPr sz="2050" spc="-70">
                <a:latin typeface="Arial"/>
                <a:cs typeface="Arial"/>
              </a:rPr>
              <a:t>respondent’s</a:t>
            </a:r>
            <a:r>
              <a:rPr sz="2050" spc="-310">
                <a:latin typeface="Arial"/>
                <a:cs typeface="Arial"/>
              </a:rPr>
              <a:t> </a:t>
            </a:r>
            <a:r>
              <a:rPr sz="2050" spc="-45">
                <a:latin typeface="Arial"/>
                <a:cs typeface="Arial"/>
              </a:rPr>
              <a:t>mind:</a:t>
            </a:r>
            <a:endParaRPr sz="205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25"/>
              </a:spcBef>
              <a:buFont typeface="Wingdings"/>
              <a:buChar char=""/>
              <a:tabLst>
                <a:tab pos="829944" algn="l"/>
              </a:tabLst>
            </a:pPr>
            <a:r>
              <a:rPr sz="1800" spc="-10">
                <a:latin typeface="Arial"/>
                <a:cs typeface="Arial"/>
              </a:rPr>
              <a:t>Will </a:t>
            </a:r>
            <a:r>
              <a:rPr sz="1800" spc="-30">
                <a:latin typeface="Arial"/>
                <a:cs typeface="Arial"/>
              </a:rPr>
              <a:t>this </a:t>
            </a:r>
            <a:r>
              <a:rPr sz="1800" spc="-80">
                <a:latin typeface="Arial"/>
                <a:cs typeface="Arial"/>
              </a:rPr>
              <a:t>be </a:t>
            </a:r>
            <a:r>
              <a:rPr sz="1800" spc="-135">
                <a:latin typeface="Arial"/>
                <a:cs typeface="Arial"/>
              </a:rPr>
              <a:t>a </a:t>
            </a:r>
            <a:r>
              <a:rPr sz="1800" spc="-40">
                <a:latin typeface="Arial"/>
                <a:cs typeface="Arial"/>
              </a:rPr>
              <a:t>criminal</a:t>
            </a:r>
            <a:r>
              <a:rPr sz="1800" spc="-235">
                <a:latin typeface="Arial"/>
                <a:cs typeface="Arial"/>
              </a:rPr>
              <a:t> </a:t>
            </a:r>
            <a:r>
              <a:rPr sz="1800" spc="-65">
                <a:latin typeface="Arial"/>
                <a:cs typeface="Arial"/>
              </a:rPr>
              <a:t>investigation?</a:t>
            </a:r>
            <a:endParaRPr sz="180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10"/>
              </a:spcBef>
              <a:buFont typeface="Wingdings"/>
              <a:buChar char=""/>
              <a:tabLst>
                <a:tab pos="829944" algn="l"/>
              </a:tabLst>
            </a:pPr>
            <a:r>
              <a:rPr sz="1800" spc="-100">
                <a:latin typeface="Arial"/>
                <a:cs typeface="Arial"/>
              </a:rPr>
              <a:t>Could </a:t>
            </a:r>
            <a:r>
              <a:rPr sz="1800" spc="-45">
                <a:latin typeface="Arial"/>
                <a:cs typeface="Arial"/>
              </a:rPr>
              <a:t>I </a:t>
            </a:r>
            <a:r>
              <a:rPr sz="1800" spc="-100">
                <a:latin typeface="Arial"/>
                <a:cs typeface="Arial"/>
              </a:rPr>
              <a:t>go </a:t>
            </a:r>
            <a:r>
              <a:rPr sz="1800" spc="25">
                <a:latin typeface="Arial"/>
                <a:cs typeface="Arial"/>
              </a:rPr>
              <a:t>to</a:t>
            </a:r>
            <a:r>
              <a:rPr sz="1800" spc="-140">
                <a:latin typeface="Arial"/>
                <a:cs typeface="Arial"/>
              </a:rPr>
              <a:t> </a:t>
            </a:r>
            <a:r>
              <a:rPr sz="1800" spc="-55">
                <a:latin typeface="Arial"/>
                <a:cs typeface="Arial"/>
              </a:rPr>
              <a:t>jail?</a:t>
            </a:r>
            <a:endParaRPr sz="180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25"/>
              </a:spcBef>
              <a:buFont typeface="Wingdings"/>
              <a:buChar char=""/>
              <a:tabLst>
                <a:tab pos="829944" algn="l"/>
              </a:tabLst>
            </a:pPr>
            <a:r>
              <a:rPr sz="1800" spc="-100">
                <a:latin typeface="Arial"/>
                <a:cs typeface="Arial"/>
              </a:rPr>
              <a:t>Could </a:t>
            </a:r>
            <a:r>
              <a:rPr sz="1800" spc="-45">
                <a:latin typeface="Arial"/>
                <a:cs typeface="Arial"/>
              </a:rPr>
              <a:t>I </a:t>
            </a:r>
            <a:r>
              <a:rPr sz="1800" spc="-50">
                <a:latin typeface="Arial"/>
                <a:cs typeface="Arial"/>
              </a:rPr>
              <a:t>get </a:t>
            </a:r>
            <a:r>
              <a:rPr sz="1800" spc="-80">
                <a:latin typeface="Arial"/>
                <a:cs typeface="Arial"/>
              </a:rPr>
              <a:t>kicked </a:t>
            </a:r>
            <a:r>
              <a:rPr sz="1800">
                <a:latin typeface="Arial"/>
                <a:cs typeface="Arial"/>
              </a:rPr>
              <a:t>out of</a:t>
            </a:r>
            <a:r>
              <a:rPr sz="1800" spc="-290">
                <a:latin typeface="Arial"/>
                <a:cs typeface="Arial"/>
              </a:rPr>
              <a:t> </a:t>
            </a:r>
            <a:r>
              <a:rPr sz="1800" spc="-90">
                <a:latin typeface="Arial"/>
                <a:cs typeface="Arial"/>
              </a:rPr>
              <a:t>school?</a:t>
            </a:r>
            <a:endParaRPr sz="180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10"/>
              </a:spcBef>
              <a:buFont typeface="Wingdings"/>
              <a:buChar char=""/>
              <a:tabLst>
                <a:tab pos="829944" algn="l"/>
              </a:tabLst>
            </a:pPr>
            <a:r>
              <a:rPr sz="1800" spc="-95">
                <a:latin typeface="Arial"/>
                <a:cs typeface="Arial"/>
              </a:rPr>
              <a:t>Should </a:t>
            </a:r>
            <a:r>
              <a:rPr sz="1800" spc="-45">
                <a:latin typeface="Arial"/>
                <a:cs typeface="Arial"/>
              </a:rPr>
              <a:t>I </a:t>
            </a:r>
            <a:r>
              <a:rPr sz="1800" spc="-100">
                <a:latin typeface="Arial"/>
                <a:cs typeface="Arial"/>
              </a:rPr>
              <a:t>have </a:t>
            </a:r>
            <a:r>
              <a:rPr sz="1800" spc="-135">
                <a:latin typeface="Arial"/>
                <a:cs typeface="Arial"/>
              </a:rPr>
              <a:t>a</a:t>
            </a:r>
            <a:r>
              <a:rPr sz="1800" spc="-145">
                <a:latin typeface="Arial"/>
                <a:cs typeface="Arial"/>
              </a:rPr>
              <a:t> </a:t>
            </a:r>
            <a:r>
              <a:rPr sz="1800" spc="-70">
                <a:latin typeface="Arial"/>
                <a:cs typeface="Arial"/>
              </a:rPr>
              <a:t>lawyer?</a:t>
            </a:r>
            <a:endParaRPr sz="180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25"/>
              </a:spcBef>
              <a:buFont typeface="Wingdings"/>
              <a:buChar char=""/>
              <a:tabLst>
                <a:tab pos="829944" algn="l"/>
              </a:tabLst>
            </a:pPr>
            <a:r>
              <a:rPr sz="1800" spc="-95">
                <a:latin typeface="Arial"/>
                <a:cs typeface="Arial"/>
              </a:rPr>
              <a:t>Should </a:t>
            </a:r>
            <a:r>
              <a:rPr sz="1800" spc="-45">
                <a:latin typeface="Arial"/>
                <a:cs typeface="Arial"/>
              </a:rPr>
              <a:t>I </a:t>
            </a:r>
            <a:r>
              <a:rPr sz="1800" spc="5">
                <a:latin typeface="Arial"/>
                <a:cs typeface="Arial"/>
              </a:rPr>
              <a:t>tell </a:t>
            </a:r>
            <a:r>
              <a:rPr sz="1800" spc="-80">
                <a:latin typeface="Arial"/>
                <a:cs typeface="Arial"/>
              </a:rPr>
              <a:t>my</a:t>
            </a:r>
            <a:r>
              <a:rPr sz="1800" spc="-235">
                <a:latin typeface="Arial"/>
                <a:cs typeface="Arial"/>
              </a:rPr>
              <a:t> </a:t>
            </a:r>
            <a:r>
              <a:rPr sz="1800" spc="-80">
                <a:latin typeface="Arial"/>
                <a:cs typeface="Arial"/>
              </a:rPr>
              <a:t>parents?</a:t>
            </a:r>
            <a:endParaRPr sz="180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10"/>
              </a:spcBef>
              <a:buFont typeface="Wingdings"/>
              <a:buChar char=""/>
              <a:tabLst>
                <a:tab pos="829944" algn="l"/>
              </a:tabLst>
            </a:pPr>
            <a:r>
              <a:rPr sz="1800" spc="-185">
                <a:latin typeface="Arial"/>
                <a:cs typeface="Arial"/>
              </a:rPr>
              <a:t>You </a:t>
            </a:r>
            <a:r>
              <a:rPr sz="1800" spc="-40">
                <a:latin typeface="Arial"/>
                <a:cs typeface="Arial"/>
              </a:rPr>
              <a:t>can’t </a:t>
            </a:r>
            <a:r>
              <a:rPr sz="1800" spc="-80">
                <a:latin typeface="Arial"/>
                <a:cs typeface="Arial"/>
              </a:rPr>
              <a:t>answer </a:t>
            </a:r>
            <a:r>
              <a:rPr sz="1800" spc="-75">
                <a:latin typeface="Arial"/>
                <a:cs typeface="Arial"/>
              </a:rPr>
              <a:t>these </a:t>
            </a:r>
            <a:r>
              <a:rPr sz="1800" spc="-70">
                <a:latin typeface="Arial"/>
                <a:cs typeface="Arial"/>
              </a:rPr>
              <a:t>questions </a:t>
            </a:r>
            <a:r>
              <a:rPr sz="1800">
                <a:latin typeface="Arial"/>
                <a:cs typeface="Arial"/>
              </a:rPr>
              <a:t>but </a:t>
            </a:r>
            <a:r>
              <a:rPr sz="1800" spc="-55">
                <a:latin typeface="Arial"/>
                <a:cs typeface="Arial"/>
              </a:rPr>
              <a:t>must </a:t>
            </a:r>
            <a:r>
              <a:rPr sz="1800" spc="-80">
                <a:latin typeface="Arial"/>
                <a:cs typeface="Arial"/>
              </a:rPr>
              <a:t>give </a:t>
            </a:r>
            <a:r>
              <a:rPr sz="1800" spc="-10">
                <a:latin typeface="Arial"/>
                <a:cs typeface="Arial"/>
              </a:rPr>
              <a:t>time </a:t>
            </a:r>
            <a:r>
              <a:rPr sz="1800" spc="-80">
                <a:latin typeface="Arial"/>
                <a:cs typeface="Arial"/>
              </a:rPr>
              <a:t>and</a:t>
            </a:r>
            <a:r>
              <a:rPr sz="1800" spc="-250">
                <a:latin typeface="Arial"/>
                <a:cs typeface="Arial"/>
              </a:rPr>
              <a:t> </a:t>
            </a:r>
            <a:r>
              <a:rPr sz="1800" spc="-45">
                <a:latin typeface="Arial"/>
                <a:cs typeface="Arial"/>
              </a:rPr>
              <a:t>options</a:t>
            </a:r>
            <a:endParaRPr sz="180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15"/>
              </a:spcBef>
              <a:buChar char="•"/>
              <a:tabLst>
                <a:tab pos="390525" algn="l"/>
                <a:tab pos="391160" algn="l"/>
              </a:tabLst>
            </a:pPr>
            <a:r>
              <a:rPr sz="2050" spc="-15">
                <a:latin typeface="Arial"/>
                <a:cs typeface="Arial"/>
              </a:rPr>
              <a:t>Institution </a:t>
            </a:r>
            <a:r>
              <a:rPr sz="2050" spc="-75">
                <a:latin typeface="Arial"/>
                <a:cs typeface="Arial"/>
              </a:rPr>
              <a:t>should </a:t>
            </a:r>
            <a:r>
              <a:rPr sz="2050" spc="-114">
                <a:latin typeface="Arial"/>
                <a:cs typeface="Arial"/>
              </a:rPr>
              <a:t>always </a:t>
            </a:r>
            <a:r>
              <a:rPr sz="2050" spc="-20">
                <a:latin typeface="Arial"/>
                <a:cs typeface="Arial"/>
              </a:rPr>
              <a:t>offer </a:t>
            </a:r>
            <a:r>
              <a:rPr sz="2050" spc="-15">
                <a:latin typeface="Arial"/>
                <a:cs typeface="Arial"/>
              </a:rPr>
              <a:t>interim </a:t>
            </a:r>
            <a:r>
              <a:rPr sz="2050" spc="-120">
                <a:latin typeface="Arial"/>
                <a:cs typeface="Arial"/>
              </a:rPr>
              <a:t>measures </a:t>
            </a:r>
            <a:r>
              <a:rPr sz="2050" spc="-95">
                <a:latin typeface="Arial"/>
                <a:cs typeface="Arial"/>
              </a:rPr>
              <a:t>and</a:t>
            </a:r>
            <a:r>
              <a:rPr sz="2050" spc="-345">
                <a:latin typeface="Arial"/>
                <a:cs typeface="Arial"/>
              </a:rPr>
              <a:t> </a:t>
            </a:r>
            <a:r>
              <a:rPr sz="2050" spc="-90">
                <a:latin typeface="Arial"/>
                <a:cs typeface="Arial"/>
              </a:rPr>
              <a:t>counseling</a:t>
            </a:r>
            <a:endParaRPr sz="205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9335" y="1683511"/>
            <a:ext cx="7185659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>
                <a:solidFill>
                  <a:srgbClr val="0032A0"/>
                </a:solidFill>
              </a:rPr>
              <a:t>Awareness </a:t>
            </a:r>
            <a:r>
              <a:rPr>
                <a:solidFill>
                  <a:srgbClr val="0032A0"/>
                </a:solidFill>
              </a:rPr>
              <a:t>of </a:t>
            </a:r>
            <a:r>
              <a:rPr spc="-5">
                <a:solidFill>
                  <a:srgbClr val="0032A0"/>
                </a:solidFill>
              </a:rPr>
              <a:t>respondent</a:t>
            </a:r>
            <a:r>
              <a:rPr spc="-90">
                <a:solidFill>
                  <a:srgbClr val="0032A0"/>
                </a:solidFill>
              </a:rPr>
              <a:t> </a:t>
            </a:r>
            <a:r>
              <a:rPr spc="-5">
                <a:solidFill>
                  <a:srgbClr val="0032A0"/>
                </a:solidFill>
              </a:rPr>
              <a:t>trauma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3331845" y="7346648"/>
            <a:ext cx="339471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>
                <a:solidFill>
                  <a:srgbClr val="0032A0"/>
                </a:solidFill>
              </a:rPr>
              <a:t>©</a:t>
            </a:r>
            <a:r>
              <a:rPr spc="-85">
                <a:solidFill>
                  <a:srgbClr val="0032A0"/>
                </a:solidFill>
              </a:rPr>
              <a:t> </a:t>
            </a:r>
            <a:r>
              <a:rPr spc="-40">
                <a:solidFill>
                  <a:srgbClr val="0032A0"/>
                </a:solidFill>
              </a:rPr>
              <a:t>2020 </a:t>
            </a:r>
            <a:r>
              <a:rPr spc="-65">
                <a:solidFill>
                  <a:srgbClr val="0032A0"/>
                </a:solidFill>
              </a:rPr>
              <a:t>Husch </a:t>
            </a:r>
            <a:r>
              <a:rPr spc="-40">
                <a:solidFill>
                  <a:srgbClr val="0032A0"/>
                </a:solidFill>
              </a:rPr>
              <a:t>Blackwell </a:t>
            </a:r>
            <a:r>
              <a:rPr spc="-130">
                <a:solidFill>
                  <a:srgbClr val="0032A0"/>
                </a:solidFill>
              </a:rPr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8000" y="4460240"/>
            <a:ext cx="96456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40">
                <a:solidFill>
                  <a:srgbClr val="0032A0"/>
                </a:solidFill>
                <a:latin typeface="Arial"/>
                <a:cs typeface="Arial"/>
              </a:rPr>
              <a:t>Module</a:t>
            </a:r>
            <a:r>
              <a:rPr sz="1900" spc="-180">
                <a:solidFill>
                  <a:srgbClr val="0032A0"/>
                </a:solidFill>
                <a:latin typeface="Arial"/>
                <a:cs typeface="Arial"/>
              </a:rPr>
              <a:t> </a:t>
            </a:r>
            <a:r>
              <a:rPr sz="1900" spc="-100">
                <a:solidFill>
                  <a:srgbClr val="0032A0"/>
                </a:solidFill>
                <a:latin typeface="Arial"/>
                <a:cs typeface="Arial"/>
              </a:rPr>
              <a:t>6</a:t>
            </a:r>
            <a:endParaRPr sz="1900">
              <a:solidFill>
                <a:srgbClr val="0032A0"/>
              </a:solidFill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105"/>
              </a:spcBef>
            </a:pPr>
            <a:r>
              <a:rPr dirty="0">
                <a:solidFill>
                  <a:srgbClr val="0032A0"/>
                </a:solidFill>
              </a:rPr>
              <a:t>Hearings</a:t>
            </a:r>
            <a:r>
              <a:rPr sz="4850" dirty="0">
                <a:solidFill>
                  <a:srgbClr val="0032A0"/>
                </a:solidFill>
              </a:rPr>
              <a:t>,</a:t>
            </a:r>
            <a:r>
              <a:rPr sz="4850" spc="-60" dirty="0">
                <a:solidFill>
                  <a:srgbClr val="0032A0"/>
                </a:solidFill>
              </a:rPr>
              <a:t> </a:t>
            </a:r>
            <a:r>
              <a:rPr sz="4850" dirty="0">
                <a:solidFill>
                  <a:srgbClr val="0032A0"/>
                </a:solidFill>
              </a:rPr>
              <a:t>Cross  </a:t>
            </a:r>
            <a:r>
              <a:rPr sz="4850" spc="5" dirty="0">
                <a:solidFill>
                  <a:srgbClr val="0032A0"/>
                </a:solidFill>
              </a:rPr>
              <a:t>Examination </a:t>
            </a:r>
            <a:r>
              <a:rPr sz="4850" spc="15" dirty="0">
                <a:solidFill>
                  <a:srgbClr val="0032A0"/>
                </a:solidFill>
              </a:rPr>
              <a:t>&amp;  </a:t>
            </a:r>
            <a:r>
              <a:rPr sz="4850" spc="10" dirty="0">
                <a:solidFill>
                  <a:srgbClr val="0032A0"/>
                </a:solidFill>
              </a:rPr>
              <a:t>Questioning</a:t>
            </a:r>
            <a:endParaRPr sz="4850" dirty="0">
              <a:solidFill>
                <a:srgbClr val="0032A0"/>
              </a:solidFill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99335" y="2527808"/>
            <a:ext cx="7102475" cy="3484879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90525" indent="-378460">
              <a:lnSpc>
                <a:spcPct val="100000"/>
              </a:lnSpc>
              <a:spcBef>
                <a:spcPts val="40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85">
                <a:latin typeface="Arial"/>
                <a:cs typeface="Arial"/>
              </a:rPr>
              <a:t>Notice </a:t>
            </a:r>
            <a:r>
              <a:rPr sz="2650" spc="-10">
                <a:latin typeface="Arial"/>
                <a:cs typeface="Arial"/>
              </a:rPr>
              <a:t>of</a:t>
            </a:r>
            <a:r>
              <a:rPr sz="2650" spc="-210">
                <a:latin typeface="Arial"/>
                <a:cs typeface="Arial"/>
              </a:rPr>
              <a:t> </a:t>
            </a:r>
            <a:r>
              <a:rPr sz="2650" spc="-110">
                <a:latin typeface="Arial"/>
                <a:cs typeface="Arial"/>
              </a:rPr>
              <a:t>allegations</a:t>
            </a:r>
            <a:endParaRPr sz="265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30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00">
                <a:latin typeface="Arial"/>
                <a:cs typeface="Arial"/>
              </a:rPr>
              <a:t>Investigation </a:t>
            </a:r>
            <a:r>
              <a:rPr sz="2650" spc="30">
                <a:latin typeface="Arial"/>
                <a:cs typeface="Arial"/>
              </a:rPr>
              <a:t>&amp;</a:t>
            </a:r>
            <a:r>
              <a:rPr sz="2650" spc="-145">
                <a:latin typeface="Arial"/>
                <a:cs typeface="Arial"/>
              </a:rPr>
              <a:t> </a:t>
            </a:r>
            <a:r>
              <a:rPr sz="2650" spc="-25">
                <a:latin typeface="Arial"/>
                <a:cs typeface="Arial"/>
              </a:rPr>
              <a:t>report</a:t>
            </a:r>
            <a:endParaRPr sz="265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30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85">
                <a:latin typeface="Arial"/>
                <a:cs typeface="Arial"/>
              </a:rPr>
              <a:t>Notice </a:t>
            </a:r>
            <a:r>
              <a:rPr sz="2650" spc="-10">
                <a:latin typeface="Arial"/>
                <a:cs typeface="Arial"/>
              </a:rPr>
              <a:t>of</a:t>
            </a:r>
            <a:r>
              <a:rPr sz="2650" spc="-204">
                <a:latin typeface="Arial"/>
                <a:cs typeface="Arial"/>
              </a:rPr>
              <a:t> </a:t>
            </a:r>
            <a:r>
              <a:rPr sz="2650" spc="-110">
                <a:latin typeface="Arial"/>
                <a:cs typeface="Arial"/>
              </a:rPr>
              <a:t>hearing</a:t>
            </a:r>
            <a:endParaRPr sz="265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31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70">
                <a:latin typeface="Arial"/>
                <a:cs typeface="Arial"/>
              </a:rPr>
              <a:t>Name </a:t>
            </a:r>
            <a:r>
              <a:rPr sz="2650" spc="-130">
                <a:latin typeface="Arial"/>
                <a:cs typeface="Arial"/>
              </a:rPr>
              <a:t>Hearing</a:t>
            </a:r>
            <a:r>
              <a:rPr sz="2650" spc="-110">
                <a:latin typeface="Arial"/>
                <a:cs typeface="Arial"/>
              </a:rPr>
              <a:t> </a:t>
            </a:r>
            <a:r>
              <a:rPr sz="2650" spc="-80">
                <a:latin typeface="Arial"/>
                <a:cs typeface="Arial"/>
              </a:rPr>
              <a:t>Officer</a:t>
            </a:r>
            <a:endParaRPr sz="265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30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204">
                <a:latin typeface="Arial"/>
                <a:cs typeface="Arial"/>
              </a:rPr>
              <a:t>Share </a:t>
            </a:r>
            <a:r>
              <a:rPr sz="2650" spc="-105">
                <a:latin typeface="Arial"/>
                <a:cs typeface="Arial"/>
              </a:rPr>
              <a:t>hearing</a:t>
            </a:r>
            <a:r>
              <a:rPr sz="2650" spc="-75">
                <a:latin typeface="Arial"/>
                <a:cs typeface="Arial"/>
              </a:rPr>
              <a:t> </a:t>
            </a:r>
            <a:r>
              <a:rPr sz="2650" spc="-120">
                <a:latin typeface="Arial"/>
                <a:cs typeface="Arial"/>
              </a:rPr>
              <a:t>procedures</a:t>
            </a:r>
            <a:endParaRPr sz="265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31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40">
                <a:latin typeface="Arial"/>
                <a:cs typeface="Arial"/>
              </a:rPr>
              <a:t>*Optional </a:t>
            </a:r>
            <a:r>
              <a:rPr sz="2650" spc="-100">
                <a:latin typeface="Arial"/>
                <a:cs typeface="Arial"/>
              </a:rPr>
              <a:t>pre-hearing</a:t>
            </a:r>
            <a:r>
              <a:rPr sz="2650" spc="-275">
                <a:latin typeface="Arial"/>
                <a:cs typeface="Arial"/>
              </a:rPr>
              <a:t> </a:t>
            </a:r>
            <a:r>
              <a:rPr sz="2650" spc="-85">
                <a:latin typeface="Arial"/>
                <a:cs typeface="Arial"/>
              </a:rPr>
              <a:t>meeting</a:t>
            </a:r>
            <a:endParaRPr sz="2650">
              <a:latin typeface="Arial"/>
              <a:cs typeface="Arial"/>
            </a:endParaRPr>
          </a:p>
          <a:p>
            <a:pPr marL="390525" marR="5080" indent="-378460">
              <a:lnSpc>
                <a:spcPts val="2860"/>
              </a:lnSpc>
              <a:spcBef>
                <a:spcPts val="66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20">
                <a:latin typeface="Arial"/>
                <a:cs typeface="Arial"/>
              </a:rPr>
              <a:t>*May </a:t>
            </a:r>
            <a:r>
              <a:rPr sz="2650" spc="-65">
                <a:latin typeface="Arial"/>
                <a:cs typeface="Arial"/>
              </a:rPr>
              <a:t>allow </a:t>
            </a:r>
            <a:r>
              <a:rPr sz="2650" spc="-60">
                <a:latin typeface="Arial"/>
                <a:cs typeface="Arial"/>
              </a:rPr>
              <a:t>raising/ </a:t>
            </a:r>
            <a:r>
              <a:rPr sz="2650" spc="-95">
                <a:latin typeface="Arial"/>
                <a:cs typeface="Arial"/>
              </a:rPr>
              <a:t>consideration </a:t>
            </a:r>
            <a:r>
              <a:rPr sz="2650" spc="-10">
                <a:latin typeface="Arial"/>
                <a:cs typeface="Arial"/>
              </a:rPr>
              <a:t>of</a:t>
            </a:r>
            <a:r>
              <a:rPr sz="2650" spc="-420">
                <a:latin typeface="Arial"/>
                <a:cs typeface="Arial"/>
              </a:rPr>
              <a:t> </a:t>
            </a:r>
            <a:r>
              <a:rPr sz="2650" spc="-40">
                <a:latin typeface="Arial"/>
                <a:cs typeface="Arial"/>
              </a:rPr>
              <a:t>evidentiary/  </a:t>
            </a:r>
            <a:r>
              <a:rPr sz="2650" spc="-135">
                <a:latin typeface="Arial"/>
                <a:cs typeface="Arial"/>
              </a:rPr>
              <a:t>relevance</a:t>
            </a:r>
            <a:r>
              <a:rPr sz="2650" spc="-145">
                <a:latin typeface="Arial"/>
                <a:cs typeface="Arial"/>
              </a:rPr>
              <a:t> </a:t>
            </a:r>
            <a:r>
              <a:rPr sz="2650" spc="-120">
                <a:latin typeface="Arial"/>
                <a:cs typeface="Arial"/>
              </a:rPr>
              <a:t>arguments</a:t>
            </a:r>
            <a:endParaRPr sz="265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9335" y="1683511"/>
            <a:ext cx="7007859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>
                <a:solidFill>
                  <a:srgbClr val="0032A0"/>
                </a:solidFill>
              </a:rPr>
              <a:t>What </a:t>
            </a:r>
            <a:r>
              <a:rPr>
                <a:solidFill>
                  <a:srgbClr val="0032A0"/>
                </a:solidFill>
              </a:rPr>
              <a:t>happens before a</a:t>
            </a:r>
            <a:r>
              <a:rPr spc="-95">
                <a:solidFill>
                  <a:srgbClr val="0032A0"/>
                </a:solidFill>
              </a:rPr>
              <a:t> </a:t>
            </a:r>
            <a:r>
              <a:rPr>
                <a:solidFill>
                  <a:srgbClr val="0032A0"/>
                </a:solidFill>
              </a:rPr>
              <a:t>hearing?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99335" y="2550668"/>
            <a:ext cx="7694295" cy="3164840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390525" indent="-378460">
              <a:lnSpc>
                <a:spcPct val="100000"/>
              </a:lnSpc>
              <a:spcBef>
                <a:spcPts val="610"/>
              </a:spcBef>
              <a:buChar char="•"/>
              <a:tabLst>
                <a:tab pos="390525" algn="l"/>
                <a:tab pos="391160" algn="l"/>
              </a:tabLst>
            </a:pPr>
            <a:r>
              <a:rPr sz="1950" spc="-65">
                <a:latin typeface="Arial"/>
                <a:cs typeface="Arial"/>
              </a:rPr>
              <a:t>May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90">
                <a:latin typeface="Arial"/>
                <a:cs typeface="Arial"/>
              </a:rPr>
              <a:t>Address:</a:t>
            </a:r>
            <a:endParaRPr sz="195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515"/>
              </a:spcBef>
              <a:buFont typeface="Wingdings"/>
              <a:buChar char=""/>
              <a:tabLst>
                <a:tab pos="829944" algn="l"/>
              </a:tabLst>
            </a:pPr>
            <a:r>
              <a:rPr sz="1950" spc="-130">
                <a:latin typeface="Arial"/>
                <a:cs typeface="Arial"/>
              </a:rPr>
              <a:t>The </a:t>
            </a:r>
            <a:r>
              <a:rPr sz="1950" spc="-65">
                <a:latin typeface="Arial"/>
                <a:cs typeface="Arial"/>
              </a:rPr>
              <a:t>hearing </a:t>
            </a:r>
            <a:r>
              <a:rPr sz="1950" spc="-70">
                <a:latin typeface="Arial"/>
                <a:cs typeface="Arial"/>
              </a:rPr>
              <a:t>procedures</a:t>
            </a:r>
            <a:endParaRPr sz="1950">
              <a:latin typeface="Arial"/>
              <a:cs typeface="Arial"/>
            </a:endParaRPr>
          </a:p>
          <a:p>
            <a:pPr marL="829310" marR="5080" lvl="1" indent="-314325">
              <a:lnSpc>
                <a:spcPct val="101499"/>
              </a:lnSpc>
              <a:spcBef>
                <a:spcPts val="480"/>
              </a:spcBef>
              <a:buFont typeface="Wingdings"/>
              <a:buChar char=""/>
              <a:tabLst>
                <a:tab pos="829944" algn="l"/>
              </a:tabLst>
            </a:pPr>
            <a:r>
              <a:rPr sz="1950" spc="-30">
                <a:latin typeface="Arial"/>
                <a:cs typeface="Arial"/>
              </a:rPr>
              <a:t>Matters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80">
                <a:latin typeface="Arial"/>
                <a:cs typeface="Arial"/>
              </a:rPr>
              <a:t>raised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15">
                <a:latin typeface="Arial"/>
                <a:cs typeface="Arial"/>
              </a:rPr>
              <a:t>in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10">
                <a:latin typeface="Arial"/>
                <a:cs typeface="Arial"/>
              </a:rPr>
              <a:t>the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35">
                <a:latin typeface="Arial"/>
                <a:cs typeface="Arial"/>
              </a:rPr>
              <a:t>parties’</a:t>
            </a:r>
            <a:r>
              <a:rPr sz="1950" spc="-105">
                <a:latin typeface="Arial"/>
                <a:cs typeface="Arial"/>
              </a:rPr>
              <a:t> </a:t>
            </a:r>
            <a:r>
              <a:rPr sz="1950" spc="15">
                <a:latin typeface="Arial"/>
                <a:cs typeface="Arial"/>
              </a:rPr>
              <a:t>written</a:t>
            </a:r>
            <a:r>
              <a:rPr sz="1950" spc="-100">
                <a:latin typeface="Arial"/>
                <a:cs typeface="Arial"/>
              </a:rPr>
              <a:t> responses</a:t>
            </a:r>
            <a:r>
              <a:rPr sz="1950" spc="-140">
                <a:latin typeface="Arial"/>
                <a:cs typeface="Arial"/>
              </a:rPr>
              <a:t> </a:t>
            </a:r>
            <a:r>
              <a:rPr sz="1950" spc="25">
                <a:latin typeface="Arial"/>
                <a:cs typeface="Arial"/>
              </a:rPr>
              <a:t>to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10">
                <a:latin typeface="Arial"/>
                <a:cs typeface="Arial"/>
              </a:rPr>
              <a:t>the</a:t>
            </a:r>
            <a:r>
              <a:rPr sz="1950" spc="-95">
                <a:latin typeface="Arial"/>
                <a:cs typeface="Arial"/>
              </a:rPr>
              <a:t> </a:t>
            </a:r>
            <a:r>
              <a:rPr sz="1950" spc="-50">
                <a:latin typeface="Arial"/>
                <a:cs typeface="Arial"/>
              </a:rPr>
              <a:t>investigation  </a:t>
            </a:r>
            <a:r>
              <a:rPr sz="1950" spc="-5">
                <a:latin typeface="Arial"/>
                <a:cs typeface="Arial"/>
              </a:rPr>
              <a:t>report</a:t>
            </a:r>
            <a:endParaRPr sz="195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505"/>
              </a:spcBef>
              <a:buFont typeface="Wingdings"/>
              <a:buChar char=""/>
              <a:tabLst>
                <a:tab pos="829944" algn="l"/>
              </a:tabLst>
            </a:pPr>
            <a:r>
              <a:rPr sz="1950" spc="-15">
                <a:latin typeface="Arial"/>
                <a:cs typeface="Arial"/>
              </a:rPr>
              <a:t>Identify </a:t>
            </a:r>
            <a:r>
              <a:rPr sz="1950" spc="-105">
                <a:latin typeface="Arial"/>
                <a:cs typeface="Arial"/>
              </a:rPr>
              <a:t>each </a:t>
            </a:r>
            <a:r>
              <a:rPr sz="1950" spc="-50">
                <a:latin typeface="Arial"/>
                <a:cs typeface="Arial"/>
              </a:rPr>
              <a:t>party’s </a:t>
            </a:r>
            <a:r>
              <a:rPr sz="1950" spc="-70">
                <a:latin typeface="Arial"/>
                <a:cs typeface="Arial"/>
              </a:rPr>
              <a:t>Advisor </a:t>
            </a:r>
            <a:r>
              <a:rPr sz="1950" spc="5">
                <a:latin typeface="Arial"/>
                <a:cs typeface="Arial"/>
              </a:rPr>
              <a:t>of </a:t>
            </a:r>
            <a:r>
              <a:rPr sz="1950" spc="-114">
                <a:latin typeface="Arial"/>
                <a:cs typeface="Arial"/>
              </a:rPr>
              <a:t>Choice </a:t>
            </a:r>
            <a:r>
              <a:rPr sz="1950" spc="50">
                <a:latin typeface="Arial"/>
                <a:cs typeface="Arial"/>
              </a:rPr>
              <a:t>&amp;</a:t>
            </a:r>
            <a:r>
              <a:rPr sz="1950" spc="-360">
                <a:latin typeface="Arial"/>
                <a:cs typeface="Arial"/>
              </a:rPr>
              <a:t> </a:t>
            </a:r>
            <a:r>
              <a:rPr sz="1950" spc="-80">
                <a:latin typeface="Arial"/>
                <a:cs typeface="Arial"/>
              </a:rPr>
              <a:t>witnesses</a:t>
            </a:r>
            <a:endParaRPr sz="195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515"/>
              </a:spcBef>
              <a:buFont typeface="Wingdings"/>
              <a:buChar char=""/>
              <a:tabLst>
                <a:tab pos="829944" algn="l"/>
              </a:tabLst>
            </a:pPr>
            <a:r>
              <a:rPr sz="1950" spc="-20">
                <a:latin typeface="Arial"/>
                <a:cs typeface="Arial"/>
              </a:rPr>
              <a:t>Identify </a:t>
            </a:r>
            <a:r>
              <a:rPr sz="1950" spc="-100">
                <a:latin typeface="Arial"/>
                <a:cs typeface="Arial"/>
              </a:rPr>
              <a:t>any </a:t>
            </a:r>
            <a:r>
              <a:rPr sz="1950" spc="-75">
                <a:latin typeface="Arial"/>
                <a:cs typeface="Arial"/>
              </a:rPr>
              <a:t>evidence </a:t>
            </a:r>
            <a:r>
              <a:rPr sz="1950" spc="-10">
                <a:latin typeface="Arial"/>
                <a:cs typeface="Arial"/>
              </a:rPr>
              <a:t>and/or </a:t>
            </a:r>
            <a:r>
              <a:rPr sz="1950" spc="-55">
                <a:latin typeface="Arial"/>
                <a:cs typeface="Arial"/>
              </a:rPr>
              <a:t>exhibits </a:t>
            </a:r>
            <a:r>
              <a:rPr sz="1950" spc="25">
                <a:latin typeface="Arial"/>
                <a:cs typeface="Arial"/>
              </a:rPr>
              <a:t>to</a:t>
            </a:r>
            <a:r>
              <a:rPr sz="1950" spc="-370">
                <a:latin typeface="Arial"/>
                <a:cs typeface="Arial"/>
              </a:rPr>
              <a:t> </a:t>
            </a:r>
            <a:r>
              <a:rPr sz="1950" spc="-75">
                <a:latin typeface="Arial"/>
                <a:cs typeface="Arial"/>
              </a:rPr>
              <a:t>be </a:t>
            </a:r>
            <a:r>
              <a:rPr sz="1950" spc="-60">
                <a:latin typeface="Arial"/>
                <a:cs typeface="Arial"/>
              </a:rPr>
              <a:t>presented</a:t>
            </a:r>
            <a:endParaRPr sz="195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505"/>
              </a:spcBef>
              <a:buFont typeface="Wingdings"/>
              <a:buChar char=""/>
              <a:tabLst>
                <a:tab pos="829944" algn="l"/>
              </a:tabLst>
            </a:pPr>
            <a:r>
              <a:rPr sz="1950" spc="-30">
                <a:latin typeface="Arial"/>
                <a:cs typeface="Arial"/>
              </a:rPr>
              <a:t>Whether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105">
                <a:latin typeface="Arial"/>
                <a:cs typeface="Arial"/>
              </a:rPr>
              <a:t>any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40">
                <a:latin typeface="Arial"/>
                <a:cs typeface="Arial"/>
              </a:rPr>
              <a:t>stipulations</a:t>
            </a:r>
            <a:r>
              <a:rPr sz="1950" spc="-130">
                <a:latin typeface="Arial"/>
                <a:cs typeface="Arial"/>
              </a:rPr>
              <a:t> </a:t>
            </a:r>
            <a:r>
              <a:rPr sz="1950" spc="-100">
                <a:latin typeface="Arial"/>
                <a:cs typeface="Arial"/>
              </a:rPr>
              <a:t>may </a:t>
            </a:r>
            <a:r>
              <a:rPr sz="1950" spc="-75">
                <a:latin typeface="Arial"/>
                <a:cs typeface="Arial"/>
              </a:rPr>
              <a:t>be</a:t>
            </a:r>
            <a:r>
              <a:rPr sz="1950" spc="-105">
                <a:latin typeface="Arial"/>
                <a:cs typeface="Arial"/>
              </a:rPr>
              <a:t> </a:t>
            </a:r>
            <a:r>
              <a:rPr sz="1950" spc="-85">
                <a:latin typeface="Arial"/>
                <a:cs typeface="Arial"/>
              </a:rPr>
              <a:t>made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25">
                <a:latin typeface="Arial"/>
                <a:cs typeface="Arial"/>
              </a:rPr>
              <a:t>to</a:t>
            </a:r>
            <a:r>
              <a:rPr sz="1950" spc="-105">
                <a:latin typeface="Arial"/>
                <a:cs typeface="Arial"/>
              </a:rPr>
              <a:t> </a:t>
            </a:r>
            <a:r>
              <a:rPr sz="1950" spc="-55">
                <a:latin typeface="Arial"/>
                <a:cs typeface="Arial"/>
              </a:rPr>
              <a:t>expedite</a:t>
            </a:r>
            <a:r>
              <a:rPr sz="1950" spc="-90">
                <a:latin typeface="Arial"/>
                <a:cs typeface="Arial"/>
              </a:rPr>
              <a:t> </a:t>
            </a:r>
            <a:r>
              <a:rPr sz="1950" spc="-10">
                <a:latin typeface="Arial"/>
                <a:cs typeface="Arial"/>
              </a:rPr>
              <a:t>the</a:t>
            </a:r>
            <a:r>
              <a:rPr sz="1950" spc="-90">
                <a:latin typeface="Arial"/>
                <a:cs typeface="Arial"/>
              </a:rPr>
              <a:t> </a:t>
            </a:r>
            <a:r>
              <a:rPr sz="1950" spc="-60">
                <a:latin typeface="Arial"/>
                <a:cs typeface="Arial"/>
              </a:rPr>
              <a:t>hearing</a:t>
            </a:r>
            <a:endParaRPr sz="1950">
              <a:latin typeface="Arial"/>
              <a:cs typeface="Arial"/>
            </a:endParaRPr>
          </a:p>
          <a:p>
            <a:pPr marL="829310" marR="49530" lvl="1" indent="-314325">
              <a:lnSpc>
                <a:spcPct val="101499"/>
              </a:lnSpc>
              <a:spcBef>
                <a:spcPts val="480"/>
              </a:spcBef>
              <a:buFont typeface="Wingdings"/>
              <a:buChar char=""/>
              <a:tabLst>
                <a:tab pos="829944" algn="l"/>
              </a:tabLst>
            </a:pPr>
            <a:r>
              <a:rPr sz="1950" spc="-70">
                <a:latin typeface="Arial"/>
                <a:cs typeface="Arial"/>
              </a:rPr>
              <a:t>Arguments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10">
                <a:latin typeface="Arial"/>
                <a:cs typeface="Arial"/>
              </a:rPr>
              <a:t>that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80">
                <a:latin typeface="Arial"/>
                <a:cs typeface="Arial"/>
              </a:rPr>
              <a:t>evidence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15">
                <a:latin typeface="Arial"/>
                <a:cs typeface="Arial"/>
              </a:rPr>
              <a:t>identified</a:t>
            </a:r>
            <a:r>
              <a:rPr sz="1950" spc="-95">
                <a:latin typeface="Arial"/>
                <a:cs typeface="Arial"/>
              </a:rPr>
              <a:t> </a:t>
            </a:r>
            <a:r>
              <a:rPr sz="1950" spc="-15">
                <a:latin typeface="Arial"/>
                <a:cs typeface="Arial"/>
              </a:rPr>
              <a:t>in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15">
                <a:latin typeface="Arial"/>
                <a:cs typeface="Arial"/>
              </a:rPr>
              <a:t>the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20">
                <a:latin typeface="Arial"/>
                <a:cs typeface="Arial"/>
              </a:rPr>
              <a:t>final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50">
                <a:latin typeface="Arial"/>
                <a:cs typeface="Arial"/>
              </a:rPr>
              <a:t>investigation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5">
                <a:latin typeface="Arial"/>
                <a:cs typeface="Arial"/>
              </a:rPr>
              <a:t>report  </a:t>
            </a:r>
            <a:r>
              <a:rPr sz="1950" spc="-175">
                <a:latin typeface="Arial"/>
                <a:cs typeface="Arial"/>
              </a:rPr>
              <a:t>as </a:t>
            </a:r>
            <a:r>
              <a:rPr sz="1950" spc="-40">
                <a:latin typeface="Arial"/>
                <a:cs typeface="Arial"/>
              </a:rPr>
              <a:t>relevant </a:t>
            </a:r>
            <a:r>
              <a:rPr sz="1950" spc="-85">
                <a:latin typeface="Arial"/>
                <a:cs typeface="Arial"/>
              </a:rPr>
              <a:t>is, </a:t>
            </a:r>
            <a:r>
              <a:rPr sz="1950" spc="-20">
                <a:latin typeface="Arial"/>
                <a:cs typeface="Arial"/>
              </a:rPr>
              <a:t>in </a:t>
            </a:r>
            <a:r>
              <a:rPr sz="1950" spc="-40">
                <a:latin typeface="Arial"/>
                <a:cs typeface="Arial"/>
              </a:rPr>
              <a:t>fact, </a:t>
            </a:r>
            <a:r>
              <a:rPr sz="1950" spc="5">
                <a:latin typeface="Arial"/>
                <a:cs typeface="Arial"/>
              </a:rPr>
              <a:t>not</a:t>
            </a:r>
            <a:r>
              <a:rPr sz="1950" spc="-390">
                <a:latin typeface="Arial"/>
                <a:cs typeface="Arial"/>
              </a:rPr>
              <a:t> </a:t>
            </a:r>
            <a:r>
              <a:rPr sz="1950" spc="-40">
                <a:latin typeface="Arial"/>
                <a:cs typeface="Arial"/>
              </a:rPr>
              <a:t>relevant </a:t>
            </a:r>
            <a:r>
              <a:rPr sz="1950" spc="-75">
                <a:latin typeface="Arial"/>
                <a:cs typeface="Arial"/>
              </a:rPr>
              <a:t>(and </a:t>
            </a:r>
            <a:r>
              <a:rPr sz="1950" spc="-80">
                <a:latin typeface="Arial"/>
                <a:cs typeface="Arial"/>
              </a:rPr>
              <a:t>vice </a:t>
            </a:r>
            <a:r>
              <a:rPr sz="1950" spc="-100">
                <a:latin typeface="Arial"/>
                <a:cs typeface="Arial"/>
              </a:rPr>
              <a:t>versa)</a:t>
            </a:r>
            <a:endParaRPr sz="195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9335" y="1631695"/>
            <a:ext cx="5016500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spc="15">
                <a:solidFill>
                  <a:srgbClr val="0032A0"/>
                </a:solidFill>
              </a:rPr>
              <a:t>Pre-Hearing</a:t>
            </a:r>
            <a:r>
              <a:rPr sz="3600" spc="-100">
                <a:solidFill>
                  <a:srgbClr val="0032A0"/>
                </a:solidFill>
              </a:rPr>
              <a:t> </a:t>
            </a:r>
            <a:r>
              <a:rPr sz="3600" spc="15">
                <a:solidFill>
                  <a:srgbClr val="0032A0"/>
                </a:solidFill>
              </a:rPr>
              <a:t>Meeting</a:t>
            </a:r>
            <a:endParaRPr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370832" y="6592823"/>
            <a:ext cx="1317625" cy="116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65"/>
              </a:lnSpc>
            </a:pPr>
            <a:r>
              <a:rPr sz="900" spc="95" dirty="0">
                <a:solidFill>
                  <a:srgbClr val="D9D9D9"/>
                </a:solidFill>
                <a:latin typeface="Arial"/>
                <a:cs typeface="Arial"/>
              </a:rPr>
              <a:t>©</a:t>
            </a:r>
            <a:r>
              <a:rPr sz="900" spc="-85" dirty="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sz="900" spc="-40" dirty="0">
                <a:solidFill>
                  <a:srgbClr val="D9D9D9"/>
                </a:solidFill>
                <a:latin typeface="Arial"/>
                <a:cs typeface="Arial"/>
              </a:rPr>
              <a:t>2020 </a:t>
            </a:r>
            <a:r>
              <a:rPr sz="900" spc="-65" dirty="0">
                <a:solidFill>
                  <a:srgbClr val="D9D9D9"/>
                </a:solidFill>
                <a:latin typeface="Arial"/>
                <a:cs typeface="Arial"/>
              </a:rPr>
              <a:t>Husch </a:t>
            </a:r>
            <a:r>
              <a:rPr sz="900" spc="-40" dirty="0">
                <a:solidFill>
                  <a:srgbClr val="D9D9D9"/>
                </a:solidFill>
                <a:latin typeface="Arial"/>
                <a:cs typeface="Arial"/>
              </a:rPr>
              <a:t>Blackwell </a:t>
            </a:r>
            <a:r>
              <a:rPr sz="900" spc="-130" dirty="0">
                <a:solidFill>
                  <a:srgbClr val="D9D9D9"/>
                </a:solidFill>
                <a:latin typeface="Arial"/>
                <a:cs typeface="Arial"/>
              </a:rPr>
              <a:t>LLP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8A353A72-0471-5248-9095-D13FFBC43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42925"/>
            <a:ext cx="8480298" cy="5278368"/>
          </a:xfrm>
        </p:spPr>
        <p:txBody>
          <a:bodyPr>
            <a:normAutofit fontScale="85000" lnSpcReduction="10000"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Revised  definition of the  types of sexual  misconduct  covered by ED’s  Title IX rules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Added  emphasis on  equal rights of  parties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Presumption  respondent did not  violate policy  unless and until a  determination is  made after hearing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Revised  procedural  parameters  including: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Triggers for  institutional  responsibility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Notice requirements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Proceeding with  investigations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Appeals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Informal resolution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Live hearing including: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Cross-examination  by party advisors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Relevance rulings  by decision maker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Allowable expert  witnesses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BFB533-B318-F944-98B8-FBB74E07A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spc="-5" dirty="0">
                <a:solidFill>
                  <a:srgbClr val="0032A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Examples of  notable  provisions</a:t>
            </a:r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9523" y="2572004"/>
            <a:ext cx="7237730" cy="320294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390525" marR="513715" indent="-378460">
              <a:lnSpc>
                <a:spcPts val="2840"/>
              </a:lnSpc>
              <a:spcBef>
                <a:spcPts val="46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330">
                <a:latin typeface="Arial"/>
                <a:cs typeface="Arial"/>
              </a:rPr>
              <a:t>To </a:t>
            </a:r>
            <a:r>
              <a:rPr sz="2650" spc="-110">
                <a:latin typeface="Arial"/>
                <a:cs typeface="Arial"/>
              </a:rPr>
              <a:t>hear </a:t>
            </a:r>
            <a:r>
              <a:rPr sz="2650" spc="-70">
                <a:latin typeface="Arial"/>
                <a:cs typeface="Arial"/>
              </a:rPr>
              <a:t>testimony </a:t>
            </a:r>
            <a:r>
              <a:rPr sz="2650" spc="-130">
                <a:latin typeface="Arial"/>
                <a:cs typeface="Arial"/>
              </a:rPr>
              <a:t>and </a:t>
            </a:r>
            <a:r>
              <a:rPr sz="2650" spc="-125">
                <a:latin typeface="Arial"/>
                <a:cs typeface="Arial"/>
              </a:rPr>
              <a:t>receive </a:t>
            </a:r>
            <a:r>
              <a:rPr sz="2650" spc="-70">
                <a:latin typeface="Arial"/>
                <a:cs typeface="Arial"/>
              </a:rPr>
              <a:t>non-testimonial  </a:t>
            </a:r>
            <a:r>
              <a:rPr sz="2650" spc="-125">
                <a:latin typeface="Arial"/>
                <a:cs typeface="Arial"/>
              </a:rPr>
              <a:t>evidence </a:t>
            </a:r>
            <a:r>
              <a:rPr sz="2650" spc="-190">
                <a:latin typeface="Arial"/>
                <a:cs typeface="Arial"/>
              </a:rPr>
              <a:t>so</a:t>
            </a:r>
            <a:r>
              <a:rPr sz="2650" spc="-165">
                <a:latin typeface="Arial"/>
                <a:cs typeface="Arial"/>
              </a:rPr>
              <a:t> </a:t>
            </a:r>
            <a:r>
              <a:rPr sz="2650" spc="-15">
                <a:latin typeface="Arial"/>
                <a:cs typeface="Arial"/>
              </a:rPr>
              <a:t>that</a:t>
            </a:r>
            <a:endParaRPr sz="2650">
              <a:latin typeface="Arial"/>
              <a:cs typeface="Arial"/>
            </a:endParaRPr>
          </a:p>
          <a:p>
            <a:pPr marL="390525" marR="284480" indent="-378460">
              <a:lnSpc>
                <a:spcPts val="2840"/>
              </a:lnSpc>
              <a:spcBef>
                <a:spcPts val="65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200">
                <a:latin typeface="Arial"/>
                <a:cs typeface="Arial"/>
              </a:rPr>
              <a:t>The </a:t>
            </a:r>
            <a:r>
              <a:rPr sz="2650" spc="-120">
                <a:latin typeface="Arial"/>
                <a:cs typeface="Arial"/>
              </a:rPr>
              <a:t>decision-maker </a:t>
            </a:r>
            <a:r>
              <a:rPr sz="2650" spc="-175">
                <a:latin typeface="Arial"/>
                <a:cs typeface="Arial"/>
              </a:rPr>
              <a:t>can </a:t>
            </a:r>
            <a:r>
              <a:rPr sz="2650" spc="-70">
                <a:latin typeface="Arial"/>
                <a:cs typeface="Arial"/>
              </a:rPr>
              <a:t>determine </a:t>
            </a:r>
            <a:r>
              <a:rPr sz="2650" spc="-110">
                <a:latin typeface="Arial"/>
                <a:cs typeface="Arial"/>
              </a:rPr>
              <a:t>facts </a:t>
            </a:r>
            <a:r>
              <a:rPr sz="2650" spc="-85">
                <a:latin typeface="Arial"/>
                <a:cs typeface="Arial"/>
              </a:rPr>
              <a:t>under </a:t>
            </a:r>
            <a:r>
              <a:rPr sz="2650" spc="-210">
                <a:latin typeface="Arial"/>
                <a:cs typeface="Arial"/>
              </a:rPr>
              <a:t>a  </a:t>
            </a:r>
            <a:r>
              <a:rPr sz="2650" spc="-114">
                <a:latin typeface="Arial"/>
                <a:cs typeface="Arial"/>
              </a:rPr>
              <a:t>standard </a:t>
            </a:r>
            <a:r>
              <a:rPr sz="2650" spc="-10">
                <a:latin typeface="Arial"/>
                <a:cs typeface="Arial"/>
              </a:rPr>
              <a:t>of</a:t>
            </a:r>
            <a:r>
              <a:rPr sz="2650" spc="-180">
                <a:latin typeface="Arial"/>
                <a:cs typeface="Arial"/>
              </a:rPr>
              <a:t> </a:t>
            </a:r>
            <a:r>
              <a:rPr sz="2650" spc="-125">
                <a:latin typeface="Arial"/>
                <a:cs typeface="Arial"/>
              </a:rPr>
              <a:t>evidence</a:t>
            </a:r>
            <a:endParaRPr sz="265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28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10">
                <a:latin typeface="Arial"/>
                <a:cs typeface="Arial"/>
              </a:rPr>
              <a:t>Apply </a:t>
            </a:r>
            <a:r>
              <a:rPr sz="2650" spc="-95">
                <a:latin typeface="Arial"/>
                <a:cs typeface="Arial"/>
              </a:rPr>
              <a:t>those </a:t>
            </a:r>
            <a:r>
              <a:rPr sz="2650" spc="-114">
                <a:latin typeface="Arial"/>
                <a:cs typeface="Arial"/>
              </a:rPr>
              <a:t>facts </a:t>
            </a:r>
            <a:r>
              <a:rPr sz="2650" spc="30">
                <a:latin typeface="Arial"/>
                <a:cs typeface="Arial"/>
              </a:rPr>
              <a:t>to </a:t>
            </a:r>
            <a:r>
              <a:rPr sz="2650" spc="-40">
                <a:latin typeface="Arial"/>
                <a:cs typeface="Arial"/>
              </a:rPr>
              <a:t>the </a:t>
            </a:r>
            <a:r>
              <a:rPr sz="2650" spc="-110">
                <a:latin typeface="Arial"/>
                <a:cs typeface="Arial"/>
              </a:rPr>
              <a:t>policy,</a:t>
            </a:r>
            <a:r>
              <a:rPr sz="2650" spc="-525">
                <a:latin typeface="Arial"/>
                <a:cs typeface="Arial"/>
              </a:rPr>
              <a:t> </a:t>
            </a:r>
            <a:r>
              <a:rPr sz="2650" spc="-130">
                <a:latin typeface="Arial"/>
                <a:cs typeface="Arial"/>
              </a:rPr>
              <a:t>and</a:t>
            </a:r>
            <a:endParaRPr sz="2650">
              <a:latin typeface="Arial"/>
              <a:cs typeface="Arial"/>
            </a:endParaRPr>
          </a:p>
          <a:p>
            <a:pPr marL="390525" marR="5080" indent="-378460">
              <a:lnSpc>
                <a:spcPct val="89600"/>
              </a:lnSpc>
              <a:spcBef>
                <a:spcPts val="63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85">
                <a:latin typeface="Arial"/>
                <a:cs typeface="Arial"/>
              </a:rPr>
              <a:t>Issue </a:t>
            </a:r>
            <a:r>
              <a:rPr sz="2650" spc="-210">
                <a:latin typeface="Arial"/>
                <a:cs typeface="Arial"/>
              </a:rPr>
              <a:t>a </a:t>
            </a:r>
            <a:r>
              <a:rPr sz="2650">
                <a:latin typeface="Arial"/>
                <a:cs typeface="Arial"/>
              </a:rPr>
              <a:t>written </a:t>
            </a:r>
            <a:r>
              <a:rPr sz="2650" spc="-55">
                <a:latin typeface="Arial"/>
                <a:cs typeface="Arial"/>
              </a:rPr>
              <a:t>determination </a:t>
            </a:r>
            <a:r>
              <a:rPr sz="2650" spc="-110">
                <a:latin typeface="Arial"/>
                <a:cs typeface="Arial"/>
              </a:rPr>
              <a:t>resolving </a:t>
            </a:r>
            <a:r>
              <a:rPr sz="2650" spc="-35">
                <a:latin typeface="Arial"/>
                <a:cs typeface="Arial"/>
              </a:rPr>
              <a:t>the</a:t>
            </a:r>
            <a:r>
              <a:rPr sz="2650" spc="-265">
                <a:latin typeface="Arial"/>
                <a:cs typeface="Arial"/>
              </a:rPr>
              <a:t> </a:t>
            </a:r>
            <a:r>
              <a:rPr sz="2650" spc="-60">
                <a:latin typeface="Arial"/>
                <a:cs typeface="Arial"/>
              </a:rPr>
              <a:t>formal  </a:t>
            </a:r>
            <a:r>
              <a:rPr sz="2650" spc="-75">
                <a:latin typeface="Arial"/>
                <a:cs typeface="Arial"/>
              </a:rPr>
              <a:t>complaint </a:t>
            </a:r>
            <a:r>
              <a:rPr sz="2650" spc="-130">
                <a:latin typeface="Arial"/>
                <a:cs typeface="Arial"/>
              </a:rPr>
              <a:t>and </a:t>
            </a:r>
            <a:r>
              <a:rPr sz="2650" spc="-110">
                <a:latin typeface="Arial"/>
                <a:cs typeface="Arial"/>
              </a:rPr>
              <a:t>imposing </a:t>
            </a:r>
            <a:r>
              <a:rPr sz="2650" spc="-70">
                <a:latin typeface="Arial"/>
                <a:cs typeface="Arial"/>
              </a:rPr>
              <a:t>discipline/remedial  </a:t>
            </a:r>
            <a:r>
              <a:rPr sz="2650" spc="-165">
                <a:latin typeface="Arial"/>
                <a:cs typeface="Arial"/>
              </a:rPr>
              <a:t>measures </a:t>
            </a:r>
            <a:r>
              <a:rPr sz="2650" spc="-254">
                <a:latin typeface="Arial"/>
                <a:cs typeface="Arial"/>
              </a:rPr>
              <a:t>as</a:t>
            </a:r>
            <a:r>
              <a:rPr sz="2650" spc="-120">
                <a:latin typeface="Arial"/>
                <a:cs typeface="Arial"/>
              </a:rPr>
              <a:t> </a:t>
            </a:r>
            <a:r>
              <a:rPr sz="2650" spc="-175">
                <a:latin typeface="Arial"/>
                <a:cs typeface="Arial"/>
              </a:rPr>
              <a:t>necessary</a:t>
            </a:r>
            <a:endParaRPr sz="265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523" y="1750567"/>
            <a:ext cx="768667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>
                <a:solidFill>
                  <a:srgbClr val="0032A0"/>
                </a:solidFill>
              </a:rPr>
              <a:t>What </a:t>
            </a:r>
            <a:r>
              <a:rPr>
                <a:solidFill>
                  <a:srgbClr val="0032A0"/>
                </a:solidFill>
              </a:rPr>
              <a:t>is </a:t>
            </a:r>
            <a:r>
              <a:rPr spc="-5">
                <a:solidFill>
                  <a:srgbClr val="0032A0"/>
                </a:solidFill>
              </a:rPr>
              <a:t>the </a:t>
            </a:r>
            <a:r>
              <a:rPr>
                <a:solidFill>
                  <a:srgbClr val="0032A0"/>
                </a:solidFill>
              </a:rPr>
              <a:t>purpose of </a:t>
            </a:r>
            <a:r>
              <a:rPr spc="-5">
                <a:solidFill>
                  <a:srgbClr val="0032A0"/>
                </a:solidFill>
              </a:rPr>
              <a:t>the</a:t>
            </a:r>
            <a:r>
              <a:rPr spc="-90">
                <a:solidFill>
                  <a:srgbClr val="0032A0"/>
                </a:solidFill>
              </a:rPr>
              <a:t> </a:t>
            </a:r>
            <a:r>
              <a:rPr>
                <a:solidFill>
                  <a:srgbClr val="0032A0"/>
                </a:solidFill>
              </a:rPr>
              <a:t>hearing?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9523" y="2527808"/>
            <a:ext cx="7442200" cy="171577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90525" marR="226060" indent="-378460">
              <a:lnSpc>
                <a:spcPts val="3170"/>
              </a:lnSpc>
              <a:spcBef>
                <a:spcPts val="20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30">
                <a:latin typeface="Arial"/>
                <a:cs typeface="Arial"/>
              </a:rPr>
              <a:t>Regulation </a:t>
            </a:r>
            <a:r>
              <a:rPr sz="2650" spc="-100">
                <a:latin typeface="Arial"/>
                <a:cs typeface="Arial"/>
              </a:rPr>
              <a:t>requires </a:t>
            </a:r>
            <a:r>
              <a:rPr sz="2650" spc="-110">
                <a:latin typeface="Arial"/>
                <a:cs typeface="Arial"/>
              </a:rPr>
              <a:t>hearing </a:t>
            </a:r>
            <a:r>
              <a:rPr sz="2650" spc="30">
                <a:latin typeface="Arial"/>
                <a:cs typeface="Arial"/>
              </a:rPr>
              <a:t>to </a:t>
            </a:r>
            <a:r>
              <a:rPr sz="2650" spc="-130">
                <a:latin typeface="Arial"/>
                <a:cs typeface="Arial"/>
              </a:rPr>
              <a:t>be </a:t>
            </a:r>
            <a:r>
              <a:rPr sz="2650" spc="-90">
                <a:latin typeface="Arial"/>
                <a:cs typeface="Arial"/>
              </a:rPr>
              <a:t>administered</a:t>
            </a:r>
            <a:r>
              <a:rPr sz="2650" spc="-330">
                <a:latin typeface="Arial"/>
                <a:cs typeface="Arial"/>
              </a:rPr>
              <a:t> </a:t>
            </a:r>
            <a:r>
              <a:rPr sz="2650" spc="-110">
                <a:latin typeface="Arial"/>
                <a:cs typeface="Arial"/>
              </a:rPr>
              <a:t>by  </a:t>
            </a:r>
            <a:r>
              <a:rPr sz="2650" spc="-80">
                <a:latin typeface="Arial"/>
                <a:cs typeface="Arial"/>
              </a:rPr>
              <a:t>“decision-maker”</a:t>
            </a:r>
            <a:endParaRPr sz="2650">
              <a:latin typeface="Arial"/>
              <a:cs typeface="Arial"/>
            </a:endParaRPr>
          </a:p>
          <a:p>
            <a:pPr marL="390525" marR="5080" indent="-378460">
              <a:lnSpc>
                <a:spcPts val="3170"/>
              </a:lnSpc>
              <a:spcBef>
                <a:spcPts val="63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40">
                <a:latin typeface="Arial"/>
                <a:cs typeface="Arial"/>
              </a:rPr>
              <a:t>Means </a:t>
            </a:r>
            <a:r>
              <a:rPr sz="2650" spc="-20">
                <a:latin typeface="Arial"/>
                <a:cs typeface="Arial"/>
              </a:rPr>
              <a:t>institution </a:t>
            </a:r>
            <a:r>
              <a:rPr sz="2650" spc="-180">
                <a:latin typeface="Arial"/>
                <a:cs typeface="Arial"/>
              </a:rPr>
              <a:t>can </a:t>
            </a:r>
            <a:r>
              <a:rPr sz="2650" spc="-185">
                <a:latin typeface="Arial"/>
                <a:cs typeface="Arial"/>
              </a:rPr>
              <a:t>use </a:t>
            </a:r>
            <a:r>
              <a:rPr sz="2650" spc="-210">
                <a:latin typeface="Arial"/>
                <a:cs typeface="Arial"/>
              </a:rPr>
              <a:t>a </a:t>
            </a:r>
            <a:r>
              <a:rPr sz="2650" spc="-125">
                <a:latin typeface="Arial"/>
                <a:cs typeface="Arial"/>
              </a:rPr>
              <a:t>single </a:t>
            </a:r>
            <a:r>
              <a:rPr sz="2650" spc="-110">
                <a:latin typeface="Arial"/>
                <a:cs typeface="Arial"/>
              </a:rPr>
              <a:t>hearing </a:t>
            </a:r>
            <a:r>
              <a:rPr sz="2650" spc="-40">
                <a:latin typeface="Arial"/>
                <a:cs typeface="Arial"/>
              </a:rPr>
              <a:t>officer </a:t>
            </a:r>
            <a:r>
              <a:rPr sz="2650" spc="-30">
                <a:latin typeface="Arial"/>
                <a:cs typeface="Arial"/>
              </a:rPr>
              <a:t>or  </a:t>
            </a:r>
            <a:r>
              <a:rPr sz="2650" spc="-210">
                <a:latin typeface="Arial"/>
                <a:cs typeface="Arial"/>
              </a:rPr>
              <a:t>a </a:t>
            </a:r>
            <a:r>
              <a:rPr sz="2650" spc="-110">
                <a:latin typeface="Arial"/>
                <a:cs typeface="Arial"/>
              </a:rPr>
              <a:t>hearing </a:t>
            </a:r>
            <a:r>
              <a:rPr sz="2650" spc="-90">
                <a:latin typeface="Arial"/>
                <a:cs typeface="Arial"/>
              </a:rPr>
              <a:t>board </a:t>
            </a:r>
            <a:r>
              <a:rPr sz="2650" spc="-125">
                <a:latin typeface="Arial"/>
                <a:cs typeface="Arial"/>
              </a:rPr>
              <a:t>(presumably, </a:t>
            </a:r>
            <a:r>
              <a:rPr sz="2650" spc="10">
                <a:latin typeface="Arial"/>
                <a:cs typeface="Arial"/>
              </a:rPr>
              <a:t>with </a:t>
            </a:r>
            <a:r>
              <a:rPr sz="2650" spc="-210">
                <a:latin typeface="Arial"/>
                <a:cs typeface="Arial"/>
              </a:rPr>
              <a:t>a</a:t>
            </a:r>
            <a:r>
              <a:rPr sz="2650" spc="-305">
                <a:latin typeface="Arial"/>
                <a:cs typeface="Arial"/>
              </a:rPr>
              <a:t> </a:t>
            </a:r>
            <a:r>
              <a:rPr sz="2650" spc="-105">
                <a:latin typeface="Arial"/>
                <a:cs typeface="Arial"/>
              </a:rPr>
              <a:t>chairperson)</a:t>
            </a:r>
            <a:endParaRPr sz="265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523" y="1604264"/>
            <a:ext cx="496506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>
                <a:solidFill>
                  <a:srgbClr val="0032A0"/>
                </a:solidFill>
              </a:rPr>
              <a:t>Who </a:t>
            </a:r>
            <a:r>
              <a:rPr>
                <a:solidFill>
                  <a:srgbClr val="0032A0"/>
                </a:solidFill>
              </a:rPr>
              <a:t>runs </a:t>
            </a:r>
            <a:r>
              <a:rPr spc="-5">
                <a:solidFill>
                  <a:srgbClr val="0032A0"/>
                </a:solidFill>
              </a:rPr>
              <a:t>the</a:t>
            </a:r>
            <a:r>
              <a:rPr spc="-95">
                <a:solidFill>
                  <a:srgbClr val="0032A0"/>
                </a:solidFill>
              </a:rPr>
              <a:t> </a:t>
            </a:r>
            <a:r>
              <a:rPr>
                <a:solidFill>
                  <a:srgbClr val="0032A0"/>
                </a:solidFill>
              </a:rPr>
              <a:t>hearing?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4" name="object 4" descr="HuschBlackwell Logo"/>
          <p:cNvSpPr/>
          <p:nvPr/>
        </p:nvSpPr>
        <p:spPr>
          <a:xfrm>
            <a:off x="7914131" y="6318503"/>
            <a:ext cx="1790715" cy="1463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79523" y="2770123"/>
            <a:ext cx="6466840" cy="14344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95"/>
              </a:spcBef>
            </a:pPr>
            <a:r>
              <a:rPr sz="3050" spc="-330" dirty="0">
                <a:latin typeface="Arial"/>
                <a:cs typeface="Arial"/>
              </a:rPr>
              <a:t>Yes, </a:t>
            </a:r>
            <a:r>
              <a:rPr sz="3050" spc="-75" dirty="0">
                <a:latin typeface="Arial"/>
                <a:cs typeface="Arial"/>
              </a:rPr>
              <a:t>provided </a:t>
            </a:r>
            <a:r>
              <a:rPr sz="3050" spc="-50" dirty="0">
                <a:latin typeface="Arial"/>
                <a:cs typeface="Arial"/>
              </a:rPr>
              <a:t>they </a:t>
            </a:r>
            <a:r>
              <a:rPr sz="3050" spc="-125" dirty="0">
                <a:latin typeface="Arial"/>
                <a:cs typeface="Arial"/>
              </a:rPr>
              <a:t>are </a:t>
            </a:r>
            <a:r>
              <a:rPr sz="3050" spc="-80" dirty="0">
                <a:latin typeface="Arial"/>
                <a:cs typeface="Arial"/>
              </a:rPr>
              <a:t>applied </a:t>
            </a:r>
            <a:r>
              <a:rPr sz="3050" spc="-90" dirty="0">
                <a:latin typeface="Arial"/>
                <a:cs typeface="Arial"/>
              </a:rPr>
              <a:t>equally</a:t>
            </a:r>
            <a:r>
              <a:rPr sz="3050" spc="-260" dirty="0">
                <a:latin typeface="Arial"/>
                <a:cs typeface="Arial"/>
              </a:rPr>
              <a:t> </a:t>
            </a:r>
            <a:r>
              <a:rPr sz="3050" spc="25" dirty="0">
                <a:latin typeface="Arial"/>
                <a:cs typeface="Arial"/>
              </a:rPr>
              <a:t>to  </a:t>
            </a:r>
            <a:r>
              <a:rPr sz="3050" spc="-65" dirty="0">
                <a:latin typeface="Arial"/>
                <a:cs typeface="Arial"/>
              </a:rPr>
              <a:t>participants </a:t>
            </a:r>
            <a:r>
              <a:rPr sz="3050" spc="-130" dirty="0">
                <a:latin typeface="Arial"/>
                <a:cs typeface="Arial"/>
              </a:rPr>
              <a:t>and </a:t>
            </a:r>
            <a:r>
              <a:rPr sz="3050" spc="-80" dirty="0">
                <a:latin typeface="Arial"/>
                <a:cs typeface="Arial"/>
              </a:rPr>
              <a:t>do </a:t>
            </a:r>
            <a:r>
              <a:rPr sz="3050" spc="5" dirty="0">
                <a:latin typeface="Arial"/>
                <a:cs typeface="Arial"/>
              </a:rPr>
              <a:t>not </a:t>
            </a:r>
            <a:r>
              <a:rPr sz="3050" spc="-60" dirty="0">
                <a:latin typeface="Arial"/>
                <a:cs typeface="Arial"/>
              </a:rPr>
              <a:t>violate explicit  </a:t>
            </a:r>
            <a:r>
              <a:rPr sz="3050" spc="-140" dirty="0">
                <a:latin typeface="Arial"/>
                <a:cs typeface="Arial"/>
              </a:rPr>
              <a:t>guarantees </a:t>
            </a:r>
            <a:r>
              <a:rPr sz="3050" spc="-15" dirty="0">
                <a:latin typeface="Arial"/>
                <a:cs typeface="Arial"/>
              </a:rPr>
              <a:t>from </a:t>
            </a:r>
            <a:r>
              <a:rPr sz="3050" spc="-20" dirty="0">
                <a:latin typeface="Arial"/>
                <a:cs typeface="Arial"/>
              </a:rPr>
              <a:t>the </a:t>
            </a:r>
            <a:r>
              <a:rPr sz="3050" spc="-60" dirty="0">
                <a:latin typeface="Arial"/>
                <a:cs typeface="Arial"/>
              </a:rPr>
              <a:t>Title </a:t>
            </a:r>
            <a:r>
              <a:rPr sz="3050" spc="-254" dirty="0">
                <a:latin typeface="Arial"/>
                <a:cs typeface="Arial"/>
              </a:rPr>
              <a:t>IX</a:t>
            </a:r>
            <a:r>
              <a:rPr sz="3050" spc="-530" dirty="0">
                <a:latin typeface="Arial"/>
                <a:cs typeface="Arial"/>
              </a:rPr>
              <a:t> </a:t>
            </a:r>
            <a:r>
              <a:rPr sz="3050" spc="-65" dirty="0">
                <a:latin typeface="Arial"/>
                <a:cs typeface="Arial"/>
              </a:rPr>
              <a:t>regulation.</a:t>
            </a:r>
            <a:endParaRPr sz="3050" dirty="0">
              <a:latin typeface="Arial"/>
              <a:cs typeface="Arial"/>
            </a:endParaRPr>
          </a:p>
        </p:txBody>
      </p:sp>
      <p:sp>
        <p:nvSpPr>
          <p:cNvPr id="2" name="object 2" descr="HuschBlackwell Logo"/>
          <p:cNvSpPr/>
          <p:nvPr/>
        </p:nvSpPr>
        <p:spPr>
          <a:xfrm>
            <a:off x="0" y="1057655"/>
            <a:ext cx="940308" cy="23900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92625FB-DF0D-1B42-8708-F94A0F279A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2037" y="1665646"/>
            <a:ext cx="6502400" cy="914096"/>
          </a:xfrm>
        </p:spPr>
        <p:txBody>
          <a:bodyPr/>
          <a:lstStyle/>
          <a:p>
            <a:pPr rtl="0" eaLnBrk="1" latinLnBrk="0" hangingPunct="1"/>
            <a:r>
              <a:rPr lang="en-US" sz="3300" b="1" kern="1200" spc="-5" dirty="0">
                <a:solidFill>
                  <a:srgbClr val="0032A0"/>
                </a:solidFill>
                <a:effectLst/>
                <a:latin typeface="Georgia" panose="02040502050405020303" pitchFamily="18" charset="0"/>
                <a:ea typeface="+mn-ea"/>
                <a:cs typeface="Georgia" panose="02040502050405020303" pitchFamily="18" charset="0"/>
              </a:rPr>
              <a:t>Can we </a:t>
            </a:r>
            <a:r>
              <a:rPr lang="en-US" sz="3300" b="1" kern="1200" dirty="0">
                <a:solidFill>
                  <a:srgbClr val="0032A0"/>
                </a:solidFill>
                <a:effectLst/>
                <a:latin typeface="Georgia" panose="02040502050405020303" pitchFamily="18" charset="0"/>
                <a:ea typeface="+mn-ea"/>
                <a:cs typeface="Georgia" panose="02040502050405020303" pitchFamily="18" charset="0"/>
              </a:rPr>
              <a:t>set standards of behavior</a:t>
            </a:r>
            <a:r>
              <a:rPr lang="en-US" sz="3300" b="1" kern="1200" spc="-90" dirty="0">
                <a:solidFill>
                  <a:srgbClr val="0032A0"/>
                </a:solidFill>
                <a:effectLst/>
                <a:latin typeface="Georgia" panose="02040502050405020303" pitchFamily="18" charset="0"/>
                <a:ea typeface="+mn-ea"/>
                <a:cs typeface="Georgia" panose="02040502050405020303" pitchFamily="18" charset="0"/>
              </a:rPr>
              <a:t> </a:t>
            </a:r>
            <a:r>
              <a:rPr lang="en-US" sz="3300" b="1" kern="1200" spc="-5" dirty="0">
                <a:solidFill>
                  <a:srgbClr val="0032A0"/>
                </a:solidFill>
                <a:effectLst/>
                <a:latin typeface="Georgia" panose="02040502050405020303" pitchFamily="18" charset="0"/>
                <a:ea typeface="+mn-ea"/>
                <a:cs typeface="Georgia" panose="02040502050405020303" pitchFamily="18" charset="0"/>
              </a:rPr>
              <a:t>for  </a:t>
            </a:r>
            <a:r>
              <a:rPr lang="en-US" sz="3300" b="1" kern="1200" dirty="0">
                <a:solidFill>
                  <a:srgbClr val="0032A0"/>
                </a:solidFill>
                <a:effectLst/>
                <a:latin typeface="Georgia" panose="02040502050405020303" pitchFamily="18" charset="0"/>
                <a:ea typeface="+mn-ea"/>
                <a:cs typeface="Georgia" panose="02040502050405020303" pitchFamily="18" charset="0"/>
              </a:rPr>
              <a:t>hearings?</a:t>
            </a:r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90192" y="2538027"/>
            <a:ext cx="6771385" cy="2623026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>
              <a:lnSpc>
                <a:spcPct val="89600"/>
              </a:lnSpc>
              <a:spcBef>
                <a:spcPts val="420"/>
              </a:spcBef>
            </a:pPr>
            <a:r>
              <a:rPr sz="2650" spc="-50">
                <a:solidFill>
                  <a:srgbClr val="FFFFFF"/>
                </a:solidFill>
                <a:latin typeface="Arial"/>
                <a:cs typeface="Arial"/>
              </a:rPr>
              <a:t>Institution’s </a:t>
            </a:r>
            <a:r>
              <a:rPr sz="2650" spc="-105">
                <a:solidFill>
                  <a:srgbClr val="FFFFFF"/>
                </a:solidFill>
                <a:latin typeface="Arial"/>
                <a:cs typeface="Arial"/>
              </a:rPr>
              <a:t>hearing </a:t>
            </a:r>
            <a:r>
              <a:rPr sz="2650" spc="-120">
                <a:solidFill>
                  <a:srgbClr val="FFFFFF"/>
                </a:solidFill>
                <a:latin typeface="Arial"/>
                <a:cs typeface="Arial"/>
              </a:rPr>
              <a:t>procedures  </a:t>
            </a:r>
            <a:r>
              <a:rPr sz="2650" spc="-70">
                <a:solidFill>
                  <a:srgbClr val="FFFFFF"/>
                </a:solidFill>
                <a:latin typeface="Arial"/>
                <a:cs typeface="Arial"/>
              </a:rPr>
              <a:t>require </a:t>
            </a:r>
            <a:r>
              <a:rPr sz="2650" spc="-65">
                <a:solidFill>
                  <a:srgbClr val="FFFFFF"/>
                </a:solidFill>
                <a:latin typeface="Arial"/>
                <a:cs typeface="Arial"/>
              </a:rPr>
              <a:t>all </a:t>
            </a:r>
            <a:r>
              <a:rPr sz="2650" spc="-75">
                <a:solidFill>
                  <a:srgbClr val="FFFFFF"/>
                </a:solidFill>
                <a:latin typeface="Arial"/>
                <a:cs typeface="Arial"/>
              </a:rPr>
              <a:t>participants </a:t>
            </a:r>
            <a:r>
              <a:rPr sz="2650" spc="25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650" spc="-75">
                <a:solidFill>
                  <a:srgbClr val="FFFFFF"/>
                </a:solidFill>
                <a:latin typeface="Arial"/>
                <a:cs typeface="Arial"/>
              </a:rPr>
              <a:t>maintain  </a:t>
            </a:r>
            <a:r>
              <a:rPr sz="2650" spc="-100">
                <a:solidFill>
                  <a:srgbClr val="FFFFFF"/>
                </a:solidFill>
                <a:latin typeface="Arial"/>
                <a:cs typeface="Arial"/>
              </a:rPr>
              <a:t>decorum, </a:t>
            </a:r>
            <a:r>
              <a:rPr sz="2650" spc="-90">
                <a:solidFill>
                  <a:srgbClr val="FFFFFF"/>
                </a:solidFill>
                <a:latin typeface="Arial"/>
                <a:cs typeface="Arial"/>
              </a:rPr>
              <a:t>remain </a:t>
            </a:r>
            <a:r>
              <a:rPr sz="2650" spc="-55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2650" spc="-10">
                <a:solidFill>
                  <a:srgbClr val="FFFFFF"/>
                </a:solidFill>
                <a:latin typeface="Arial"/>
                <a:cs typeface="Arial"/>
              </a:rPr>
              <a:t>their </a:t>
            </a:r>
            <a:r>
              <a:rPr sz="2650" spc="-114">
                <a:solidFill>
                  <a:srgbClr val="FFFFFF"/>
                </a:solidFill>
                <a:latin typeface="Arial"/>
                <a:cs typeface="Arial"/>
              </a:rPr>
              <a:t>respective  </a:t>
            </a:r>
            <a:r>
              <a:rPr sz="2650" spc="-170">
                <a:solidFill>
                  <a:srgbClr val="FFFFFF"/>
                </a:solidFill>
                <a:latin typeface="Arial"/>
                <a:cs typeface="Arial"/>
              </a:rPr>
              <a:t>assigned </a:t>
            </a:r>
            <a:r>
              <a:rPr sz="2650" spc="-70">
                <a:solidFill>
                  <a:srgbClr val="FFFFFF"/>
                </a:solidFill>
                <a:latin typeface="Arial"/>
                <a:cs typeface="Arial"/>
              </a:rPr>
              <a:t>table </a:t>
            </a:r>
            <a:r>
              <a:rPr sz="2650" spc="-5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2650" spc="-65">
                <a:solidFill>
                  <a:srgbClr val="FFFFFF"/>
                </a:solidFill>
                <a:latin typeface="Arial"/>
                <a:cs typeface="Arial"/>
              </a:rPr>
              <a:t>all </a:t>
            </a:r>
            <a:r>
              <a:rPr sz="2650" spc="-80">
                <a:solidFill>
                  <a:srgbClr val="FFFFFF"/>
                </a:solidFill>
                <a:latin typeface="Arial"/>
                <a:cs typeface="Arial"/>
              </a:rPr>
              <a:t>times, </a:t>
            </a:r>
            <a:r>
              <a:rPr sz="2650" spc="-13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650" spc="-3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50">
                <a:solidFill>
                  <a:srgbClr val="FFFFFF"/>
                </a:solidFill>
                <a:latin typeface="Arial"/>
                <a:cs typeface="Arial"/>
              </a:rPr>
              <a:t>direct  </a:t>
            </a:r>
            <a:r>
              <a:rPr sz="2650" spc="-65">
                <a:solidFill>
                  <a:srgbClr val="FFFFFF"/>
                </a:solidFill>
                <a:latin typeface="Arial"/>
                <a:cs typeface="Arial"/>
              </a:rPr>
              <a:t>all </a:t>
            </a:r>
            <a:r>
              <a:rPr sz="2650" spc="-105">
                <a:solidFill>
                  <a:srgbClr val="FFFFFF"/>
                </a:solidFill>
                <a:latin typeface="Arial"/>
                <a:cs typeface="Arial"/>
              </a:rPr>
              <a:t>communications </a:t>
            </a:r>
            <a:r>
              <a:rPr sz="2650" spc="3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650" spc="-4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650" spc="-110">
                <a:solidFill>
                  <a:srgbClr val="FFFFFF"/>
                </a:solidFill>
                <a:latin typeface="Arial"/>
                <a:cs typeface="Arial"/>
              </a:rPr>
              <a:t>hearing  </a:t>
            </a:r>
            <a:r>
              <a:rPr sz="2650" spc="-45">
                <a:solidFill>
                  <a:srgbClr val="FFFFFF"/>
                </a:solidFill>
                <a:latin typeface="Arial"/>
                <a:cs typeface="Arial"/>
              </a:rPr>
              <a:t>officer </a:t>
            </a:r>
            <a:r>
              <a:rPr sz="2650" spc="1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650" spc="-3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650" spc="-105">
                <a:solidFill>
                  <a:srgbClr val="FFFFFF"/>
                </a:solidFill>
                <a:latin typeface="Arial"/>
                <a:cs typeface="Arial"/>
              </a:rPr>
              <a:t>exception </a:t>
            </a:r>
            <a:r>
              <a:rPr sz="2650" spc="-15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2650" spc="-110">
                <a:solidFill>
                  <a:srgbClr val="FFFFFF"/>
                </a:solidFill>
                <a:latin typeface="Arial"/>
                <a:cs typeface="Arial"/>
              </a:rPr>
              <a:t>questions </a:t>
            </a:r>
            <a:r>
              <a:rPr sz="2650" spc="-150">
                <a:solidFill>
                  <a:srgbClr val="FFFFFF"/>
                </a:solidFill>
                <a:latin typeface="Arial"/>
                <a:cs typeface="Arial"/>
              </a:rPr>
              <a:t>posed </a:t>
            </a:r>
            <a:r>
              <a:rPr sz="2650" spc="3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650" spc="-35">
                <a:solidFill>
                  <a:srgbClr val="FFFFFF"/>
                </a:solidFill>
                <a:latin typeface="Arial"/>
                <a:cs typeface="Arial"/>
              </a:rPr>
              <a:t>the other </a:t>
            </a:r>
            <a:r>
              <a:rPr sz="2650" spc="-55">
                <a:solidFill>
                  <a:srgbClr val="FFFFFF"/>
                </a:solidFill>
                <a:latin typeface="Arial"/>
                <a:cs typeface="Arial"/>
              </a:rPr>
              <a:t>party  </a:t>
            </a:r>
            <a:r>
              <a:rPr sz="2650" spc="-130">
                <a:solidFill>
                  <a:srgbClr val="FFFFFF"/>
                </a:solidFill>
                <a:latin typeface="Arial"/>
                <a:cs typeface="Arial"/>
              </a:rPr>
              <a:t>and witnesses </a:t>
            </a:r>
            <a:r>
              <a:rPr sz="2650" spc="-114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650" spc="-170">
                <a:solidFill>
                  <a:srgbClr val="FFFFFF"/>
                </a:solidFill>
                <a:latin typeface="Arial"/>
                <a:cs typeface="Arial"/>
              </a:rPr>
              <a:t>each </a:t>
            </a:r>
            <a:r>
              <a:rPr sz="2650" spc="-105">
                <a:solidFill>
                  <a:srgbClr val="FFFFFF"/>
                </a:solidFill>
                <a:latin typeface="Arial"/>
                <a:cs typeface="Arial"/>
              </a:rPr>
              <a:t>party’s  </a:t>
            </a:r>
            <a:r>
              <a:rPr sz="2650" spc="-114">
                <a:solidFill>
                  <a:srgbClr val="FFFFFF"/>
                </a:solidFill>
                <a:latin typeface="Arial"/>
                <a:cs typeface="Arial"/>
              </a:rPr>
              <a:t>respective</a:t>
            </a:r>
            <a:r>
              <a:rPr sz="2650" spc="-1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40">
                <a:solidFill>
                  <a:srgbClr val="FFFFFF"/>
                </a:solidFill>
                <a:latin typeface="Arial"/>
                <a:cs typeface="Arial"/>
              </a:rPr>
              <a:t>advisor.</a:t>
            </a:r>
            <a:endParaRPr sz="26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90192" y="1581403"/>
            <a:ext cx="591375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>
                <a:solidFill>
                  <a:srgbClr val="FFFFFF"/>
                </a:solidFill>
              </a:rPr>
              <a:t>Example</a:t>
            </a:r>
            <a:r>
              <a:rPr sz="3950" spc="-70">
                <a:solidFill>
                  <a:srgbClr val="FFFFFF"/>
                </a:solidFill>
              </a:rPr>
              <a:t> </a:t>
            </a:r>
            <a:r>
              <a:rPr sz="3950" spc="5">
                <a:solidFill>
                  <a:srgbClr val="FFFFFF"/>
                </a:solidFill>
              </a:rPr>
              <a:t>(permissible)</a:t>
            </a:r>
            <a:endParaRPr sz="395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10058400" cy="5659120"/>
          </a:xfrm>
          <a:custGeom>
            <a:avLst/>
            <a:gdLst/>
            <a:ahLst/>
            <a:cxnLst/>
            <a:rect l="l" t="t" r="r" b="b"/>
            <a:pathLst>
              <a:path w="10058400" h="5659120">
                <a:moveTo>
                  <a:pt x="10058400" y="0"/>
                </a:moveTo>
                <a:lnTo>
                  <a:pt x="0" y="0"/>
                </a:lnTo>
                <a:lnTo>
                  <a:pt x="0" y="5658612"/>
                </a:lnTo>
                <a:lnTo>
                  <a:pt x="10058400" y="5658612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6" name="object 6" descr="HuschBlackwell Logo"/>
          <p:cNvSpPr/>
          <p:nvPr/>
        </p:nvSpPr>
        <p:spPr>
          <a:xfrm>
            <a:off x="7909559" y="6347459"/>
            <a:ext cx="1821179" cy="121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59710" y="2593340"/>
            <a:ext cx="6633211" cy="2462597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3170"/>
              </a:lnSpc>
              <a:spcBef>
                <a:spcPts val="200"/>
              </a:spcBef>
            </a:pPr>
            <a:r>
              <a:rPr sz="2650" spc="-50" dirty="0">
                <a:solidFill>
                  <a:srgbClr val="FFFFFF"/>
                </a:solidFill>
                <a:latin typeface="Arial"/>
                <a:cs typeface="Arial"/>
              </a:rPr>
              <a:t>Institution’s </a:t>
            </a:r>
            <a:r>
              <a:rPr sz="2650" spc="-80" dirty="0">
                <a:solidFill>
                  <a:srgbClr val="FFFFFF"/>
                </a:solidFill>
                <a:latin typeface="Arial"/>
                <a:cs typeface="Arial"/>
              </a:rPr>
              <a:t>policy </a:t>
            </a:r>
            <a:r>
              <a:rPr sz="2650" spc="-50" dirty="0">
                <a:solidFill>
                  <a:srgbClr val="FFFFFF"/>
                </a:solidFill>
                <a:latin typeface="Arial"/>
                <a:cs typeface="Arial"/>
              </a:rPr>
              <a:t>prohibits </a:t>
            </a:r>
            <a:r>
              <a:rPr sz="2650" spc="-2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50" spc="-43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55" dirty="0">
                <a:solidFill>
                  <a:srgbClr val="FFFFFF"/>
                </a:solidFill>
                <a:latin typeface="Arial"/>
                <a:cs typeface="Arial"/>
              </a:rPr>
              <a:t>party  </a:t>
            </a:r>
            <a:r>
              <a:rPr sz="2650" spc="-25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650" spc="-114" dirty="0">
                <a:solidFill>
                  <a:srgbClr val="FFFFFF"/>
                </a:solidFill>
                <a:latin typeface="Arial"/>
                <a:cs typeface="Arial"/>
              </a:rPr>
              <a:t>advisor </a:t>
            </a:r>
            <a:r>
              <a:rPr sz="2650" spc="-35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2650" spc="-65" dirty="0">
                <a:solidFill>
                  <a:srgbClr val="FFFFFF"/>
                </a:solidFill>
                <a:latin typeface="Arial"/>
                <a:cs typeface="Arial"/>
              </a:rPr>
              <a:t>“doing </a:t>
            </a:r>
            <a:r>
              <a:rPr sz="2650" spc="-85" dirty="0">
                <a:solidFill>
                  <a:srgbClr val="FFFFFF"/>
                </a:solidFill>
                <a:latin typeface="Arial"/>
                <a:cs typeface="Arial"/>
              </a:rPr>
              <a:t>anything  </a:t>
            </a:r>
            <a:r>
              <a:rPr sz="2650" spc="-1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650" spc="-60" dirty="0">
                <a:solidFill>
                  <a:srgbClr val="FFFFFF"/>
                </a:solidFill>
                <a:latin typeface="Arial"/>
                <a:cs typeface="Arial"/>
              </a:rPr>
              <a:t>would </a:t>
            </a:r>
            <a:r>
              <a:rPr sz="2650" spc="-170" dirty="0">
                <a:solidFill>
                  <a:srgbClr val="FFFFFF"/>
                </a:solidFill>
                <a:latin typeface="Arial"/>
                <a:cs typeface="Arial"/>
              </a:rPr>
              <a:t>make </a:t>
            </a:r>
            <a:r>
              <a:rPr sz="2650" spc="-65" dirty="0">
                <a:solidFill>
                  <a:srgbClr val="FFFFFF"/>
                </a:solidFill>
                <a:latin typeface="Arial"/>
                <a:cs typeface="Arial"/>
              </a:rPr>
              <a:t>another </a:t>
            </a:r>
            <a:r>
              <a:rPr sz="2650" spc="-50" dirty="0">
                <a:solidFill>
                  <a:srgbClr val="FFFFFF"/>
                </a:solidFill>
                <a:latin typeface="Arial"/>
                <a:cs typeface="Arial"/>
              </a:rPr>
              <a:t>party  </a:t>
            </a:r>
            <a:r>
              <a:rPr sz="2650" spc="-75" dirty="0">
                <a:solidFill>
                  <a:srgbClr val="FFFFFF"/>
                </a:solidFill>
                <a:latin typeface="Arial"/>
                <a:cs typeface="Arial"/>
              </a:rPr>
              <a:t>uncomfortable </a:t>
            </a:r>
            <a:r>
              <a:rPr sz="2650" spc="-25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650" spc="-80" dirty="0">
                <a:solidFill>
                  <a:srgbClr val="FFFFFF"/>
                </a:solidFill>
                <a:latin typeface="Arial"/>
                <a:cs typeface="Arial"/>
              </a:rPr>
              <a:t>suffer </a:t>
            </a:r>
            <a:r>
              <a:rPr sz="2650" spc="-120" dirty="0">
                <a:solidFill>
                  <a:srgbClr val="FFFFFF"/>
                </a:solidFill>
                <a:latin typeface="Arial"/>
                <a:cs typeface="Arial"/>
              </a:rPr>
              <a:t>anxiety,  </a:t>
            </a:r>
            <a:r>
              <a:rPr sz="2650" spc="-90" dirty="0">
                <a:solidFill>
                  <a:srgbClr val="FFFFFF"/>
                </a:solidFill>
                <a:latin typeface="Arial"/>
                <a:cs typeface="Arial"/>
              </a:rPr>
              <a:t>including </a:t>
            </a:r>
            <a:r>
              <a:rPr sz="2650" spc="-155" dirty="0">
                <a:solidFill>
                  <a:srgbClr val="FFFFFF"/>
                </a:solidFill>
                <a:latin typeface="Arial"/>
                <a:cs typeface="Arial"/>
              </a:rPr>
              <a:t>asking </a:t>
            </a:r>
            <a:r>
              <a:rPr sz="2650" spc="-110" dirty="0">
                <a:solidFill>
                  <a:srgbClr val="FFFFFF"/>
                </a:solidFill>
                <a:latin typeface="Arial"/>
                <a:cs typeface="Arial"/>
              </a:rPr>
              <a:t>questions </a:t>
            </a:r>
            <a:r>
              <a:rPr sz="2650" spc="-10" dirty="0">
                <a:solidFill>
                  <a:srgbClr val="FFFFFF"/>
                </a:solidFill>
                <a:latin typeface="Arial"/>
                <a:cs typeface="Arial"/>
              </a:rPr>
              <a:t>that  </a:t>
            </a:r>
            <a:r>
              <a:rPr sz="2650" spc="-165" dirty="0">
                <a:solidFill>
                  <a:srgbClr val="FFFFFF"/>
                </a:solidFill>
                <a:latin typeface="Arial"/>
                <a:cs typeface="Arial"/>
              </a:rPr>
              <a:t>may </a:t>
            </a:r>
            <a:r>
              <a:rPr sz="2650" spc="-200" dirty="0">
                <a:solidFill>
                  <a:srgbClr val="FFFFFF"/>
                </a:solidFill>
                <a:latin typeface="Arial"/>
                <a:cs typeface="Arial"/>
              </a:rPr>
              <a:t>cause </a:t>
            </a:r>
            <a:r>
              <a:rPr sz="2650" spc="-21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650" spc="-55" dirty="0">
                <a:solidFill>
                  <a:srgbClr val="FFFFFF"/>
                </a:solidFill>
                <a:latin typeface="Arial"/>
                <a:cs typeface="Arial"/>
              </a:rPr>
              <a:t>party </a:t>
            </a:r>
            <a:r>
              <a:rPr sz="2650" spc="3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650" spc="-75" dirty="0">
                <a:solidFill>
                  <a:srgbClr val="FFFFFF"/>
                </a:solidFill>
                <a:latin typeface="Arial"/>
                <a:cs typeface="Arial"/>
              </a:rPr>
              <a:t>relive </a:t>
            </a:r>
            <a:r>
              <a:rPr sz="2650" spc="-150" dirty="0">
                <a:solidFill>
                  <a:srgbClr val="FFFFFF"/>
                </a:solidFill>
                <a:latin typeface="Arial"/>
                <a:cs typeface="Arial"/>
              </a:rPr>
              <a:t>an  </a:t>
            </a:r>
            <a:r>
              <a:rPr sz="2650" spc="-125" dirty="0">
                <a:solidFill>
                  <a:srgbClr val="FFFFFF"/>
                </a:solidFill>
                <a:latin typeface="Arial"/>
                <a:cs typeface="Arial"/>
              </a:rPr>
              <a:t>experience </a:t>
            </a:r>
            <a:r>
              <a:rPr sz="2650" spc="-4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650" spc="-21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650" spc="-80" dirty="0">
                <a:solidFill>
                  <a:srgbClr val="FFFFFF"/>
                </a:solidFill>
                <a:latin typeface="Arial"/>
                <a:cs typeface="Arial"/>
              </a:rPr>
              <a:t>traumatizing</a:t>
            </a:r>
            <a:r>
              <a:rPr sz="2650" spc="-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-170" dirty="0">
                <a:solidFill>
                  <a:srgbClr val="FFFFFF"/>
                </a:solidFill>
                <a:latin typeface="Arial"/>
                <a:cs typeface="Arial"/>
              </a:rPr>
              <a:t>way.”</a:t>
            </a:r>
            <a:endParaRPr sz="26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90192" y="1581403"/>
            <a:ext cx="6602730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>
                <a:solidFill>
                  <a:srgbClr val="FFFFFF"/>
                </a:solidFill>
              </a:rPr>
              <a:t>Example</a:t>
            </a:r>
            <a:r>
              <a:rPr sz="3950" spc="-70">
                <a:solidFill>
                  <a:srgbClr val="FFFFFF"/>
                </a:solidFill>
              </a:rPr>
              <a:t> </a:t>
            </a:r>
            <a:r>
              <a:rPr sz="3950" spc="5">
                <a:solidFill>
                  <a:srgbClr val="FFFFFF"/>
                </a:solidFill>
              </a:rPr>
              <a:t>(impermissible)</a:t>
            </a:r>
            <a:endParaRPr sz="3950"/>
          </a:p>
        </p:txBody>
      </p:sp>
      <p:sp>
        <p:nvSpPr>
          <p:cNvPr id="4" name="object 4" descr="HuschBlackwell Logo"/>
          <p:cNvSpPr/>
          <p:nvPr/>
        </p:nvSpPr>
        <p:spPr>
          <a:xfrm>
            <a:off x="161544" y="1301495"/>
            <a:ext cx="766572" cy="2496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9524" y="2625344"/>
            <a:ext cx="7462648" cy="2470548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390525" marR="40640" indent="-378460">
              <a:lnSpc>
                <a:spcPts val="2380"/>
              </a:lnSpc>
              <a:spcBef>
                <a:spcPts val="665"/>
              </a:spcBef>
              <a:buChar char="•"/>
              <a:tabLst>
                <a:tab pos="390525" algn="l"/>
                <a:tab pos="391160" algn="l"/>
              </a:tabLst>
            </a:pPr>
            <a:r>
              <a:rPr sz="2450" spc="-110" dirty="0">
                <a:latin typeface="Arial"/>
                <a:cs typeface="Arial"/>
              </a:rPr>
              <a:t>Hearing </a:t>
            </a:r>
            <a:r>
              <a:rPr sz="2450" spc="-65" dirty="0">
                <a:latin typeface="Arial"/>
                <a:cs typeface="Arial"/>
              </a:rPr>
              <a:t>must </a:t>
            </a:r>
            <a:r>
              <a:rPr sz="2450" spc="-105" dirty="0">
                <a:latin typeface="Arial"/>
                <a:cs typeface="Arial"/>
              </a:rPr>
              <a:t>be </a:t>
            </a:r>
            <a:r>
              <a:rPr sz="2450" spc="-85" dirty="0">
                <a:latin typeface="Arial"/>
                <a:cs typeface="Arial"/>
              </a:rPr>
              <a:t>recorded </a:t>
            </a:r>
            <a:r>
              <a:rPr sz="2450" spc="-75" dirty="0">
                <a:latin typeface="Arial"/>
                <a:cs typeface="Arial"/>
              </a:rPr>
              <a:t>(audio </a:t>
            </a:r>
            <a:r>
              <a:rPr sz="2450" spc="-10" dirty="0">
                <a:latin typeface="Arial"/>
                <a:cs typeface="Arial"/>
              </a:rPr>
              <a:t>or</a:t>
            </a:r>
            <a:r>
              <a:rPr sz="2450" spc="-330" dirty="0">
                <a:latin typeface="Arial"/>
                <a:cs typeface="Arial"/>
              </a:rPr>
              <a:t> </a:t>
            </a:r>
            <a:r>
              <a:rPr sz="2450" spc="-70" dirty="0">
                <a:latin typeface="Arial"/>
                <a:cs typeface="Arial"/>
              </a:rPr>
              <a:t>video)  </a:t>
            </a:r>
            <a:r>
              <a:rPr sz="2450" spc="-10" dirty="0">
                <a:latin typeface="Arial"/>
                <a:cs typeface="Arial"/>
              </a:rPr>
              <a:t>or</a:t>
            </a:r>
            <a:r>
              <a:rPr sz="2450" spc="-125" dirty="0">
                <a:latin typeface="Arial"/>
                <a:cs typeface="Arial"/>
              </a:rPr>
              <a:t> </a:t>
            </a:r>
            <a:r>
              <a:rPr sz="2450" spc="-70" dirty="0">
                <a:latin typeface="Arial"/>
                <a:cs typeface="Arial"/>
              </a:rPr>
              <a:t>transcribed</a:t>
            </a:r>
            <a:endParaRPr sz="2450" dirty="0">
              <a:latin typeface="Arial"/>
              <a:cs typeface="Arial"/>
            </a:endParaRPr>
          </a:p>
          <a:p>
            <a:pPr marL="390525" marR="107950" indent="-378460">
              <a:lnSpc>
                <a:spcPts val="2380"/>
              </a:lnSpc>
              <a:spcBef>
                <a:spcPts val="580"/>
              </a:spcBef>
              <a:buChar char="•"/>
              <a:tabLst>
                <a:tab pos="390525" algn="l"/>
                <a:tab pos="391160" algn="l"/>
              </a:tabLst>
            </a:pPr>
            <a:r>
              <a:rPr sz="2450" spc="-110" dirty="0">
                <a:latin typeface="Arial"/>
                <a:cs typeface="Arial"/>
              </a:rPr>
              <a:t>Hearing </a:t>
            </a:r>
            <a:r>
              <a:rPr sz="2450" spc="-65" dirty="0">
                <a:latin typeface="Arial"/>
                <a:cs typeface="Arial"/>
              </a:rPr>
              <a:t>must </a:t>
            </a:r>
            <a:r>
              <a:rPr sz="2450" spc="-140" dirty="0">
                <a:latin typeface="Arial"/>
                <a:cs typeface="Arial"/>
              </a:rPr>
              <a:t>have </a:t>
            </a:r>
            <a:r>
              <a:rPr sz="2450" spc="5" dirty="0">
                <a:latin typeface="Arial"/>
                <a:cs typeface="Arial"/>
              </a:rPr>
              <a:t>“live”– </a:t>
            </a:r>
            <a:r>
              <a:rPr sz="2450" spc="-65" dirty="0">
                <a:latin typeface="Arial"/>
                <a:cs typeface="Arial"/>
              </a:rPr>
              <a:t>(i.e.,  </a:t>
            </a:r>
            <a:r>
              <a:rPr sz="2450" spc="-90" dirty="0">
                <a:latin typeface="Arial"/>
                <a:cs typeface="Arial"/>
              </a:rPr>
              <a:t>contemporaneous </a:t>
            </a:r>
            <a:r>
              <a:rPr sz="2450" spc="-35" dirty="0">
                <a:latin typeface="Arial"/>
                <a:cs typeface="Arial"/>
              </a:rPr>
              <a:t>participation </a:t>
            </a:r>
            <a:r>
              <a:rPr sz="2450" spc="-90" dirty="0">
                <a:latin typeface="Arial"/>
                <a:cs typeface="Arial"/>
              </a:rPr>
              <a:t>by</a:t>
            </a:r>
            <a:r>
              <a:rPr sz="2450" spc="-315" dirty="0">
                <a:latin typeface="Arial"/>
                <a:cs typeface="Arial"/>
              </a:rPr>
              <a:t> </a:t>
            </a:r>
            <a:r>
              <a:rPr sz="2450" spc="-65" dirty="0">
                <a:latin typeface="Arial"/>
                <a:cs typeface="Arial"/>
              </a:rPr>
              <a:t>parties  </a:t>
            </a:r>
            <a:r>
              <a:rPr sz="2450" spc="-105" dirty="0">
                <a:latin typeface="Arial"/>
                <a:cs typeface="Arial"/>
              </a:rPr>
              <a:t>and </a:t>
            </a:r>
            <a:r>
              <a:rPr sz="2450" dirty="0">
                <a:latin typeface="Arial"/>
                <a:cs typeface="Arial"/>
              </a:rPr>
              <a:t>their</a:t>
            </a:r>
            <a:r>
              <a:rPr sz="2450" spc="-150" dirty="0">
                <a:latin typeface="Arial"/>
                <a:cs typeface="Arial"/>
              </a:rPr>
              <a:t> </a:t>
            </a:r>
            <a:r>
              <a:rPr sz="2450" spc="-110" dirty="0">
                <a:latin typeface="Arial"/>
                <a:cs typeface="Arial"/>
              </a:rPr>
              <a:t>advisors)</a:t>
            </a:r>
            <a:endParaRPr sz="2450" dirty="0">
              <a:latin typeface="Arial"/>
              <a:cs typeface="Arial"/>
            </a:endParaRPr>
          </a:p>
          <a:p>
            <a:pPr marL="390525" marR="484505" indent="-378460">
              <a:lnSpc>
                <a:spcPts val="2380"/>
              </a:lnSpc>
              <a:spcBef>
                <a:spcPts val="590"/>
              </a:spcBef>
              <a:buChar char="•"/>
              <a:tabLst>
                <a:tab pos="390525" algn="l"/>
                <a:tab pos="391160" algn="l"/>
              </a:tabLst>
            </a:pPr>
            <a:r>
              <a:rPr sz="2450" spc="-105" dirty="0">
                <a:latin typeface="Arial"/>
                <a:cs typeface="Arial"/>
              </a:rPr>
              <a:t>Hearing </a:t>
            </a:r>
            <a:r>
              <a:rPr sz="2450" spc="-155" dirty="0">
                <a:latin typeface="Arial"/>
                <a:cs typeface="Arial"/>
              </a:rPr>
              <a:t>can </a:t>
            </a:r>
            <a:r>
              <a:rPr sz="2450" spc="-105" dirty="0">
                <a:latin typeface="Arial"/>
                <a:cs typeface="Arial"/>
              </a:rPr>
              <a:t>be </a:t>
            </a:r>
            <a:r>
              <a:rPr sz="2450" spc="-65" dirty="0">
                <a:latin typeface="Arial"/>
                <a:cs typeface="Arial"/>
              </a:rPr>
              <a:t>held </a:t>
            </a:r>
            <a:r>
              <a:rPr sz="2450" spc="-25" dirty="0">
                <a:latin typeface="Arial"/>
                <a:cs typeface="Arial"/>
              </a:rPr>
              <a:t>in </a:t>
            </a:r>
            <a:r>
              <a:rPr sz="2450" spc="-180" dirty="0">
                <a:latin typeface="Arial"/>
                <a:cs typeface="Arial"/>
              </a:rPr>
              <a:t>a </a:t>
            </a:r>
            <a:r>
              <a:rPr sz="2450" spc="-110" dirty="0">
                <a:latin typeface="Arial"/>
                <a:cs typeface="Arial"/>
              </a:rPr>
              <a:t>single </a:t>
            </a:r>
            <a:r>
              <a:rPr sz="2450" spc="-40" dirty="0">
                <a:latin typeface="Arial"/>
                <a:cs typeface="Arial"/>
              </a:rPr>
              <a:t>room</a:t>
            </a:r>
            <a:r>
              <a:rPr sz="2450" spc="-275" dirty="0">
                <a:latin typeface="Arial"/>
                <a:cs typeface="Arial"/>
              </a:rPr>
              <a:t> </a:t>
            </a:r>
            <a:r>
              <a:rPr sz="2450" spc="-10" dirty="0">
                <a:latin typeface="Arial"/>
                <a:cs typeface="Arial"/>
              </a:rPr>
              <a:t>or  </a:t>
            </a:r>
            <a:r>
              <a:rPr sz="2450" spc="25" dirty="0">
                <a:latin typeface="Arial"/>
                <a:cs typeface="Arial"/>
              </a:rPr>
              <a:t>with </a:t>
            </a:r>
            <a:r>
              <a:rPr sz="2450" spc="-20" dirty="0">
                <a:latin typeface="Arial"/>
                <a:cs typeface="Arial"/>
              </a:rPr>
              <a:t>the </a:t>
            </a:r>
            <a:r>
              <a:rPr sz="2450" spc="-65" dirty="0">
                <a:latin typeface="Arial"/>
                <a:cs typeface="Arial"/>
              </a:rPr>
              <a:t>parties </a:t>
            </a:r>
            <a:r>
              <a:rPr sz="2450" spc="-100" dirty="0">
                <a:latin typeface="Arial"/>
                <a:cs typeface="Arial"/>
              </a:rPr>
              <a:t>separated </a:t>
            </a:r>
            <a:r>
              <a:rPr sz="2450" spc="-30" dirty="0">
                <a:latin typeface="Arial"/>
                <a:cs typeface="Arial"/>
              </a:rPr>
              <a:t>in </a:t>
            </a:r>
            <a:r>
              <a:rPr sz="2450" spc="-20" dirty="0">
                <a:latin typeface="Arial"/>
                <a:cs typeface="Arial"/>
              </a:rPr>
              <a:t>different  </a:t>
            </a:r>
            <a:r>
              <a:rPr sz="2450" spc="-90" dirty="0">
                <a:latin typeface="Arial"/>
                <a:cs typeface="Arial"/>
              </a:rPr>
              <a:t>rooms</a:t>
            </a:r>
            <a:endParaRPr sz="2450" dirty="0">
              <a:latin typeface="Arial"/>
              <a:cs typeface="Arial"/>
            </a:endParaRPr>
          </a:p>
          <a:p>
            <a:pPr marL="390525" marR="5080" indent="-378460">
              <a:lnSpc>
                <a:spcPts val="2380"/>
              </a:lnSpc>
              <a:spcBef>
                <a:spcPts val="575"/>
              </a:spcBef>
              <a:buChar char="•"/>
              <a:tabLst>
                <a:tab pos="390525" algn="l"/>
                <a:tab pos="391160" algn="l"/>
              </a:tabLst>
            </a:pPr>
            <a:r>
              <a:rPr sz="2450" spc="-105" dirty="0">
                <a:latin typeface="Arial"/>
                <a:cs typeface="Arial"/>
              </a:rPr>
              <a:t>Hearing </a:t>
            </a:r>
            <a:r>
              <a:rPr sz="2450" spc="-150" dirty="0">
                <a:latin typeface="Arial"/>
                <a:cs typeface="Arial"/>
              </a:rPr>
              <a:t>can </a:t>
            </a:r>
            <a:r>
              <a:rPr sz="2450" spc="-105" dirty="0">
                <a:latin typeface="Arial"/>
                <a:cs typeface="Arial"/>
              </a:rPr>
              <a:t>be </a:t>
            </a:r>
            <a:r>
              <a:rPr sz="2450" spc="-65" dirty="0">
                <a:latin typeface="Arial"/>
                <a:cs typeface="Arial"/>
              </a:rPr>
              <a:t>held </a:t>
            </a:r>
            <a:r>
              <a:rPr sz="2450" spc="-25" dirty="0">
                <a:latin typeface="Arial"/>
                <a:cs typeface="Arial"/>
              </a:rPr>
              <a:t>virtually </a:t>
            </a:r>
            <a:r>
              <a:rPr sz="2450" spc="-120" dirty="0">
                <a:latin typeface="Arial"/>
                <a:cs typeface="Arial"/>
              </a:rPr>
              <a:t>using</a:t>
            </a:r>
            <a:r>
              <a:rPr sz="2450" spc="-320" dirty="0">
                <a:latin typeface="Arial"/>
                <a:cs typeface="Arial"/>
              </a:rPr>
              <a:t> </a:t>
            </a:r>
            <a:r>
              <a:rPr sz="2450" spc="-70" dirty="0">
                <a:latin typeface="Arial"/>
                <a:cs typeface="Arial"/>
              </a:rPr>
              <a:t>suitable  </a:t>
            </a:r>
            <a:r>
              <a:rPr sz="2450" spc="-55" dirty="0">
                <a:latin typeface="Arial"/>
                <a:cs typeface="Arial"/>
              </a:rPr>
              <a:t>software</a:t>
            </a:r>
            <a:endParaRPr sz="245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523" y="1750567"/>
            <a:ext cx="7582534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>
                <a:solidFill>
                  <a:srgbClr val="0032A0"/>
                </a:solidFill>
              </a:rPr>
              <a:t>What </a:t>
            </a:r>
            <a:r>
              <a:rPr>
                <a:solidFill>
                  <a:srgbClr val="0032A0"/>
                </a:solidFill>
              </a:rPr>
              <a:t>are </a:t>
            </a:r>
            <a:r>
              <a:rPr spc="-5">
                <a:solidFill>
                  <a:srgbClr val="0032A0"/>
                </a:solidFill>
              </a:rPr>
              <a:t>the logistics </a:t>
            </a:r>
            <a:r>
              <a:rPr>
                <a:solidFill>
                  <a:srgbClr val="0032A0"/>
                </a:solidFill>
              </a:rPr>
              <a:t>of a</a:t>
            </a:r>
            <a:r>
              <a:rPr spc="-85">
                <a:solidFill>
                  <a:srgbClr val="0032A0"/>
                </a:solidFill>
              </a:rPr>
              <a:t> </a:t>
            </a:r>
            <a:r>
              <a:rPr>
                <a:solidFill>
                  <a:srgbClr val="0032A0"/>
                </a:solidFill>
              </a:rPr>
              <a:t>hearing?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9523" y="2532380"/>
            <a:ext cx="7153275" cy="340423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90525" indent="-378460">
              <a:lnSpc>
                <a:spcPct val="100000"/>
              </a:lnSpc>
              <a:spcBef>
                <a:spcPts val="40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200" dirty="0">
                <a:latin typeface="Arial"/>
                <a:cs typeface="Arial"/>
              </a:rPr>
              <a:t>The </a:t>
            </a:r>
            <a:r>
              <a:rPr sz="2650" spc="-120" dirty="0">
                <a:latin typeface="Arial"/>
                <a:cs typeface="Arial"/>
              </a:rPr>
              <a:t>decision-maker </a:t>
            </a:r>
            <a:r>
              <a:rPr sz="2650" spc="-105" dirty="0">
                <a:latin typeface="Arial"/>
                <a:cs typeface="Arial"/>
              </a:rPr>
              <a:t>(hearing</a:t>
            </a:r>
            <a:r>
              <a:rPr sz="2650" spc="-85" dirty="0">
                <a:latin typeface="Arial"/>
                <a:cs typeface="Arial"/>
              </a:rPr>
              <a:t> </a:t>
            </a:r>
            <a:r>
              <a:rPr sz="2650" spc="-90" dirty="0">
                <a:latin typeface="Arial"/>
                <a:cs typeface="Arial"/>
              </a:rPr>
              <a:t>board)</a:t>
            </a:r>
            <a:endParaRPr sz="2650" dirty="0">
              <a:latin typeface="Arial"/>
              <a:cs typeface="Arial"/>
            </a:endParaRPr>
          </a:p>
          <a:p>
            <a:pPr marL="390525" marR="1017269" indent="-378460">
              <a:lnSpc>
                <a:spcPts val="2860"/>
              </a:lnSpc>
              <a:spcBef>
                <a:spcPts val="66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75" dirty="0">
                <a:latin typeface="Arial"/>
                <a:cs typeface="Arial"/>
              </a:rPr>
              <a:t>Other </a:t>
            </a:r>
            <a:r>
              <a:rPr sz="2650" spc="-175" dirty="0">
                <a:latin typeface="Arial"/>
                <a:cs typeface="Arial"/>
              </a:rPr>
              <a:t>necessary </a:t>
            </a:r>
            <a:r>
              <a:rPr sz="2650" spc="-30" dirty="0">
                <a:latin typeface="Arial"/>
                <a:cs typeface="Arial"/>
              </a:rPr>
              <a:t>institutional </a:t>
            </a:r>
            <a:r>
              <a:rPr sz="2650" spc="-110" dirty="0">
                <a:latin typeface="Arial"/>
                <a:cs typeface="Arial"/>
              </a:rPr>
              <a:t>personnel</a:t>
            </a:r>
            <a:r>
              <a:rPr sz="2650" spc="-254" dirty="0">
                <a:latin typeface="Arial"/>
                <a:cs typeface="Arial"/>
              </a:rPr>
              <a:t> </a:t>
            </a:r>
            <a:r>
              <a:rPr sz="2650" spc="-30" dirty="0">
                <a:latin typeface="Arial"/>
                <a:cs typeface="Arial"/>
              </a:rPr>
              <a:t>or  institutional </a:t>
            </a:r>
            <a:r>
              <a:rPr sz="2650" spc="-140" dirty="0">
                <a:latin typeface="Arial"/>
                <a:cs typeface="Arial"/>
              </a:rPr>
              <a:t>advisors </a:t>
            </a:r>
            <a:r>
              <a:rPr sz="2650" spc="-75" dirty="0">
                <a:latin typeface="Arial"/>
                <a:cs typeface="Arial"/>
              </a:rPr>
              <a:t>(i.e.,</a:t>
            </a:r>
            <a:r>
              <a:rPr sz="2650" spc="-215" dirty="0">
                <a:latin typeface="Arial"/>
                <a:cs typeface="Arial"/>
              </a:rPr>
              <a:t> </a:t>
            </a:r>
            <a:r>
              <a:rPr sz="2650" spc="-85" dirty="0">
                <a:latin typeface="Arial"/>
                <a:cs typeface="Arial"/>
              </a:rPr>
              <a:t>attorneys)</a:t>
            </a:r>
            <a:endParaRPr sz="2650" dirty="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254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200" dirty="0">
                <a:latin typeface="Arial"/>
                <a:cs typeface="Arial"/>
              </a:rPr>
              <a:t>The</a:t>
            </a:r>
            <a:r>
              <a:rPr sz="2650" spc="-150" dirty="0">
                <a:latin typeface="Arial"/>
                <a:cs typeface="Arial"/>
              </a:rPr>
              <a:t> </a:t>
            </a:r>
            <a:r>
              <a:rPr sz="2650" spc="-85" dirty="0">
                <a:latin typeface="Arial"/>
                <a:cs typeface="Arial"/>
              </a:rPr>
              <a:t>parties</a:t>
            </a:r>
            <a:endParaRPr sz="2650" dirty="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30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265" dirty="0">
                <a:latin typeface="Arial"/>
                <a:cs typeface="Arial"/>
              </a:rPr>
              <a:t>Each </a:t>
            </a:r>
            <a:r>
              <a:rPr sz="2650" spc="-80" dirty="0">
                <a:latin typeface="Arial"/>
                <a:cs typeface="Arial"/>
              </a:rPr>
              <a:t>party’s</a:t>
            </a:r>
            <a:r>
              <a:rPr sz="2650" spc="-20" dirty="0">
                <a:latin typeface="Arial"/>
                <a:cs typeface="Arial"/>
              </a:rPr>
              <a:t> </a:t>
            </a:r>
            <a:r>
              <a:rPr sz="2650" spc="-114" dirty="0">
                <a:latin typeface="Arial"/>
                <a:cs typeface="Arial"/>
              </a:rPr>
              <a:t>advisor</a:t>
            </a:r>
            <a:endParaRPr sz="2650" dirty="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31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45" dirty="0">
                <a:latin typeface="Arial"/>
                <a:cs typeface="Arial"/>
              </a:rPr>
              <a:t>Witnesses </a:t>
            </a:r>
            <a:r>
              <a:rPr sz="2650" u="heavy" spc="-25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as </a:t>
            </a:r>
            <a:r>
              <a:rPr sz="2650" u="heavy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they </a:t>
            </a:r>
            <a:r>
              <a:rPr sz="2650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are </a:t>
            </a:r>
            <a:r>
              <a:rPr sz="2650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called </a:t>
            </a:r>
            <a:r>
              <a:rPr sz="2650" u="heavy" spc="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</a:t>
            </a:r>
            <a:r>
              <a:rPr sz="2650" u="heavy" spc="-1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650" u="heavy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testify</a:t>
            </a:r>
            <a:endParaRPr sz="2650" dirty="0">
              <a:latin typeface="Arial"/>
              <a:cs typeface="Arial"/>
            </a:endParaRPr>
          </a:p>
          <a:p>
            <a:pPr marL="390525" marR="5080" indent="-378460">
              <a:lnSpc>
                <a:spcPts val="2860"/>
              </a:lnSpc>
              <a:spcBef>
                <a:spcPts val="66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75" dirty="0">
                <a:latin typeface="Arial"/>
                <a:cs typeface="Arial"/>
              </a:rPr>
              <a:t>Other</a:t>
            </a:r>
            <a:r>
              <a:rPr sz="2650" spc="-145" dirty="0">
                <a:latin typeface="Arial"/>
                <a:cs typeface="Arial"/>
              </a:rPr>
              <a:t> </a:t>
            </a:r>
            <a:r>
              <a:rPr sz="2650" spc="-65" dirty="0">
                <a:latin typeface="Arial"/>
                <a:cs typeface="Arial"/>
              </a:rPr>
              <a:t>support</a:t>
            </a:r>
            <a:r>
              <a:rPr sz="2650" spc="-145" dirty="0">
                <a:latin typeface="Arial"/>
                <a:cs typeface="Arial"/>
              </a:rPr>
              <a:t> persons</a:t>
            </a:r>
            <a:r>
              <a:rPr sz="2650" spc="-150" dirty="0">
                <a:latin typeface="Arial"/>
                <a:cs typeface="Arial"/>
              </a:rPr>
              <a:t> </a:t>
            </a:r>
            <a:r>
              <a:rPr sz="2650" spc="-15" dirty="0">
                <a:latin typeface="Arial"/>
                <a:cs typeface="Arial"/>
              </a:rPr>
              <a:t>for</a:t>
            </a:r>
            <a:r>
              <a:rPr sz="2650" spc="-140" dirty="0">
                <a:latin typeface="Arial"/>
                <a:cs typeface="Arial"/>
              </a:rPr>
              <a:t> </a:t>
            </a:r>
            <a:r>
              <a:rPr sz="2650" spc="-85" dirty="0">
                <a:latin typeface="Arial"/>
                <a:cs typeface="Arial"/>
              </a:rPr>
              <a:t>parties,</a:t>
            </a:r>
            <a:r>
              <a:rPr sz="2650" spc="-150" dirty="0">
                <a:latin typeface="Arial"/>
                <a:cs typeface="Arial"/>
              </a:rPr>
              <a:t> </a:t>
            </a:r>
            <a:r>
              <a:rPr sz="2650" spc="40" dirty="0">
                <a:latin typeface="Arial"/>
                <a:cs typeface="Arial"/>
              </a:rPr>
              <a:t>if</a:t>
            </a:r>
            <a:r>
              <a:rPr sz="2650" spc="-150" dirty="0">
                <a:latin typeface="Arial"/>
                <a:cs typeface="Arial"/>
              </a:rPr>
              <a:t> </a:t>
            </a:r>
            <a:r>
              <a:rPr sz="2650" spc="-35" dirty="0">
                <a:latin typeface="Arial"/>
                <a:cs typeface="Arial"/>
              </a:rPr>
              <a:t>permitted</a:t>
            </a:r>
            <a:r>
              <a:rPr sz="2650" spc="-150" dirty="0">
                <a:latin typeface="Arial"/>
                <a:cs typeface="Arial"/>
              </a:rPr>
              <a:t> </a:t>
            </a:r>
            <a:r>
              <a:rPr sz="2650" spc="-120" dirty="0">
                <a:latin typeface="Arial"/>
                <a:cs typeface="Arial"/>
              </a:rPr>
              <a:t>by  </a:t>
            </a:r>
            <a:r>
              <a:rPr sz="2650" spc="-20" dirty="0">
                <a:latin typeface="Arial"/>
                <a:cs typeface="Arial"/>
              </a:rPr>
              <a:t>institution</a:t>
            </a:r>
            <a:endParaRPr sz="265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5704" y="1604264"/>
            <a:ext cx="512508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>
                <a:solidFill>
                  <a:srgbClr val="0032A0"/>
                </a:solidFill>
              </a:rPr>
              <a:t>Who </a:t>
            </a:r>
            <a:r>
              <a:rPr>
                <a:solidFill>
                  <a:srgbClr val="0032A0"/>
                </a:solidFill>
              </a:rPr>
              <a:t>attends a</a:t>
            </a:r>
            <a:r>
              <a:rPr spc="-95">
                <a:solidFill>
                  <a:srgbClr val="0032A0"/>
                </a:solidFill>
              </a:rPr>
              <a:t> </a:t>
            </a:r>
            <a:r>
              <a:rPr>
                <a:solidFill>
                  <a:srgbClr val="0032A0"/>
                </a:solidFill>
              </a:rPr>
              <a:t>hearing?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9523" y="2690876"/>
            <a:ext cx="7473950" cy="340614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90525" marR="601980" indent="-378460">
              <a:lnSpc>
                <a:spcPts val="3170"/>
              </a:lnSpc>
              <a:spcBef>
                <a:spcPts val="20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90">
                <a:latin typeface="Arial"/>
                <a:cs typeface="Arial"/>
              </a:rPr>
              <a:t>Default </a:t>
            </a:r>
            <a:r>
              <a:rPr sz="2650" spc="-50">
                <a:latin typeface="Arial"/>
                <a:cs typeface="Arial"/>
              </a:rPr>
              <a:t>rule </a:t>
            </a:r>
            <a:r>
              <a:rPr sz="2650" spc="-145">
                <a:latin typeface="Arial"/>
                <a:cs typeface="Arial"/>
              </a:rPr>
              <a:t>is </a:t>
            </a:r>
            <a:r>
              <a:rPr sz="2650" spc="-10">
                <a:latin typeface="Arial"/>
                <a:cs typeface="Arial"/>
              </a:rPr>
              <a:t>that </a:t>
            </a:r>
            <a:r>
              <a:rPr sz="2650" spc="-210">
                <a:latin typeface="Arial"/>
                <a:cs typeface="Arial"/>
              </a:rPr>
              <a:t>a </a:t>
            </a:r>
            <a:r>
              <a:rPr sz="2650" spc="-55">
                <a:latin typeface="Arial"/>
                <a:cs typeface="Arial"/>
              </a:rPr>
              <a:t>party </a:t>
            </a:r>
            <a:r>
              <a:rPr sz="2650" spc="-140">
                <a:latin typeface="Arial"/>
                <a:cs typeface="Arial"/>
              </a:rPr>
              <a:t>selects </a:t>
            </a:r>
            <a:r>
              <a:rPr sz="2650" spc="-130">
                <a:latin typeface="Arial"/>
                <a:cs typeface="Arial"/>
              </a:rPr>
              <a:t>and </a:t>
            </a:r>
            <a:r>
              <a:rPr sz="2650" spc="-114">
                <a:latin typeface="Arial"/>
                <a:cs typeface="Arial"/>
              </a:rPr>
              <a:t>brings</a:t>
            </a:r>
            <a:r>
              <a:rPr sz="2650" spc="-380">
                <a:latin typeface="Arial"/>
                <a:cs typeface="Arial"/>
              </a:rPr>
              <a:t> </a:t>
            </a:r>
            <a:r>
              <a:rPr sz="2650" spc="-150">
                <a:latin typeface="Arial"/>
                <a:cs typeface="Arial"/>
              </a:rPr>
              <a:t>an  </a:t>
            </a:r>
            <a:r>
              <a:rPr sz="2650" spc="-114">
                <a:latin typeface="Arial"/>
                <a:cs typeface="Arial"/>
              </a:rPr>
              <a:t>advisor </a:t>
            </a:r>
            <a:r>
              <a:rPr sz="2650" spc="-10">
                <a:latin typeface="Arial"/>
                <a:cs typeface="Arial"/>
              </a:rPr>
              <a:t>of their </a:t>
            </a:r>
            <a:r>
              <a:rPr sz="2650" spc="-125">
                <a:latin typeface="Arial"/>
                <a:cs typeface="Arial"/>
              </a:rPr>
              <a:t>choice </a:t>
            </a:r>
            <a:r>
              <a:rPr sz="2650" spc="30">
                <a:latin typeface="Arial"/>
                <a:cs typeface="Arial"/>
              </a:rPr>
              <a:t>to</a:t>
            </a:r>
            <a:r>
              <a:rPr sz="2650" spc="-555">
                <a:latin typeface="Arial"/>
                <a:cs typeface="Arial"/>
              </a:rPr>
              <a:t> </a:t>
            </a:r>
            <a:r>
              <a:rPr sz="2650" spc="-35">
                <a:latin typeface="Arial"/>
                <a:cs typeface="Arial"/>
              </a:rPr>
              <a:t>the </a:t>
            </a:r>
            <a:r>
              <a:rPr sz="2650" spc="-110">
                <a:latin typeface="Arial"/>
                <a:cs typeface="Arial"/>
              </a:rPr>
              <a:t>hearing</a:t>
            </a:r>
            <a:endParaRPr sz="2650">
              <a:latin typeface="Arial"/>
              <a:cs typeface="Arial"/>
            </a:endParaRPr>
          </a:p>
          <a:p>
            <a:pPr marL="390525" marR="1184910" indent="-378460">
              <a:lnSpc>
                <a:spcPts val="3170"/>
              </a:lnSpc>
              <a:spcBef>
                <a:spcPts val="63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14">
                <a:latin typeface="Arial"/>
                <a:cs typeface="Arial"/>
              </a:rPr>
              <a:t>Advisor </a:t>
            </a:r>
            <a:r>
              <a:rPr sz="2650" spc="-185">
                <a:latin typeface="Arial"/>
                <a:cs typeface="Arial"/>
              </a:rPr>
              <a:t>can </a:t>
            </a:r>
            <a:r>
              <a:rPr sz="2650" spc="-114">
                <a:latin typeface="Arial"/>
                <a:cs typeface="Arial"/>
              </a:rPr>
              <a:t>be, </a:t>
            </a:r>
            <a:r>
              <a:rPr sz="2650" spc="-15">
                <a:latin typeface="Arial"/>
                <a:cs typeface="Arial"/>
              </a:rPr>
              <a:t>but </a:t>
            </a:r>
            <a:r>
              <a:rPr sz="2650" spc="-160">
                <a:latin typeface="Arial"/>
                <a:cs typeface="Arial"/>
              </a:rPr>
              <a:t>does </a:t>
            </a:r>
            <a:r>
              <a:rPr sz="2650" spc="-15">
                <a:latin typeface="Arial"/>
                <a:cs typeface="Arial"/>
              </a:rPr>
              <a:t>not </a:t>
            </a:r>
            <a:r>
              <a:rPr sz="2650" spc="-160">
                <a:latin typeface="Arial"/>
                <a:cs typeface="Arial"/>
              </a:rPr>
              <a:t>have </a:t>
            </a:r>
            <a:r>
              <a:rPr sz="2650" spc="30">
                <a:latin typeface="Arial"/>
                <a:cs typeface="Arial"/>
              </a:rPr>
              <a:t>to </a:t>
            </a:r>
            <a:r>
              <a:rPr sz="2650" spc="-114">
                <a:latin typeface="Arial"/>
                <a:cs typeface="Arial"/>
              </a:rPr>
              <a:t>be,</a:t>
            </a:r>
            <a:r>
              <a:rPr sz="2650" spc="-540">
                <a:latin typeface="Arial"/>
                <a:cs typeface="Arial"/>
              </a:rPr>
              <a:t> </a:t>
            </a:r>
            <a:r>
              <a:rPr sz="2650" spc="-155">
                <a:latin typeface="Arial"/>
                <a:cs typeface="Arial"/>
              </a:rPr>
              <a:t>an  </a:t>
            </a:r>
            <a:r>
              <a:rPr sz="2650" spc="-60">
                <a:latin typeface="Arial"/>
                <a:cs typeface="Arial"/>
              </a:rPr>
              <a:t>attorney</a:t>
            </a:r>
            <a:endParaRPr sz="2650">
              <a:latin typeface="Arial"/>
              <a:cs typeface="Arial"/>
            </a:endParaRPr>
          </a:p>
          <a:p>
            <a:pPr marL="390525" marR="5080" indent="-378460">
              <a:lnSpc>
                <a:spcPts val="3170"/>
              </a:lnSpc>
              <a:spcBef>
                <a:spcPts val="63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5">
                <a:latin typeface="Arial"/>
                <a:cs typeface="Arial"/>
              </a:rPr>
              <a:t>If </a:t>
            </a:r>
            <a:r>
              <a:rPr sz="2650" spc="-210">
                <a:latin typeface="Arial"/>
                <a:cs typeface="Arial"/>
              </a:rPr>
              <a:t>a </a:t>
            </a:r>
            <a:r>
              <a:rPr sz="2650" spc="-55">
                <a:latin typeface="Arial"/>
                <a:cs typeface="Arial"/>
              </a:rPr>
              <a:t>party </a:t>
            </a:r>
            <a:r>
              <a:rPr sz="2650" spc="-160">
                <a:latin typeface="Arial"/>
                <a:cs typeface="Arial"/>
              </a:rPr>
              <a:t>does </a:t>
            </a:r>
            <a:r>
              <a:rPr sz="2650" spc="-15">
                <a:latin typeface="Arial"/>
                <a:cs typeface="Arial"/>
              </a:rPr>
              <a:t>not </a:t>
            </a:r>
            <a:r>
              <a:rPr sz="2650" spc="-160">
                <a:latin typeface="Arial"/>
                <a:cs typeface="Arial"/>
              </a:rPr>
              <a:t>have </a:t>
            </a:r>
            <a:r>
              <a:rPr sz="2650" spc="-150">
                <a:latin typeface="Arial"/>
                <a:cs typeface="Arial"/>
              </a:rPr>
              <a:t>an </a:t>
            </a:r>
            <a:r>
              <a:rPr sz="2650" spc="-135">
                <a:latin typeface="Arial"/>
                <a:cs typeface="Arial"/>
              </a:rPr>
              <a:t>advisor, </a:t>
            </a:r>
            <a:r>
              <a:rPr sz="2650" spc="-15">
                <a:latin typeface="Arial"/>
                <a:cs typeface="Arial"/>
              </a:rPr>
              <a:t>institution </a:t>
            </a:r>
            <a:r>
              <a:rPr sz="2650" u="heavy" spc="-9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must </a:t>
            </a:r>
            <a:r>
              <a:rPr sz="2650" spc="-90">
                <a:latin typeface="Arial"/>
                <a:cs typeface="Arial"/>
              </a:rPr>
              <a:t> </a:t>
            </a:r>
            <a:r>
              <a:rPr sz="2650" spc="-114">
                <a:latin typeface="Arial"/>
                <a:cs typeface="Arial"/>
              </a:rPr>
              <a:t>supply</a:t>
            </a:r>
            <a:r>
              <a:rPr sz="2650" spc="-145">
                <a:latin typeface="Arial"/>
                <a:cs typeface="Arial"/>
              </a:rPr>
              <a:t> </a:t>
            </a:r>
            <a:r>
              <a:rPr sz="2650" spc="-114">
                <a:latin typeface="Arial"/>
                <a:cs typeface="Arial"/>
              </a:rPr>
              <a:t>one</a:t>
            </a:r>
            <a:r>
              <a:rPr sz="2650" spc="-140">
                <a:latin typeface="Arial"/>
                <a:cs typeface="Arial"/>
              </a:rPr>
              <a:t> </a:t>
            </a:r>
            <a:r>
              <a:rPr sz="2650" spc="-15">
                <a:latin typeface="Arial"/>
                <a:cs typeface="Arial"/>
              </a:rPr>
              <a:t>for</a:t>
            </a:r>
            <a:r>
              <a:rPr sz="2650" spc="-140">
                <a:latin typeface="Arial"/>
                <a:cs typeface="Arial"/>
              </a:rPr>
              <a:t> </a:t>
            </a:r>
            <a:r>
              <a:rPr sz="2650" spc="-35">
                <a:latin typeface="Arial"/>
                <a:cs typeface="Arial"/>
              </a:rPr>
              <a:t>the</a:t>
            </a:r>
            <a:r>
              <a:rPr sz="2650" spc="-145">
                <a:latin typeface="Arial"/>
                <a:cs typeface="Arial"/>
              </a:rPr>
              <a:t> </a:t>
            </a:r>
            <a:r>
              <a:rPr sz="2650" spc="-114">
                <a:latin typeface="Arial"/>
                <a:cs typeface="Arial"/>
              </a:rPr>
              <a:t>purpose</a:t>
            </a:r>
            <a:r>
              <a:rPr sz="2650" spc="-140">
                <a:latin typeface="Arial"/>
                <a:cs typeface="Arial"/>
              </a:rPr>
              <a:t> </a:t>
            </a:r>
            <a:r>
              <a:rPr sz="2650" spc="-10">
                <a:latin typeface="Arial"/>
                <a:cs typeface="Arial"/>
              </a:rPr>
              <a:t>of</a:t>
            </a:r>
            <a:r>
              <a:rPr sz="2650" spc="-140">
                <a:latin typeface="Arial"/>
                <a:cs typeface="Arial"/>
              </a:rPr>
              <a:t> </a:t>
            </a:r>
            <a:r>
              <a:rPr sz="2650" spc="-85">
                <a:latin typeface="Arial"/>
                <a:cs typeface="Arial"/>
              </a:rPr>
              <a:t>questioning</a:t>
            </a:r>
            <a:r>
              <a:rPr sz="2650" spc="-145">
                <a:latin typeface="Arial"/>
                <a:cs typeface="Arial"/>
              </a:rPr>
              <a:t> </a:t>
            </a:r>
            <a:r>
              <a:rPr sz="2650" spc="-35">
                <a:latin typeface="Arial"/>
                <a:cs typeface="Arial"/>
              </a:rPr>
              <a:t>the</a:t>
            </a:r>
            <a:r>
              <a:rPr sz="2650" spc="-140">
                <a:latin typeface="Arial"/>
                <a:cs typeface="Arial"/>
              </a:rPr>
              <a:t> </a:t>
            </a:r>
            <a:r>
              <a:rPr sz="2650" spc="-30">
                <a:latin typeface="Arial"/>
                <a:cs typeface="Arial"/>
              </a:rPr>
              <a:t>other  </a:t>
            </a:r>
            <a:r>
              <a:rPr sz="2650" spc="-55">
                <a:latin typeface="Arial"/>
                <a:cs typeface="Arial"/>
              </a:rPr>
              <a:t>party </a:t>
            </a:r>
            <a:r>
              <a:rPr sz="2650" spc="-130">
                <a:latin typeface="Arial"/>
                <a:cs typeface="Arial"/>
              </a:rPr>
              <a:t>and witnesses </a:t>
            </a:r>
            <a:r>
              <a:rPr sz="2650" spc="-90">
                <a:latin typeface="Arial"/>
                <a:cs typeface="Arial"/>
              </a:rPr>
              <a:t>on </a:t>
            </a:r>
            <a:r>
              <a:rPr sz="2650" spc="-85">
                <a:latin typeface="Arial"/>
                <a:cs typeface="Arial"/>
              </a:rPr>
              <a:t>behalf </a:t>
            </a:r>
            <a:r>
              <a:rPr sz="2650" spc="-10">
                <a:latin typeface="Arial"/>
                <a:cs typeface="Arial"/>
              </a:rPr>
              <a:t>of </a:t>
            </a:r>
            <a:r>
              <a:rPr sz="2650" spc="-35">
                <a:latin typeface="Arial"/>
                <a:cs typeface="Arial"/>
              </a:rPr>
              <a:t>the </a:t>
            </a:r>
            <a:r>
              <a:rPr sz="2650" spc="-65">
                <a:latin typeface="Arial"/>
                <a:cs typeface="Arial"/>
              </a:rPr>
              <a:t>student </a:t>
            </a:r>
            <a:r>
              <a:rPr sz="2650" spc="-40">
                <a:latin typeface="Arial"/>
                <a:cs typeface="Arial"/>
              </a:rPr>
              <a:t>in  </a:t>
            </a:r>
            <a:r>
              <a:rPr sz="2650" spc="-85">
                <a:latin typeface="Arial"/>
                <a:cs typeface="Arial"/>
              </a:rPr>
              <a:t>question</a:t>
            </a:r>
            <a:endParaRPr sz="265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523" y="1750567"/>
            <a:ext cx="700214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>
                <a:solidFill>
                  <a:srgbClr val="0032A0"/>
                </a:solidFill>
              </a:rPr>
              <a:t>Do we </a:t>
            </a:r>
            <a:r>
              <a:rPr>
                <a:solidFill>
                  <a:srgbClr val="0032A0"/>
                </a:solidFill>
              </a:rPr>
              <a:t>provide a party’s</a:t>
            </a:r>
            <a:r>
              <a:rPr spc="-105">
                <a:solidFill>
                  <a:srgbClr val="0032A0"/>
                </a:solidFill>
              </a:rPr>
              <a:t> </a:t>
            </a:r>
            <a:r>
              <a:rPr spc="-5">
                <a:solidFill>
                  <a:srgbClr val="0032A0"/>
                </a:solidFill>
              </a:rPr>
              <a:t>advisor?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99335" y="2526283"/>
            <a:ext cx="3082290" cy="243967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90525" indent="-378460">
              <a:lnSpc>
                <a:spcPct val="100000"/>
              </a:lnSpc>
              <a:spcBef>
                <a:spcPts val="72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35">
                <a:latin typeface="Arial"/>
                <a:cs typeface="Arial"/>
              </a:rPr>
              <a:t>Conduct</a:t>
            </a:r>
            <a:r>
              <a:rPr sz="2650" spc="-155">
                <a:latin typeface="Arial"/>
                <a:cs typeface="Arial"/>
              </a:rPr>
              <a:t> </a:t>
            </a:r>
            <a:r>
              <a:rPr sz="2650" spc="-105">
                <a:latin typeface="Arial"/>
                <a:cs typeface="Arial"/>
              </a:rPr>
              <a:t>hearing</a:t>
            </a:r>
            <a:endParaRPr sz="265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62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35">
                <a:latin typeface="Arial"/>
                <a:cs typeface="Arial"/>
              </a:rPr>
              <a:t>Make </a:t>
            </a:r>
            <a:r>
              <a:rPr sz="2650" spc="-210">
                <a:latin typeface="Arial"/>
                <a:cs typeface="Arial"/>
              </a:rPr>
              <a:t>a</a:t>
            </a:r>
            <a:r>
              <a:rPr sz="2650" spc="-160">
                <a:latin typeface="Arial"/>
                <a:cs typeface="Arial"/>
              </a:rPr>
              <a:t> </a:t>
            </a:r>
            <a:r>
              <a:rPr sz="2650" spc="-60">
                <a:latin typeface="Arial"/>
                <a:cs typeface="Arial"/>
              </a:rPr>
              <a:t>finding</a:t>
            </a:r>
            <a:endParaRPr sz="265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62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90">
                <a:latin typeface="Arial"/>
                <a:cs typeface="Arial"/>
              </a:rPr>
              <a:t>Determine</a:t>
            </a:r>
            <a:r>
              <a:rPr sz="2650" spc="-215">
                <a:latin typeface="Arial"/>
                <a:cs typeface="Arial"/>
              </a:rPr>
              <a:t> </a:t>
            </a:r>
            <a:r>
              <a:rPr sz="2650" spc="-105">
                <a:latin typeface="Arial"/>
                <a:cs typeface="Arial"/>
              </a:rPr>
              <a:t>sanction</a:t>
            </a:r>
            <a:endParaRPr sz="265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61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50">
                <a:latin typeface="Arial"/>
                <a:cs typeface="Arial"/>
              </a:rPr>
              <a:t>Explain</a:t>
            </a:r>
            <a:r>
              <a:rPr sz="2650" spc="-105">
                <a:latin typeface="Arial"/>
                <a:cs typeface="Arial"/>
              </a:rPr>
              <a:t> </a:t>
            </a:r>
            <a:r>
              <a:rPr sz="2650" spc="-120">
                <a:latin typeface="Arial"/>
                <a:cs typeface="Arial"/>
              </a:rPr>
              <a:t>decision</a:t>
            </a:r>
            <a:endParaRPr sz="265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62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85">
                <a:latin typeface="Arial"/>
                <a:cs typeface="Arial"/>
              </a:rPr>
              <a:t>Ensure </a:t>
            </a:r>
            <a:r>
              <a:rPr sz="2650" spc="-105">
                <a:latin typeface="Arial"/>
                <a:cs typeface="Arial"/>
              </a:rPr>
              <a:t>clear</a:t>
            </a:r>
            <a:r>
              <a:rPr sz="2650" spc="-140">
                <a:latin typeface="Arial"/>
                <a:cs typeface="Arial"/>
              </a:rPr>
              <a:t> </a:t>
            </a:r>
            <a:r>
              <a:rPr sz="2650" spc="-100">
                <a:latin typeface="Arial"/>
                <a:cs typeface="Arial"/>
              </a:rPr>
              <a:t>record</a:t>
            </a:r>
            <a:endParaRPr sz="265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5055" y="1662176"/>
            <a:ext cx="7030084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>
                <a:solidFill>
                  <a:srgbClr val="0032A0"/>
                </a:solidFill>
              </a:rPr>
              <a:t>What </a:t>
            </a:r>
            <a:r>
              <a:rPr>
                <a:solidFill>
                  <a:srgbClr val="0032A0"/>
                </a:solidFill>
              </a:rPr>
              <a:t>is </a:t>
            </a:r>
            <a:r>
              <a:rPr spc="-5">
                <a:solidFill>
                  <a:srgbClr val="0032A0"/>
                </a:solidFill>
              </a:rPr>
              <a:t>the role </a:t>
            </a:r>
            <a:r>
              <a:rPr>
                <a:solidFill>
                  <a:srgbClr val="0032A0"/>
                </a:solidFill>
              </a:rPr>
              <a:t>of</a:t>
            </a:r>
            <a:r>
              <a:rPr spc="-100">
                <a:solidFill>
                  <a:srgbClr val="0032A0"/>
                </a:solidFill>
              </a:rPr>
              <a:t> </a:t>
            </a:r>
            <a:r>
              <a:rPr spc="-5">
                <a:solidFill>
                  <a:srgbClr val="0032A0"/>
                </a:solidFill>
              </a:rPr>
              <a:t>adjudicators?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2" name="object 2" descr="HuschBlackwell Logo"/>
          <p:cNvSpPr/>
          <p:nvPr/>
        </p:nvSpPr>
        <p:spPr>
          <a:xfrm>
            <a:off x="7914131" y="6318503"/>
            <a:ext cx="1790715" cy="1463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77087" y="1884679"/>
            <a:ext cx="7736205" cy="441723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90525" indent="-378460">
              <a:lnSpc>
                <a:spcPct val="100000"/>
              </a:lnSpc>
              <a:spcBef>
                <a:spcPts val="72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70">
                <a:latin typeface="Arial"/>
                <a:cs typeface="Arial"/>
              </a:rPr>
              <a:t>Title </a:t>
            </a:r>
            <a:r>
              <a:rPr sz="2650" spc="-235">
                <a:latin typeface="Arial"/>
                <a:cs typeface="Arial"/>
              </a:rPr>
              <a:t>IX </a:t>
            </a:r>
            <a:r>
              <a:rPr sz="2650" spc="-75">
                <a:latin typeface="Arial"/>
                <a:cs typeface="Arial"/>
              </a:rPr>
              <a:t>regulation </a:t>
            </a:r>
            <a:r>
              <a:rPr sz="2650" spc="-145">
                <a:latin typeface="Arial"/>
                <a:cs typeface="Arial"/>
              </a:rPr>
              <a:t>is </a:t>
            </a:r>
            <a:r>
              <a:rPr sz="2650" spc="-100">
                <a:latin typeface="Arial"/>
                <a:cs typeface="Arial"/>
              </a:rPr>
              <a:t>largely </a:t>
            </a:r>
            <a:r>
              <a:rPr sz="2650" spc="-65">
                <a:latin typeface="Arial"/>
                <a:cs typeface="Arial"/>
              </a:rPr>
              <a:t>silent </a:t>
            </a:r>
            <a:r>
              <a:rPr sz="2650" spc="-90">
                <a:latin typeface="Arial"/>
                <a:cs typeface="Arial"/>
              </a:rPr>
              <a:t>on </a:t>
            </a:r>
            <a:r>
              <a:rPr sz="2650" spc="-114">
                <a:latin typeface="Arial"/>
                <a:cs typeface="Arial"/>
              </a:rPr>
              <a:t>specific</a:t>
            </a:r>
            <a:r>
              <a:rPr sz="2650" spc="-300">
                <a:latin typeface="Arial"/>
                <a:cs typeface="Arial"/>
              </a:rPr>
              <a:t> </a:t>
            </a:r>
            <a:r>
              <a:rPr sz="2650" spc="-105">
                <a:latin typeface="Arial"/>
                <a:cs typeface="Arial"/>
              </a:rPr>
              <a:t>elements</a:t>
            </a:r>
            <a:endParaRPr sz="265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62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40">
                <a:latin typeface="Arial"/>
                <a:cs typeface="Arial"/>
              </a:rPr>
              <a:t>Required </a:t>
            </a:r>
            <a:r>
              <a:rPr sz="2650" spc="-100">
                <a:latin typeface="Arial"/>
                <a:cs typeface="Arial"/>
              </a:rPr>
              <a:t>elements</a:t>
            </a:r>
            <a:r>
              <a:rPr sz="2650" spc="-145">
                <a:latin typeface="Arial"/>
                <a:cs typeface="Arial"/>
              </a:rPr>
              <a:t> </a:t>
            </a:r>
            <a:r>
              <a:rPr sz="2650" spc="-85">
                <a:latin typeface="Arial"/>
                <a:cs typeface="Arial"/>
              </a:rPr>
              <a:t>include:</a:t>
            </a:r>
            <a:endParaRPr lang="en-US" sz="2650" spc="-85">
              <a:latin typeface="Arial"/>
              <a:cs typeface="Arial"/>
            </a:endParaRPr>
          </a:p>
          <a:p>
            <a:pPr marL="847725" lvl="1" indent="-378460">
              <a:spcBef>
                <a:spcPts val="625"/>
              </a:spcBef>
              <a:buFontTx/>
              <a:buChar char="•"/>
              <a:tabLst>
                <a:tab pos="390525" algn="l"/>
                <a:tab pos="391160" algn="l"/>
              </a:tabLst>
            </a:pPr>
            <a:r>
              <a:rPr lang="en-US" sz="2000" spc="-85">
                <a:latin typeface="Arial"/>
                <a:cs typeface="Arial"/>
              </a:rPr>
              <a:t>Decision-maker(s) must independently evaluate  questions for relevance and resolve relevancy  objections</a:t>
            </a:r>
          </a:p>
          <a:p>
            <a:pPr marL="847725" lvl="1" indent="-378460">
              <a:spcBef>
                <a:spcPts val="625"/>
              </a:spcBef>
              <a:buFontTx/>
              <a:buChar char="•"/>
              <a:tabLst>
                <a:tab pos="390525" algn="l"/>
                <a:tab pos="391160" algn="l"/>
              </a:tabLst>
            </a:pPr>
            <a:r>
              <a:rPr lang="en-US" sz="2000" spc="-85">
                <a:latin typeface="Arial"/>
                <a:cs typeface="Arial"/>
              </a:rPr>
              <a:t>Party’s advisors must be allowed to conduct live  questioning of other party and witnesses</a:t>
            </a:r>
          </a:p>
          <a:p>
            <a:pPr marL="847725" lvl="1" indent="-378460">
              <a:spcBef>
                <a:spcPts val="625"/>
              </a:spcBef>
              <a:buFontTx/>
              <a:buChar char="•"/>
              <a:tabLst>
                <a:tab pos="390525" algn="l"/>
                <a:tab pos="391160" algn="l"/>
              </a:tabLst>
            </a:pPr>
            <a:r>
              <a:rPr lang="en-US" sz="2000" spc="-85">
                <a:latin typeface="Arial"/>
                <a:cs typeface="Arial"/>
              </a:rPr>
              <a:t>Party or witness who refuses to submit to live  questioning from other party’s advisor must have  their testimony excluded</a:t>
            </a:r>
          </a:p>
          <a:p>
            <a:pPr marL="847725" lvl="1" indent="-378460">
              <a:spcBef>
                <a:spcPts val="625"/>
              </a:spcBef>
              <a:buFontTx/>
              <a:buChar char="•"/>
              <a:tabLst>
                <a:tab pos="390525" algn="l"/>
                <a:tab pos="391160" algn="l"/>
              </a:tabLst>
            </a:pPr>
            <a:r>
              <a:rPr lang="en-US" sz="2000" spc="-85">
                <a:latin typeface="Arial"/>
                <a:cs typeface="Arial"/>
              </a:rPr>
              <a:t>Questioning of sexual history generally not  permitted</a:t>
            </a:r>
          </a:p>
          <a:p>
            <a:pPr marL="390525" indent="-378460">
              <a:spcBef>
                <a:spcPts val="625"/>
              </a:spcBef>
              <a:buFontTx/>
              <a:buChar char="•"/>
              <a:tabLst>
                <a:tab pos="390525" algn="l"/>
                <a:tab pos="391160" algn="l"/>
              </a:tabLst>
            </a:pPr>
            <a:endParaRPr lang="en-US" sz="2650" spc="-85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625"/>
              </a:spcBef>
              <a:buChar char="•"/>
              <a:tabLst>
                <a:tab pos="390525" algn="l"/>
                <a:tab pos="391160" algn="l"/>
              </a:tabLst>
            </a:pPr>
            <a:endParaRPr sz="26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77087" y="1253743"/>
            <a:ext cx="8761730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spc="25">
                <a:solidFill>
                  <a:srgbClr val="0032A0"/>
                </a:solidFill>
              </a:rPr>
              <a:t>How </a:t>
            </a:r>
            <a:r>
              <a:rPr sz="3600" spc="15">
                <a:solidFill>
                  <a:srgbClr val="0032A0"/>
                </a:solidFill>
              </a:rPr>
              <a:t>does </a:t>
            </a:r>
            <a:r>
              <a:rPr sz="3600" spc="10">
                <a:solidFill>
                  <a:srgbClr val="0032A0"/>
                </a:solidFill>
              </a:rPr>
              <a:t>the </a:t>
            </a:r>
            <a:r>
              <a:rPr sz="3600" spc="15">
                <a:solidFill>
                  <a:srgbClr val="0032A0"/>
                </a:solidFill>
              </a:rPr>
              <a:t>hearing actually</a:t>
            </a:r>
            <a:r>
              <a:rPr sz="3600" spc="-140">
                <a:solidFill>
                  <a:srgbClr val="0032A0"/>
                </a:solidFill>
              </a:rPr>
              <a:t> </a:t>
            </a:r>
            <a:r>
              <a:rPr sz="3600" spc="15">
                <a:solidFill>
                  <a:srgbClr val="0032A0"/>
                </a:solidFill>
              </a:rPr>
              <a:t>work?</a:t>
            </a:r>
            <a:endParaRPr sz="3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2" name="object 2" descr="HuschBlackwell Logo"/>
          <p:cNvSpPr/>
          <p:nvPr/>
        </p:nvSpPr>
        <p:spPr>
          <a:xfrm>
            <a:off x="7914131" y="6318503"/>
            <a:ext cx="1790715" cy="1463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825500" y="4941823"/>
            <a:ext cx="4460240" cy="1307465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326390" marR="5080" indent="-314325">
              <a:lnSpc>
                <a:spcPts val="2380"/>
              </a:lnSpc>
              <a:spcBef>
                <a:spcPts val="665"/>
              </a:spcBef>
              <a:buChar char="•"/>
              <a:tabLst>
                <a:tab pos="326390" algn="l"/>
                <a:tab pos="327025" algn="l"/>
              </a:tabLst>
            </a:pPr>
            <a:r>
              <a:rPr sz="2450" spc="-55" dirty="0">
                <a:latin typeface="Arial"/>
                <a:cs typeface="Arial"/>
              </a:rPr>
              <a:t>Title </a:t>
            </a:r>
            <a:r>
              <a:rPr sz="2450" spc="-204" dirty="0">
                <a:latin typeface="Arial"/>
                <a:cs typeface="Arial"/>
              </a:rPr>
              <a:t>IX </a:t>
            </a:r>
            <a:r>
              <a:rPr sz="2450" spc="-135" dirty="0">
                <a:latin typeface="Arial"/>
                <a:cs typeface="Arial"/>
              </a:rPr>
              <a:t>does </a:t>
            </a:r>
            <a:r>
              <a:rPr sz="245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</a:t>
            </a:r>
            <a:r>
              <a:rPr sz="2450" dirty="0">
                <a:latin typeface="Arial"/>
                <a:cs typeface="Arial"/>
              </a:rPr>
              <a:t> </a:t>
            </a:r>
            <a:r>
              <a:rPr sz="2450" spc="-80" dirty="0">
                <a:latin typeface="Arial"/>
                <a:cs typeface="Arial"/>
              </a:rPr>
              <a:t>apply </a:t>
            </a:r>
            <a:r>
              <a:rPr sz="2450" spc="30" dirty="0">
                <a:latin typeface="Arial"/>
                <a:cs typeface="Arial"/>
              </a:rPr>
              <a:t>to</a:t>
            </a:r>
            <a:r>
              <a:rPr sz="2450" spc="-280" dirty="0">
                <a:latin typeface="Arial"/>
                <a:cs typeface="Arial"/>
              </a:rPr>
              <a:t> </a:t>
            </a:r>
            <a:r>
              <a:rPr sz="2450" spc="-60" dirty="0">
                <a:latin typeface="Arial"/>
                <a:cs typeface="Arial"/>
              </a:rPr>
              <a:t>private  </a:t>
            </a:r>
            <a:r>
              <a:rPr sz="2450" spc="-75" dirty="0">
                <a:latin typeface="Arial"/>
                <a:cs typeface="Arial"/>
              </a:rPr>
              <a:t>conduct occurring </a:t>
            </a:r>
            <a:r>
              <a:rPr sz="2450" spc="-25" dirty="0">
                <a:latin typeface="Arial"/>
                <a:cs typeface="Arial"/>
              </a:rPr>
              <a:t>in </a:t>
            </a:r>
            <a:r>
              <a:rPr sz="2450" spc="-55" dirty="0">
                <a:latin typeface="Arial"/>
                <a:cs typeface="Arial"/>
              </a:rPr>
              <a:t>private  location </a:t>
            </a:r>
            <a:r>
              <a:rPr sz="2450" spc="5" dirty="0">
                <a:latin typeface="Arial"/>
                <a:cs typeface="Arial"/>
              </a:rPr>
              <a:t>that </a:t>
            </a:r>
            <a:r>
              <a:rPr sz="2450" spc="-125" dirty="0">
                <a:latin typeface="Arial"/>
                <a:cs typeface="Arial"/>
              </a:rPr>
              <a:t>is </a:t>
            </a:r>
            <a:r>
              <a:rPr sz="2450" dirty="0">
                <a:latin typeface="Arial"/>
                <a:cs typeface="Arial"/>
              </a:rPr>
              <a:t>not </a:t>
            </a:r>
            <a:r>
              <a:rPr sz="2450" spc="-20" dirty="0">
                <a:latin typeface="Arial"/>
                <a:cs typeface="Arial"/>
              </a:rPr>
              <a:t>part </a:t>
            </a:r>
            <a:r>
              <a:rPr sz="2450" dirty="0">
                <a:latin typeface="Arial"/>
                <a:cs typeface="Arial"/>
              </a:rPr>
              <a:t>of  </a:t>
            </a:r>
            <a:r>
              <a:rPr sz="2450" spc="-70" dirty="0">
                <a:latin typeface="Arial"/>
                <a:cs typeface="Arial"/>
              </a:rPr>
              <a:t>education</a:t>
            </a:r>
            <a:r>
              <a:rPr sz="2450" spc="-140" dirty="0">
                <a:latin typeface="Arial"/>
                <a:cs typeface="Arial"/>
              </a:rPr>
              <a:t> </a:t>
            </a:r>
            <a:r>
              <a:rPr sz="2450" spc="-40" dirty="0">
                <a:latin typeface="Arial"/>
                <a:cs typeface="Arial"/>
              </a:rPr>
              <a:t>program/activity</a:t>
            </a:r>
            <a:endParaRPr sz="24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28419" y="3788155"/>
            <a:ext cx="3953510" cy="118110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26390" marR="5080" indent="-314325">
              <a:lnSpc>
                <a:spcPct val="81100"/>
              </a:lnSpc>
              <a:spcBef>
                <a:spcPts val="630"/>
              </a:spcBef>
              <a:buFont typeface="Wingdings"/>
              <a:buChar char=""/>
              <a:tabLst>
                <a:tab pos="327025" algn="l"/>
              </a:tabLst>
            </a:pPr>
            <a:r>
              <a:rPr sz="2200" spc="-40" dirty="0">
                <a:latin typeface="Arial"/>
                <a:cs typeface="Arial"/>
              </a:rPr>
              <a:t>Title </a:t>
            </a:r>
            <a:r>
              <a:rPr sz="2200" spc="-185" dirty="0">
                <a:latin typeface="Arial"/>
                <a:cs typeface="Arial"/>
              </a:rPr>
              <a:t>IX </a:t>
            </a:r>
            <a:r>
              <a:rPr sz="2200" spc="-75" dirty="0">
                <a:latin typeface="Arial"/>
                <a:cs typeface="Arial"/>
              </a:rPr>
              <a:t>defines </a:t>
            </a:r>
            <a:r>
              <a:rPr sz="2200" spc="-45" dirty="0">
                <a:latin typeface="Arial"/>
                <a:cs typeface="Arial"/>
              </a:rPr>
              <a:t>“education  </a:t>
            </a:r>
            <a:r>
              <a:rPr sz="2200" spc="-70" dirty="0">
                <a:latin typeface="Arial"/>
                <a:cs typeface="Arial"/>
              </a:rPr>
              <a:t>program </a:t>
            </a:r>
            <a:r>
              <a:rPr sz="2200" spc="-5" dirty="0">
                <a:latin typeface="Arial"/>
                <a:cs typeface="Arial"/>
              </a:rPr>
              <a:t>or </a:t>
            </a:r>
            <a:r>
              <a:rPr sz="2200" spc="10" dirty="0">
                <a:latin typeface="Arial"/>
                <a:cs typeface="Arial"/>
              </a:rPr>
              <a:t>activity” </a:t>
            </a:r>
            <a:r>
              <a:rPr sz="2200" spc="30" dirty="0">
                <a:latin typeface="Arial"/>
                <a:cs typeface="Arial"/>
              </a:rPr>
              <a:t>to </a:t>
            </a:r>
            <a:r>
              <a:rPr sz="2200" spc="-60" dirty="0">
                <a:latin typeface="Arial"/>
                <a:cs typeface="Arial"/>
              </a:rPr>
              <a:t>include  </a:t>
            </a:r>
            <a:r>
              <a:rPr sz="2200" spc="-10" dirty="0">
                <a:latin typeface="Arial"/>
                <a:cs typeface="Arial"/>
              </a:rPr>
              <a:t>the </a:t>
            </a:r>
            <a:r>
              <a:rPr sz="2200" spc="-25" dirty="0">
                <a:latin typeface="Arial"/>
                <a:cs typeface="Arial"/>
              </a:rPr>
              <a:t>“operations” </a:t>
            </a:r>
            <a:r>
              <a:rPr sz="2200" spc="5" dirty="0">
                <a:latin typeface="Arial"/>
                <a:cs typeface="Arial"/>
              </a:rPr>
              <a:t>of</a:t>
            </a:r>
            <a:r>
              <a:rPr sz="2200" spc="-380" dirty="0">
                <a:latin typeface="Arial"/>
                <a:cs typeface="Arial"/>
              </a:rPr>
              <a:t> </a:t>
            </a:r>
            <a:r>
              <a:rPr sz="2200" spc="-65" dirty="0">
                <a:latin typeface="Arial"/>
                <a:cs typeface="Arial"/>
              </a:rPr>
              <a:t>educational  </a:t>
            </a:r>
            <a:r>
              <a:rPr sz="2200" spc="-20" dirty="0">
                <a:latin typeface="Arial"/>
                <a:cs typeface="Arial"/>
              </a:rPr>
              <a:t>institutions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5500" y="2506471"/>
            <a:ext cx="4427220" cy="1307465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326390" marR="5080" indent="-314325">
              <a:lnSpc>
                <a:spcPts val="2380"/>
              </a:lnSpc>
              <a:spcBef>
                <a:spcPts val="665"/>
              </a:spcBef>
              <a:buChar char="•"/>
              <a:tabLst>
                <a:tab pos="326390" algn="l"/>
                <a:tab pos="327025" algn="l"/>
              </a:tabLst>
            </a:pPr>
            <a:r>
              <a:rPr sz="2450" spc="-55" dirty="0">
                <a:latin typeface="Arial"/>
                <a:cs typeface="Arial"/>
              </a:rPr>
              <a:t>Title </a:t>
            </a:r>
            <a:r>
              <a:rPr sz="2450" spc="-210" dirty="0">
                <a:latin typeface="Arial"/>
                <a:cs typeface="Arial"/>
              </a:rPr>
              <a:t>IX </a:t>
            </a:r>
            <a:r>
              <a:rPr sz="2450" spc="-100" dirty="0">
                <a:latin typeface="Arial"/>
                <a:cs typeface="Arial"/>
              </a:rPr>
              <a:t>applies </a:t>
            </a:r>
            <a:r>
              <a:rPr sz="2450" spc="40" dirty="0">
                <a:latin typeface="Arial"/>
                <a:cs typeface="Arial"/>
              </a:rPr>
              <a:t>to </a:t>
            </a:r>
            <a:r>
              <a:rPr sz="2450" spc="-140" dirty="0">
                <a:latin typeface="Arial"/>
                <a:cs typeface="Arial"/>
              </a:rPr>
              <a:t>sexual  </a:t>
            </a:r>
            <a:r>
              <a:rPr sz="2450" spc="-110" dirty="0">
                <a:latin typeface="Arial"/>
                <a:cs typeface="Arial"/>
              </a:rPr>
              <a:t>harassment </a:t>
            </a:r>
            <a:r>
              <a:rPr sz="2450" spc="-25" dirty="0">
                <a:latin typeface="Arial"/>
                <a:cs typeface="Arial"/>
              </a:rPr>
              <a:t>in </a:t>
            </a:r>
            <a:r>
              <a:rPr sz="2450" spc="-20" dirty="0">
                <a:latin typeface="Arial"/>
                <a:cs typeface="Arial"/>
              </a:rPr>
              <a:t>the </a:t>
            </a:r>
            <a:r>
              <a:rPr sz="2450" spc="-55" dirty="0">
                <a:latin typeface="Arial"/>
                <a:cs typeface="Arial"/>
              </a:rPr>
              <a:t>“education  </a:t>
            </a:r>
            <a:r>
              <a:rPr sz="2450" spc="-80" dirty="0">
                <a:latin typeface="Arial"/>
                <a:cs typeface="Arial"/>
              </a:rPr>
              <a:t>program </a:t>
            </a:r>
            <a:r>
              <a:rPr sz="2450" spc="-10" dirty="0">
                <a:latin typeface="Arial"/>
                <a:cs typeface="Arial"/>
              </a:rPr>
              <a:t>or </a:t>
            </a:r>
            <a:r>
              <a:rPr sz="2450" spc="5" dirty="0">
                <a:latin typeface="Arial"/>
                <a:cs typeface="Arial"/>
              </a:rPr>
              <a:t>activity” </a:t>
            </a:r>
            <a:r>
              <a:rPr sz="2450" dirty="0">
                <a:latin typeface="Arial"/>
                <a:cs typeface="Arial"/>
              </a:rPr>
              <a:t>of</a:t>
            </a:r>
            <a:r>
              <a:rPr sz="2450" spc="-409" dirty="0">
                <a:latin typeface="Arial"/>
                <a:cs typeface="Arial"/>
              </a:rPr>
              <a:t> </a:t>
            </a:r>
            <a:r>
              <a:rPr sz="2450" spc="-180" dirty="0">
                <a:latin typeface="Arial"/>
                <a:cs typeface="Arial"/>
              </a:rPr>
              <a:t>a </a:t>
            </a:r>
            <a:r>
              <a:rPr sz="2450" spc="-70" dirty="0">
                <a:latin typeface="Arial"/>
                <a:cs typeface="Arial"/>
              </a:rPr>
              <a:t>federal  </a:t>
            </a:r>
            <a:r>
              <a:rPr sz="2450" spc="-60" dirty="0">
                <a:latin typeface="Arial"/>
                <a:cs typeface="Arial"/>
              </a:rPr>
              <a:t>funding</a:t>
            </a:r>
            <a:r>
              <a:rPr sz="2450" spc="-130" dirty="0">
                <a:latin typeface="Arial"/>
                <a:cs typeface="Arial"/>
              </a:rPr>
              <a:t> </a:t>
            </a:r>
            <a:r>
              <a:rPr sz="2450" spc="-45" dirty="0">
                <a:latin typeface="Arial"/>
                <a:cs typeface="Arial"/>
              </a:rPr>
              <a:t>recipient</a:t>
            </a:r>
            <a:endParaRPr sz="245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41680" y="1142491"/>
            <a:ext cx="7743190" cy="1232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95"/>
              </a:spcBef>
            </a:pPr>
            <a:r>
              <a:rPr sz="3950" dirty="0">
                <a:solidFill>
                  <a:srgbClr val="0032A0"/>
                </a:solidFill>
              </a:rPr>
              <a:t>What </a:t>
            </a:r>
            <a:r>
              <a:rPr sz="3950" spc="5" dirty="0">
                <a:solidFill>
                  <a:srgbClr val="0032A0"/>
                </a:solidFill>
              </a:rPr>
              <a:t>sexual harassment does  </a:t>
            </a:r>
            <a:r>
              <a:rPr sz="3950" dirty="0">
                <a:solidFill>
                  <a:srgbClr val="0032A0"/>
                </a:solidFill>
              </a:rPr>
              <a:t>Title </a:t>
            </a:r>
            <a:r>
              <a:rPr sz="3950" spc="5" dirty="0">
                <a:solidFill>
                  <a:srgbClr val="0032A0"/>
                </a:solidFill>
              </a:rPr>
              <a:t>IX apply</a:t>
            </a:r>
            <a:r>
              <a:rPr sz="3950" dirty="0">
                <a:solidFill>
                  <a:srgbClr val="0032A0"/>
                </a:solidFill>
              </a:rPr>
              <a:t> </a:t>
            </a:r>
            <a:r>
              <a:rPr sz="3950" spc="5" dirty="0">
                <a:solidFill>
                  <a:srgbClr val="0032A0"/>
                </a:solidFill>
              </a:rPr>
              <a:t>to?</a:t>
            </a:r>
            <a:endParaRPr sz="3950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4064" y="2445511"/>
            <a:ext cx="5427345" cy="38989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0525" marR="67310" indent="-378460">
              <a:lnSpc>
                <a:spcPct val="100400"/>
              </a:lnSpc>
              <a:spcBef>
                <a:spcPts val="105"/>
              </a:spcBef>
              <a:buChar char="•"/>
              <a:tabLst>
                <a:tab pos="390525" algn="l"/>
                <a:tab pos="391160" algn="l"/>
              </a:tabLst>
            </a:pPr>
            <a:r>
              <a:rPr sz="2300" spc="-110">
                <a:latin typeface="Arial"/>
                <a:cs typeface="Arial"/>
              </a:rPr>
              <a:t>Decision-maker(s) </a:t>
            </a:r>
            <a:r>
              <a:rPr sz="2300" spc="-140">
                <a:latin typeface="Arial"/>
                <a:cs typeface="Arial"/>
              </a:rPr>
              <a:t>have </a:t>
            </a:r>
            <a:r>
              <a:rPr sz="2300" spc="-25">
                <a:latin typeface="Arial"/>
                <a:cs typeface="Arial"/>
              </a:rPr>
              <a:t>the ability </a:t>
            </a:r>
            <a:r>
              <a:rPr sz="2300" spc="35">
                <a:latin typeface="Arial"/>
                <a:cs typeface="Arial"/>
              </a:rPr>
              <a:t>to </a:t>
            </a:r>
            <a:r>
              <a:rPr sz="2300" spc="-85">
                <a:latin typeface="Arial"/>
                <a:cs typeface="Arial"/>
              </a:rPr>
              <a:t>set  </a:t>
            </a:r>
            <a:r>
              <a:rPr sz="2300" spc="-105">
                <a:latin typeface="Arial"/>
                <a:cs typeface="Arial"/>
              </a:rPr>
              <a:t>reasonable </a:t>
            </a:r>
            <a:r>
              <a:rPr sz="2300" spc="-15">
                <a:latin typeface="Arial"/>
                <a:cs typeface="Arial"/>
              </a:rPr>
              <a:t>time </a:t>
            </a:r>
            <a:r>
              <a:rPr sz="2300" spc="-30">
                <a:latin typeface="Arial"/>
                <a:cs typeface="Arial"/>
              </a:rPr>
              <a:t>limits </a:t>
            </a:r>
            <a:r>
              <a:rPr sz="2300" spc="-65">
                <a:latin typeface="Arial"/>
                <a:cs typeface="Arial"/>
              </a:rPr>
              <a:t>on </a:t>
            </a:r>
            <a:r>
              <a:rPr sz="2300" spc="-25">
                <a:latin typeface="Arial"/>
                <a:cs typeface="Arial"/>
              </a:rPr>
              <a:t>the</a:t>
            </a:r>
            <a:r>
              <a:rPr sz="2300" spc="-470">
                <a:latin typeface="Arial"/>
                <a:cs typeface="Arial"/>
              </a:rPr>
              <a:t> </a:t>
            </a:r>
            <a:r>
              <a:rPr sz="2300" spc="-85">
                <a:latin typeface="Arial"/>
                <a:cs typeface="Arial"/>
              </a:rPr>
              <a:t>hearing </a:t>
            </a:r>
            <a:r>
              <a:rPr sz="2300" spc="-105">
                <a:latin typeface="Arial"/>
                <a:cs typeface="Arial"/>
              </a:rPr>
              <a:t>and  </a:t>
            </a:r>
            <a:r>
              <a:rPr sz="2300" spc="-40">
                <a:latin typeface="Arial"/>
                <a:cs typeface="Arial"/>
              </a:rPr>
              <a:t>its constituent</a:t>
            </a:r>
            <a:r>
              <a:rPr sz="2300" spc="-215">
                <a:latin typeface="Arial"/>
                <a:cs typeface="Arial"/>
              </a:rPr>
              <a:t> </a:t>
            </a:r>
            <a:r>
              <a:rPr sz="2300" spc="-65">
                <a:latin typeface="Arial"/>
                <a:cs typeface="Arial"/>
              </a:rPr>
              <a:t>parts</a:t>
            </a:r>
            <a:endParaRPr sz="2300">
              <a:latin typeface="Arial"/>
              <a:cs typeface="Arial"/>
            </a:endParaRPr>
          </a:p>
          <a:p>
            <a:pPr marL="390525" marR="5080" indent="-378460">
              <a:lnSpc>
                <a:spcPct val="100400"/>
              </a:lnSpc>
              <a:buChar char="•"/>
              <a:tabLst>
                <a:tab pos="390525" algn="l"/>
                <a:tab pos="391160" algn="l"/>
              </a:tabLst>
            </a:pPr>
            <a:r>
              <a:rPr sz="2300" spc="-110">
                <a:latin typeface="Arial"/>
                <a:cs typeface="Arial"/>
              </a:rPr>
              <a:t>Parties </a:t>
            </a:r>
            <a:r>
              <a:rPr sz="2300" spc="-75">
                <a:latin typeface="Arial"/>
                <a:cs typeface="Arial"/>
              </a:rPr>
              <a:t>must </a:t>
            </a:r>
            <a:r>
              <a:rPr sz="2300" spc="-135">
                <a:latin typeface="Arial"/>
                <a:cs typeface="Arial"/>
              </a:rPr>
              <a:t>have </a:t>
            </a:r>
            <a:r>
              <a:rPr sz="2300" spc="-170">
                <a:latin typeface="Arial"/>
                <a:cs typeface="Arial"/>
              </a:rPr>
              <a:t>a </a:t>
            </a:r>
            <a:r>
              <a:rPr sz="2300" spc="-105">
                <a:latin typeface="Arial"/>
                <a:cs typeface="Arial"/>
              </a:rPr>
              <a:t>reasonable  </a:t>
            </a:r>
            <a:r>
              <a:rPr sz="2300" spc="-20">
                <a:latin typeface="Arial"/>
                <a:cs typeface="Arial"/>
              </a:rPr>
              <a:t>opportunity </a:t>
            </a:r>
            <a:r>
              <a:rPr sz="2300" spc="35">
                <a:latin typeface="Arial"/>
                <a:cs typeface="Arial"/>
              </a:rPr>
              <a:t>to </a:t>
            </a:r>
            <a:r>
              <a:rPr sz="2300" spc="-70">
                <a:latin typeface="Arial"/>
                <a:cs typeface="Arial"/>
              </a:rPr>
              <a:t>conduct </a:t>
            </a:r>
            <a:r>
              <a:rPr sz="2300" spc="-35">
                <a:latin typeface="Arial"/>
                <a:cs typeface="Arial"/>
              </a:rPr>
              <a:t>questioning/  </a:t>
            </a:r>
            <a:r>
              <a:rPr sz="2300" spc="-95">
                <a:latin typeface="Arial"/>
                <a:cs typeface="Arial"/>
              </a:rPr>
              <a:t>cross-examination, </a:t>
            </a:r>
            <a:r>
              <a:rPr sz="2300">
                <a:latin typeface="Arial"/>
                <a:cs typeface="Arial"/>
              </a:rPr>
              <a:t>but </a:t>
            </a:r>
            <a:r>
              <a:rPr sz="2300" spc="-65">
                <a:latin typeface="Arial"/>
                <a:cs typeface="Arial"/>
              </a:rPr>
              <a:t>do </a:t>
            </a:r>
            <a:r>
              <a:rPr sz="2300">
                <a:latin typeface="Arial"/>
                <a:cs typeface="Arial"/>
              </a:rPr>
              <a:t>not </a:t>
            </a:r>
            <a:r>
              <a:rPr sz="2300" spc="-135">
                <a:latin typeface="Arial"/>
                <a:cs typeface="Arial"/>
              </a:rPr>
              <a:t>have </a:t>
            </a:r>
            <a:r>
              <a:rPr sz="2300" spc="-25">
                <a:latin typeface="Arial"/>
                <a:cs typeface="Arial"/>
              </a:rPr>
              <a:t>the  right </a:t>
            </a:r>
            <a:r>
              <a:rPr sz="2300" spc="35">
                <a:latin typeface="Arial"/>
                <a:cs typeface="Arial"/>
              </a:rPr>
              <a:t>to </a:t>
            </a:r>
            <a:r>
              <a:rPr sz="2300" spc="-90">
                <a:latin typeface="Arial"/>
                <a:cs typeface="Arial"/>
              </a:rPr>
              <a:t>question/cross-examine</a:t>
            </a:r>
            <a:r>
              <a:rPr sz="2300" spc="-395">
                <a:latin typeface="Arial"/>
                <a:cs typeface="Arial"/>
              </a:rPr>
              <a:t> </a:t>
            </a:r>
            <a:r>
              <a:rPr sz="2300" spc="-105">
                <a:latin typeface="Arial"/>
                <a:cs typeface="Arial"/>
              </a:rPr>
              <a:t>witnesses  </a:t>
            </a:r>
            <a:r>
              <a:rPr sz="2300" spc="-210">
                <a:latin typeface="Arial"/>
                <a:cs typeface="Arial"/>
              </a:rPr>
              <a:t>as </a:t>
            </a:r>
            <a:r>
              <a:rPr sz="2300" spc="-80">
                <a:latin typeface="Arial"/>
                <a:cs typeface="Arial"/>
              </a:rPr>
              <a:t>long </a:t>
            </a:r>
            <a:r>
              <a:rPr sz="2300" spc="-210">
                <a:latin typeface="Arial"/>
                <a:cs typeface="Arial"/>
              </a:rPr>
              <a:t>as </a:t>
            </a:r>
            <a:r>
              <a:rPr sz="2300" spc="-45">
                <a:latin typeface="Arial"/>
                <a:cs typeface="Arial"/>
              </a:rPr>
              <a:t>they</a:t>
            </a:r>
            <a:r>
              <a:rPr sz="2300" spc="-15">
                <a:latin typeface="Arial"/>
                <a:cs typeface="Arial"/>
              </a:rPr>
              <a:t> </a:t>
            </a:r>
            <a:r>
              <a:rPr sz="2300" spc="-35">
                <a:latin typeface="Arial"/>
                <a:cs typeface="Arial"/>
              </a:rPr>
              <a:t>want</a:t>
            </a:r>
            <a:endParaRPr sz="2300">
              <a:latin typeface="Arial"/>
              <a:cs typeface="Arial"/>
            </a:endParaRPr>
          </a:p>
          <a:p>
            <a:pPr marL="390525" marR="29209" indent="-378460">
              <a:lnSpc>
                <a:spcPct val="100400"/>
              </a:lnSpc>
              <a:buChar char="•"/>
              <a:tabLst>
                <a:tab pos="390525" algn="l"/>
                <a:tab pos="391160" algn="l"/>
              </a:tabLst>
            </a:pPr>
            <a:r>
              <a:rPr sz="2300" spc="-110">
                <a:latin typeface="Arial"/>
                <a:cs typeface="Arial"/>
              </a:rPr>
              <a:t>Decision-maker(s) </a:t>
            </a:r>
            <a:r>
              <a:rPr sz="2300" spc="-85">
                <a:latin typeface="Arial"/>
                <a:cs typeface="Arial"/>
              </a:rPr>
              <a:t>should set </a:t>
            </a:r>
            <a:r>
              <a:rPr sz="2300" spc="-120">
                <a:latin typeface="Arial"/>
                <a:cs typeface="Arial"/>
              </a:rPr>
              <a:t>an </a:t>
            </a:r>
            <a:r>
              <a:rPr sz="2300" spc="-70">
                <a:latin typeface="Arial"/>
                <a:cs typeface="Arial"/>
              </a:rPr>
              <a:t>overall  </a:t>
            </a:r>
            <a:r>
              <a:rPr sz="2300" spc="-60">
                <a:latin typeface="Arial"/>
                <a:cs typeface="Arial"/>
              </a:rPr>
              <a:t>length </a:t>
            </a:r>
            <a:r>
              <a:rPr sz="2300" spc="35">
                <a:latin typeface="Arial"/>
                <a:cs typeface="Arial"/>
              </a:rPr>
              <a:t>to </a:t>
            </a:r>
            <a:r>
              <a:rPr sz="2300" spc="-25">
                <a:latin typeface="Arial"/>
                <a:cs typeface="Arial"/>
              </a:rPr>
              <a:t>the </a:t>
            </a:r>
            <a:r>
              <a:rPr sz="2300" spc="-90">
                <a:latin typeface="Arial"/>
                <a:cs typeface="Arial"/>
              </a:rPr>
              <a:t>hearing </a:t>
            </a:r>
            <a:r>
              <a:rPr sz="2300" spc="-30">
                <a:latin typeface="Arial"/>
                <a:cs typeface="Arial"/>
              </a:rPr>
              <a:t>in</a:t>
            </a:r>
            <a:r>
              <a:rPr sz="2300" spc="-470">
                <a:latin typeface="Arial"/>
                <a:cs typeface="Arial"/>
              </a:rPr>
              <a:t> </a:t>
            </a:r>
            <a:r>
              <a:rPr sz="2300" spc="-135">
                <a:latin typeface="Arial"/>
                <a:cs typeface="Arial"/>
              </a:rPr>
              <a:t>advance </a:t>
            </a:r>
            <a:r>
              <a:rPr sz="2300" spc="-105">
                <a:latin typeface="Arial"/>
                <a:cs typeface="Arial"/>
              </a:rPr>
              <a:t>and </a:t>
            </a:r>
            <a:r>
              <a:rPr sz="2300" spc="-125">
                <a:latin typeface="Arial"/>
                <a:cs typeface="Arial"/>
              </a:rPr>
              <a:t>keep  </a:t>
            </a:r>
            <a:r>
              <a:rPr sz="2300" spc="-65">
                <a:latin typeface="Arial"/>
                <a:cs typeface="Arial"/>
              </a:rPr>
              <a:t>parties on</a:t>
            </a:r>
            <a:r>
              <a:rPr sz="2300" spc="-190">
                <a:latin typeface="Arial"/>
                <a:cs typeface="Arial"/>
              </a:rPr>
              <a:t> </a:t>
            </a:r>
            <a:r>
              <a:rPr sz="2300" spc="-110">
                <a:latin typeface="Arial"/>
                <a:cs typeface="Arial"/>
              </a:rPr>
              <a:t>schedule</a:t>
            </a:r>
            <a:endParaRPr sz="23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523" y="1502156"/>
            <a:ext cx="7724140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spc="5">
                <a:solidFill>
                  <a:srgbClr val="0032A0"/>
                </a:solidFill>
              </a:rPr>
              <a:t>How </a:t>
            </a:r>
            <a:r>
              <a:rPr sz="3950">
                <a:solidFill>
                  <a:srgbClr val="0032A0"/>
                </a:solidFill>
              </a:rPr>
              <a:t>long </a:t>
            </a:r>
            <a:r>
              <a:rPr sz="3950" spc="5">
                <a:solidFill>
                  <a:srgbClr val="0032A0"/>
                </a:solidFill>
              </a:rPr>
              <a:t>does a hearing</a:t>
            </a:r>
            <a:r>
              <a:rPr sz="3950" spc="-45">
                <a:solidFill>
                  <a:srgbClr val="0032A0"/>
                </a:solidFill>
              </a:rPr>
              <a:t> </a:t>
            </a:r>
            <a:r>
              <a:rPr sz="3950">
                <a:solidFill>
                  <a:srgbClr val="0032A0"/>
                </a:solidFill>
              </a:rPr>
              <a:t>last?</a:t>
            </a:r>
            <a:endParaRPr sz="395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06016" y="2506471"/>
            <a:ext cx="4879340" cy="39878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9565" marR="1130935" indent="-317500">
              <a:lnSpc>
                <a:spcPct val="100400"/>
              </a:lnSpc>
              <a:spcBef>
                <a:spcPts val="105"/>
              </a:spcBef>
              <a:buClr>
                <a:srgbClr val="041FAC"/>
              </a:buClr>
              <a:buSzPct val="71739"/>
              <a:buChar char="●"/>
              <a:tabLst>
                <a:tab pos="329565" algn="l"/>
                <a:tab pos="330200" algn="l"/>
                <a:tab pos="1703070" algn="l"/>
              </a:tabLst>
            </a:pPr>
            <a:r>
              <a:rPr sz="2300" spc="-130">
                <a:latin typeface="Arial"/>
                <a:cs typeface="Arial"/>
              </a:rPr>
              <a:t>Know </a:t>
            </a:r>
            <a:r>
              <a:rPr sz="2300" spc="-95">
                <a:latin typeface="Arial"/>
                <a:cs typeface="Arial"/>
              </a:rPr>
              <a:t>who’s coming</a:t>
            </a:r>
            <a:r>
              <a:rPr sz="2300" spc="-200">
                <a:latin typeface="Arial"/>
                <a:cs typeface="Arial"/>
              </a:rPr>
              <a:t> </a:t>
            </a:r>
            <a:r>
              <a:rPr sz="2300" spc="-65">
                <a:latin typeface="Arial"/>
                <a:cs typeface="Arial"/>
              </a:rPr>
              <a:t>(parties,  </a:t>
            </a:r>
            <a:r>
              <a:rPr sz="2300" spc="-105">
                <a:latin typeface="Arial"/>
                <a:cs typeface="Arial"/>
              </a:rPr>
              <a:t>witnesses,	</a:t>
            </a:r>
            <a:r>
              <a:rPr sz="2300" spc="-50">
                <a:latin typeface="Arial"/>
                <a:cs typeface="Arial"/>
              </a:rPr>
              <a:t>support</a:t>
            </a:r>
            <a:r>
              <a:rPr sz="2300" spc="-175">
                <a:latin typeface="Arial"/>
                <a:cs typeface="Arial"/>
              </a:rPr>
              <a:t> </a:t>
            </a:r>
            <a:r>
              <a:rPr sz="2300" spc="-114">
                <a:latin typeface="Arial"/>
                <a:cs typeface="Arial"/>
              </a:rPr>
              <a:t>persons)</a:t>
            </a:r>
            <a:endParaRPr sz="2300">
              <a:latin typeface="Arial"/>
              <a:cs typeface="Arial"/>
            </a:endParaRPr>
          </a:p>
          <a:p>
            <a:pPr marL="329565" indent="-317500">
              <a:lnSpc>
                <a:spcPct val="100000"/>
              </a:lnSpc>
              <a:spcBef>
                <a:spcPts val="500"/>
              </a:spcBef>
              <a:buClr>
                <a:srgbClr val="041FAC"/>
              </a:buClr>
              <a:buSzPct val="71739"/>
              <a:buChar char="●"/>
              <a:tabLst>
                <a:tab pos="329565" algn="l"/>
                <a:tab pos="330200" algn="l"/>
              </a:tabLst>
            </a:pPr>
            <a:r>
              <a:rPr sz="2300" spc="-120">
                <a:latin typeface="Arial"/>
                <a:cs typeface="Arial"/>
              </a:rPr>
              <a:t>Consider </a:t>
            </a:r>
            <a:r>
              <a:rPr sz="2300" spc="-25">
                <a:latin typeface="Arial"/>
                <a:cs typeface="Arial"/>
              </a:rPr>
              <a:t>potential </a:t>
            </a:r>
            <a:r>
              <a:rPr sz="2300" spc="-60">
                <a:latin typeface="Arial"/>
                <a:cs typeface="Arial"/>
              </a:rPr>
              <a:t>conflicts </a:t>
            </a:r>
            <a:r>
              <a:rPr sz="2300">
                <a:latin typeface="Arial"/>
                <a:cs typeface="Arial"/>
              </a:rPr>
              <a:t>of</a:t>
            </a:r>
            <a:r>
              <a:rPr sz="2300" spc="-315">
                <a:latin typeface="Arial"/>
                <a:cs typeface="Arial"/>
              </a:rPr>
              <a:t> </a:t>
            </a:r>
            <a:r>
              <a:rPr sz="2300" spc="-50">
                <a:latin typeface="Arial"/>
                <a:cs typeface="Arial"/>
              </a:rPr>
              <a:t>interest</a:t>
            </a:r>
            <a:endParaRPr sz="2300">
              <a:latin typeface="Arial"/>
              <a:cs typeface="Arial"/>
            </a:endParaRPr>
          </a:p>
          <a:p>
            <a:pPr marL="329565" indent="-317500">
              <a:lnSpc>
                <a:spcPct val="100000"/>
              </a:lnSpc>
              <a:spcBef>
                <a:spcPts val="520"/>
              </a:spcBef>
              <a:buClr>
                <a:srgbClr val="041FAC"/>
              </a:buClr>
              <a:buSzPct val="71739"/>
              <a:buChar char="●"/>
              <a:tabLst>
                <a:tab pos="329565" algn="l"/>
                <a:tab pos="330200" algn="l"/>
              </a:tabLst>
            </a:pPr>
            <a:r>
              <a:rPr sz="2300" spc="-140">
                <a:latin typeface="Arial"/>
                <a:cs typeface="Arial"/>
              </a:rPr>
              <a:t>Review </a:t>
            </a:r>
            <a:r>
              <a:rPr sz="2300" spc="-65">
                <a:latin typeface="Arial"/>
                <a:cs typeface="Arial"/>
              </a:rPr>
              <a:t>relevant</a:t>
            </a:r>
            <a:r>
              <a:rPr sz="2300" spc="-135">
                <a:latin typeface="Arial"/>
                <a:cs typeface="Arial"/>
              </a:rPr>
              <a:t> </a:t>
            </a:r>
            <a:r>
              <a:rPr sz="2300" spc="-80">
                <a:latin typeface="Arial"/>
                <a:cs typeface="Arial"/>
              </a:rPr>
              <a:t>policies</a:t>
            </a:r>
            <a:endParaRPr sz="2300">
              <a:latin typeface="Arial"/>
              <a:cs typeface="Arial"/>
            </a:endParaRPr>
          </a:p>
          <a:p>
            <a:pPr marL="329565" indent="-317500">
              <a:lnSpc>
                <a:spcPct val="100000"/>
              </a:lnSpc>
              <a:spcBef>
                <a:spcPts val="500"/>
              </a:spcBef>
              <a:buClr>
                <a:srgbClr val="041FAC"/>
              </a:buClr>
              <a:buSzPct val="71739"/>
              <a:buChar char="●"/>
              <a:tabLst>
                <a:tab pos="329565" algn="l"/>
                <a:tab pos="330200" algn="l"/>
              </a:tabLst>
            </a:pPr>
            <a:r>
              <a:rPr sz="2300" spc="-140">
                <a:latin typeface="Arial"/>
                <a:cs typeface="Arial"/>
              </a:rPr>
              <a:t>Review </a:t>
            </a:r>
            <a:r>
              <a:rPr sz="2300" spc="-80">
                <a:latin typeface="Arial"/>
                <a:cs typeface="Arial"/>
              </a:rPr>
              <a:t>investigative</a:t>
            </a:r>
            <a:r>
              <a:rPr sz="2300" spc="-220">
                <a:latin typeface="Arial"/>
                <a:cs typeface="Arial"/>
              </a:rPr>
              <a:t> </a:t>
            </a:r>
            <a:r>
              <a:rPr sz="2300" spc="-15">
                <a:latin typeface="Arial"/>
                <a:cs typeface="Arial"/>
              </a:rPr>
              <a:t>report</a:t>
            </a:r>
            <a:endParaRPr sz="2300">
              <a:latin typeface="Arial"/>
              <a:cs typeface="Arial"/>
            </a:endParaRPr>
          </a:p>
          <a:p>
            <a:pPr marL="329565" indent="-317500">
              <a:lnSpc>
                <a:spcPct val="100000"/>
              </a:lnSpc>
              <a:spcBef>
                <a:spcPts val="505"/>
              </a:spcBef>
              <a:buClr>
                <a:srgbClr val="041FAC"/>
              </a:buClr>
              <a:buSzPct val="71739"/>
              <a:buChar char="●"/>
              <a:tabLst>
                <a:tab pos="329565" algn="l"/>
                <a:tab pos="330200" algn="l"/>
              </a:tabLst>
            </a:pPr>
            <a:r>
              <a:rPr sz="2300" spc="-135">
                <a:latin typeface="Arial"/>
                <a:cs typeface="Arial"/>
              </a:rPr>
              <a:t>Review </a:t>
            </a:r>
            <a:r>
              <a:rPr sz="2300" spc="-90">
                <a:latin typeface="Arial"/>
                <a:cs typeface="Arial"/>
              </a:rPr>
              <a:t>hearing</a:t>
            </a:r>
            <a:r>
              <a:rPr sz="2300" spc="-185">
                <a:latin typeface="Arial"/>
                <a:cs typeface="Arial"/>
              </a:rPr>
              <a:t> </a:t>
            </a:r>
            <a:r>
              <a:rPr sz="2300" spc="-95">
                <a:latin typeface="Arial"/>
                <a:cs typeface="Arial"/>
              </a:rPr>
              <a:t>procedures</a:t>
            </a:r>
            <a:endParaRPr sz="2300">
              <a:latin typeface="Arial"/>
              <a:cs typeface="Arial"/>
            </a:endParaRPr>
          </a:p>
          <a:p>
            <a:pPr marL="329565" marR="447040" indent="-317500">
              <a:lnSpc>
                <a:spcPct val="100400"/>
              </a:lnSpc>
              <a:spcBef>
                <a:spcPts val="495"/>
              </a:spcBef>
              <a:buClr>
                <a:srgbClr val="041FAC"/>
              </a:buClr>
              <a:buSzPct val="71739"/>
              <a:buChar char="●"/>
              <a:tabLst>
                <a:tab pos="329565" algn="l"/>
                <a:tab pos="330200" algn="l"/>
              </a:tabLst>
            </a:pPr>
            <a:r>
              <a:rPr sz="2300" spc="-140">
                <a:latin typeface="Arial"/>
                <a:cs typeface="Arial"/>
              </a:rPr>
              <a:t>Review </a:t>
            </a:r>
            <a:r>
              <a:rPr sz="2300" spc="-135">
                <a:latin typeface="Arial"/>
                <a:cs typeface="Arial"/>
              </a:rPr>
              <a:t>any responses </a:t>
            </a:r>
            <a:r>
              <a:rPr sz="2300" spc="35">
                <a:latin typeface="Arial"/>
                <a:cs typeface="Arial"/>
              </a:rPr>
              <a:t>to </a:t>
            </a:r>
            <a:r>
              <a:rPr sz="2300" spc="-20">
                <a:latin typeface="Arial"/>
                <a:cs typeface="Arial"/>
              </a:rPr>
              <a:t>report</a:t>
            </a:r>
            <a:r>
              <a:rPr sz="2300" spc="-295">
                <a:latin typeface="Arial"/>
                <a:cs typeface="Arial"/>
              </a:rPr>
              <a:t> </a:t>
            </a:r>
            <a:r>
              <a:rPr sz="2300" spc="-95">
                <a:latin typeface="Arial"/>
                <a:cs typeface="Arial"/>
              </a:rPr>
              <a:t>by  </a:t>
            </a:r>
            <a:r>
              <a:rPr sz="2300" spc="-65">
                <a:latin typeface="Arial"/>
                <a:cs typeface="Arial"/>
              </a:rPr>
              <a:t>parties</a:t>
            </a:r>
            <a:endParaRPr sz="2300">
              <a:latin typeface="Arial"/>
              <a:cs typeface="Arial"/>
            </a:endParaRPr>
          </a:p>
          <a:p>
            <a:pPr marL="329565" indent="-317500">
              <a:lnSpc>
                <a:spcPct val="100000"/>
              </a:lnSpc>
              <a:spcBef>
                <a:spcPts val="515"/>
              </a:spcBef>
              <a:buClr>
                <a:srgbClr val="041FAC"/>
              </a:buClr>
              <a:buSzPct val="71739"/>
              <a:buChar char="●"/>
              <a:tabLst>
                <a:tab pos="329565" algn="l"/>
                <a:tab pos="330200" algn="l"/>
              </a:tabLst>
            </a:pPr>
            <a:r>
              <a:rPr sz="2300" spc="-125">
                <a:latin typeface="Arial"/>
                <a:cs typeface="Arial"/>
              </a:rPr>
              <a:t>Prepare </a:t>
            </a:r>
            <a:r>
              <a:rPr sz="2300" spc="-20">
                <a:latin typeface="Arial"/>
                <a:cs typeface="Arial"/>
              </a:rPr>
              <a:t>“must </a:t>
            </a:r>
            <a:r>
              <a:rPr sz="2300" spc="-85">
                <a:latin typeface="Arial"/>
                <a:cs typeface="Arial"/>
              </a:rPr>
              <a:t>ask”</a:t>
            </a:r>
            <a:r>
              <a:rPr sz="2300" spc="-210">
                <a:latin typeface="Arial"/>
                <a:cs typeface="Arial"/>
              </a:rPr>
              <a:t> </a:t>
            </a:r>
            <a:r>
              <a:rPr sz="2300" spc="-90">
                <a:latin typeface="Arial"/>
                <a:cs typeface="Arial"/>
              </a:rPr>
              <a:t>questions</a:t>
            </a:r>
            <a:endParaRPr sz="2300">
              <a:latin typeface="Arial"/>
              <a:cs typeface="Arial"/>
            </a:endParaRPr>
          </a:p>
          <a:p>
            <a:pPr marL="329565" indent="-317500">
              <a:lnSpc>
                <a:spcPct val="100000"/>
              </a:lnSpc>
              <a:spcBef>
                <a:spcPts val="505"/>
              </a:spcBef>
              <a:buClr>
                <a:srgbClr val="041FAC"/>
              </a:buClr>
              <a:buSzPct val="71739"/>
              <a:buChar char="●"/>
              <a:tabLst>
                <a:tab pos="329565" algn="l"/>
                <a:tab pos="330200" algn="l"/>
              </a:tabLst>
            </a:pPr>
            <a:r>
              <a:rPr sz="2300" spc="-60">
                <a:latin typeface="Arial"/>
                <a:cs typeface="Arial"/>
              </a:rPr>
              <a:t>Anticipate </a:t>
            </a:r>
            <a:r>
              <a:rPr sz="2300" spc="-90">
                <a:latin typeface="Arial"/>
                <a:cs typeface="Arial"/>
              </a:rPr>
              <a:t>questions </a:t>
            </a:r>
            <a:r>
              <a:rPr sz="2300" spc="-105">
                <a:latin typeface="Arial"/>
                <a:cs typeface="Arial"/>
              </a:rPr>
              <a:t>and</a:t>
            </a:r>
            <a:r>
              <a:rPr sz="2300" spc="-229">
                <a:latin typeface="Arial"/>
                <a:cs typeface="Arial"/>
              </a:rPr>
              <a:t> </a:t>
            </a:r>
            <a:r>
              <a:rPr sz="2300" spc="-165">
                <a:latin typeface="Arial"/>
                <a:cs typeface="Arial"/>
              </a:rPr>
              <a:t>issues</a:t>
            </a:r>
            <a:endParaRPr sz="23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5055" y="1610360"/>
            <a:ext cx="5761355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spc="15">
                <a:solidFill>
                  <a:srgbClr val="0032A0"/>
                </a:solidFill>
              </a:rPr>
              <a:t>Pre-Hearing</a:t>
            </a:r>
            <a:r>
              <a:rPr sz="3600" spc="-105">
                <a:solidFill>
                  <a:srgbClr val="0032A0"/>
                </a:solidFill>
              </a:rPr>
              <a:t> </a:t>
            </a:r>
            <a:r>
              <a:rPr sz="3600" spc="25">
                <a:solidFill>
                  <a:srgbClr val="0032A0"/>
                </a:solidFill>
              </a:rPr>
              <a:t>Homework</a:t>
            </a:r>
            <a:endParaRPr sz="360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32507" y="2831083"/>
            <a:ext cx="5920740" cy="178688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29565" indent="-317500">
              <a:lnSpc>
                <a:spcPct val="100000"/>
              </a:lnSpc>
              <a:spcBef>
                <a:spcPts val="114"/>
              </a:spcBef>
              <a:buClr>
                <a:srgbClr val="041FAC"/>
              </a:buClr>
              <a:buSzPct val="71739"/>
              <a:buChar char="●"/>
              <a:tabLst>
                <a:tab pos="329565" algn="l"/>
                <a:tab pos="330200" algn="l"/>
              </a:tabLst>
            </a:pPr>
            <a:r>
              <a:rPr sz="2300" spc="-80">
                <a:latin typeface="Arial"/>
                <a:cs typeface="Arial"/>
              </a:rPr>
              <a:t>Student </a:t>
            </a:r>
            <a:r>
              <a:rPr sz="2300" spc="-175">
                <a:latin typeface="Arial"/>
                <a:cs typeface="Arial"/>
              </a:rPr>
              <a:t>Code </a:t>
            </a:r>
            <a:r>
              <a:rPr sz="2300">
                <a:latin typeface="Arial"/>
                <a:cs typeface="Arial"/>
              </a:rPr>
              <a:t>of</a:t>
            </a:r>
            <a:r>
              <a:rPr sz="2300" spc="-120">
                <a:latin typeface="Arial"/>
                <a:cs typeface="Arial"/>
              </a:rPr>
              <a:t> </a:t>
            </a:r>
            <a:r>
              <a:rPr sz="2300" spc="-110">
                <a:latin typeface="Arial"/>
                <a:cs typeface="Arial"/>
              </a:rPr>
              <a:t>Conduct</a:t>
            </a:r>
            <a:endParaRPr sz="2300">
              <a:latin typeface="Arial"/>
              <a:cs typeface="Arial"/>
            </a:endParaRPr>
          </a:p>
          <a:p>
            <a:pPr marL="329565" indent="-317500">
              <a:lnSpc>
                <a:spcPct val="100000"/>
              </a:lnSpc>
              <a:spcBef>
                <a:spcPts val="10"/>
              </a:spcBef>
              <a:buClr>
                <a:srgbClr val="041FAC"/>
              </a:buClr>
              <a:buSzPct val="71739"/>
              <a:buChar char="●"/>
              <a:tabLst>
                <a:tab pos="329565" algn="l"/>
                <a:tab pos="330200" algn="l"/>
              </a:tabLst>
            </a:pPr>
            <a:r>
              <a:rPr sz="2300" spc="-90">
                <a:latin typeface="Arial"/>
                <a:cs typeface="Arial"/>
              </a:rPr>
              <a:t>Staff</a:t>
            </a:r>
            <a:r>
              <a:rPr sz="2300" spc="-140">
                <a:latin typeface="Arial"/>
                <a:cs typeface="Arial"/>
              </a:rPr>
              <a:t> </a:t>
            </a:r>
            <a:r>
              <a:rPr sz="2300" spc="-110">
                <a:latin typeface="Arial"/>
                <a:cs typeface="Arial"/>
              </a:rPr>
              <a:t>Handbook</a:t>
            </a:r>
            <a:endParaRPr sz="2300">
              <a:latin typeface="Arial"/>
              <a:cs typeface="Arial"/>
            </a:endParaRPr>
          </a:p>
          <a:p>
            <a:pPr marL="329565" indent="-317500">
              <a:lnSpc>
                <a:spcPct val="100000"/>
              </a:lnSpc>
              <a:spcBef>
                <a:spcPts val="15"/>
              </a:spcBef>
              <a:buClr>
                <a:srgbClr val="041FAC"/>
              </a:buClr>
              <a:buSzPct val="71739"/>
              <a:buChar char="●"/>
              <a:tabLst>
                <a:tab pos="329565" algn="l"/>
                <a:tab pos="330200" algn="l"/>
              </a:tabLst>
            </a:pPr>
            <a:r>
              <a:rPr sz="2300" spc="-114">
                <a:latin typeface="Arial"/>
                <a:cs typeface="Arial"/>
              </a:rPr>
              <a:t>Faculty</a:t>
            </a:r>
            <a:r>
              <a:rPr sz="2300" spc="-130">
                <a:latin typeface="Arial"/>
                <a:cs typeface="Arial"/>
              </a:rPr>
              <a:t> </a:t>
            </a:r>
            <a:r>
              <a:rPr sz="2300" spc="-105">
                <a:latin typeface="Arial"/>
                <a:cs typeface="Arial"/>
              </a:rPr>
              <a:t>Handbook</a:t>
            </a:r>
            <a:endParaRPr sz="2300">
              <a:latin typeface="Arial"/>
              <a:cs typeface="Arial"/>
            </a:endParaRPr>
          </a:p>
          <a:p>
            <a:pPr marL="329565" marR="5080" indent="-317500">
              <a:lnSpc>
                <a:spcPct val="100400"/>
              </a:lnSpc>
              <a:buClr>
                <a:srgbClr val="041FAC"/>
              </a:buClr>
              <a:buSzPct val="71739"/>
              <a:buChar char="●"/>
              <a:tabLst>
                <a:tab pos="329565" algn="l"/>
                <a:tab pos="330200" algn="l"/>
              </a:tabLst>
            </a:pPr>
            <a:r>
              <a:rPr sz="2300" spc="-120">
                <a:latin typeface="Arial"/>
                <a:cs typeface="Arial"/>
              </a:rPr>
              <a:t>Specific </a:t>
            </a:r>
            <a:r>
              <a:rPr sz="2300" spc="-80">
                <a:latin typeface="Arial"/>
                <a:cs typeface="Arial"/>
              </a:rPr>
              <a:t>policies </a:t>
            </a:r>
            <a:r>
              <a:rPr sz="2300" spc="-55">
                <a:latin typeface="Arial"/>
                <a:cs typeface="Arial"/>
              </a:rPr>
              <a:t>related </a:t>
            </a:r>
            <a:r>
              <a:rPr sz="2300" spc="30">
                <a:latin typeface="Arial"/>
                <a:cs typeface="Arial"/>
              </a:rPr>
              <a:t>to </a:t>
            </a:r>
            <a:r>
              <a:rPr sz="2300" spc="-55">
                <a:latin typeface="Arial"/>
                <a:cs typeface="Arial"/>
              </a:rPr>
              <a:t>inappropriate </a:t>
            </a:r>
            <a:r>
              <a:rPr sz="2300" spc="-150">
                <a:latin typeface="Arial"/>
                <a:cs typeface="Arial"/>
              </a:rPr>
              <a:t>use</a:t>
            </a:r>
            <a:r>
              <a:rPr sz="2300" spc="-440">
                <a:latin typeface="Arial"/>
                <a:cs typeface="Arial"/>
              </a:rPr>
              <a:t> </a:t>
            </a:r>
            <a:r>
              <a:rPr sz="2300">
                <a:latin typeface="Arial"/>
                <a:cs typeface="Arial"/>
              </a:rPr>
              <a:t>of  </a:t>
            </a:r>
            <a:r>
              <a:rPr sz="2300" spc="-80">
                <a:latin typeface="Arial"/>
                <a:cs typeface="Arial"/>
              </a:rPr>
              <a:t>computers, </a:t>
            </a:r>
            <a:r>
              <a:rPr sz="2300" spc="-114">
                <a:latin typeface="Arial"/>
                <a:cs typeface="Arial"/>
              </a:rPr>
              <a:t>hazing,</a:t>
            </a:r>
            <a:r>
              <a:rPr sz="2300" spc="-180">
                <a:latin typeface="Arial"/>
                <a:cs typeface="Arial"/>
              </a:rPr>
              <a:t> </a:t>
            </a:r>
            <a:r>
              <a:rPr sz="2300" spc="-60">
                <a:latin typeface="Arial"/>
                <a:cs typeface="Arial"/>
              </a:rPr>
              <a:t>etc.</a:t>
            </a:r>
            <a:endParaRPr sz="23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5192" y="914400"/>
            <a:ext cx="8675370" cy="1502305"/>
          </a:xfrm>
          <a:prstGeom prst="rect">
            <a:avLst/>
          </a:prstGeom>
        </p:spPr>
        <p:txBody>
          <a:bodyPr vert="horz" wrap="square" lIns="0" tIns="110235" rIns="0" bIns="0" rtlCol="0">
            <a:spAutoFit/>
          </a:bodyPr>
          <a:lstStyle/>
          <a:p>
            <a:pPr marL="1542415" marR="508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32A0"/>
                </a:solidFill>
              </a:rPr>
              <a:t>Consider </a:t>
            </a:r>
            <a:r>
              <a:rPr dirty="0">
                <a:solidFill>
                  <a:srgbClr val="0032A0"/>
                </a:solidFill>
              </a:rPr>
              <a:t>Other </a:t>
            </a:r>
            <a:r>
              <a:rPr spc="-5" dirty="0">
                <a:solidFill>
                  <a:srgbClr val="0032A0"/>
                </a:solidFill>
              </a:rPr>
              <a:t>Potential Policies</a:t>
            </a:r>
            <a:r>
              <a:rPr spc="-95" dirty="0">
                <a:solidFill>
                  <a:srgbClr val="0032A0"/>
                </a:solidFill>
              </a:rPr>
              <a:t> </a:t>
            </a:r>
            <a:r>
              <a:rPr dirty="0">
                <a:solidFill>
                  <a:srgbClr val="0032A0"/>
                </a:solidFill>
              </a:rPr>
              <a:t>in  Play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90192" y="2524760"/>
            <a:ext cx="7558405" cy="354774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29565" indent="-317500">
              <a:lnSpc>
                <a:spcPct val="100000"/>
              </a:lnSpc>
              <a:spcBef>
                <a:spcPts val="630"/>
              </a:spcBef>
              <a:buClr>
                <a:srgbClr val="041FAC"/>
              </a:buClr>
              <a:buSzPct val="84615"/>
              <a:buFont typeface="Georgia"/>
              <a:buChar char="•"/>
              <a:tabLst>
                <a:tab pos="329565" algn="l"/>
                <a:tab pos="330200" algn="l"/>
              </a:tabLst>
            </a:pPr>
            <a:r>
              <a:rPr sz="1950" spc="-85">
                <a:latin typeface="Arial"/>
                <a:cs typeface="Arial"/>
              </a:rPr>
              <a:t>Denied </a:t>
            </a:r>
            <a:r>
              <a:rPr sz="1950" spc="-120">
                <a:latin typeface="Arial"/>
                <a:cs typeface="Arial"/>
              </a:rPr>
              <a:t>MTD </a:t>
            </a:r>
            <a:r>
              <a:rPr sz="1950" spc="-45">
                <a:latin typeface="Arial"/>
                <a:cs typeface="Arial"/>
              </a:rPr>
              <a:t>on </a:t>
            </a:r>
            <a:r>
              <a:rPr sz="1950" spc="-70">
                <a:latin typeface="Arial"/>
                <a:cs typeface="Arial"/>
              </a:rPr>
              <a:t>due </a:t>
            </a:r>
            <a:r>
              <a:rPr sz="1950" spc="-105">
                <a:latin typeface="Arial"/>
                <a:cs typeface="Arial"/>
              </a:rPr>
              <a:t>process </a:t>
            </a:r>
            <a:r>
              <a:rPr sz="1950" spc="-75">
                <a:latin typeface="Arial"/>
                <a:cs typeface="Arial"/>
              </a:rPr>
              <a:t>and </a:t>
            </a:r>
            <a:r>
              <a:rPr sz="1950" spc="-40">
                <a:latin typeface="Arial"/>
                <a:cs typeface="Arial"/>
              </a:rPr>
              <a:t>Title </a:t>
            </a:r>
            <a:r>
              <a:rPr sz="1950" spc="-160">
                <a:latin typeface="Arial"/>
                <a:cs typeface="Arial"/>
              </a:rPr>
              <a:t>IX</a:t>
            </a:r>
            <a:r>
              <a:rPr sz="1950" spc="-250">
                <a:latin typeface="Arial"/>
                <a:cs typeface="Arial"/>
              </a:rPr>
              <a:t> </a:t>
            </a:r>
            <a:r>
              <a:rPr sz="1950" spc="-80">
                <a:latin typeface="Arial"/>
                <a:cs typeface="Arial"/>
              </a:rPr>
              <a:t>claims</a:t>
            </a:r>
            <a:endParaRPr sz="1950">
              <a:latin typeface="Arial"/>
              <a:cs typeface="Arial"/>
            </a:endParaRPr>
          </a:p>
          <a:p>
            <a:pPr marL="329565" indent="-317500">
              <a:lnSpc>
                <a:spcPct val="100000"/>
              </a:lnSpc>
              <a:spcBef>
                <a:spcPts val="540"/>
              </a:spcBef>
              <a:buClr>
                <a:srgbClr val="041FAC"/>
              </a:buClr>
              <a:buSzPct val="84615"/>
              <a:buFont typeface="Georgia"/>
              <a:buChar char="•"/>
              <a:tabLst>
                <a:tab pos="329565" algn="l"/>
                <a:tab pos="330200" algn="l"/>
              </a:tabLst>
            </a:pPr>
            <a:r>
              <a:rPr sz="1950" spc="-60">
                <a:latin typeface="Arial"/>
                <a:cs typeface="Arial"/>
              </a:rPr>
              <a:t>Student </a:t>
            </a:r>
            <a:r>
              <a:rPr sz="1950" spc="-100">
                <a:latin typeface="Arial"/>
                <a:cs typeface="Arial"/>
              </a:rPr>
              <a:t>suspended </a:t>
            </a:r>
            <a:r>
              <a:rPr sz="1950" spc="25">
                <a:latin typeface="Arial"/>
                <a:cs typeface="Arial"/>
              </a:rPr>
              <a:t>with </a:t>
            </a:r>
            <a:r>
              <a:rPr sz="1950" spc="-40">
                <a:latin typeface="Arial"/>
                <a:cs typeface="Arial"/>
              </a:rPr>
              <a:t>conditions; </a:t>
            </a:r>
            <a:r>
              <a:rPr sz="1950" spc="-25">
                <a:latin typeface="Arial"/>
                <a:cs typeface="Arial"/>
              </a:rPr>
              <a:t>later</a:t>
            </a:r>
            <a:r>
              <a:rPr sz="1950" spc="-330">
                <a:latin typeface="Arial"/>
                <a:cs typeface="Arial"/>
              </a:rPr>
              <a:t> </a:t>
            </a:r>
            <a:r>
              <a:rPr sz="1950" spc="-70">
                <a:latin typeface="Arial"/>
                <a:cs typeface="Arial"/>
              </a:rPr>
              <a:t>expelled</a:t>
            </a:r>
            <a:endParaRPr sz="1950">
              <a:latin typeface="Arial"/>
              <a:cs typeface="Arial"/>
            </a:endParaRPr>
          </a:p>
          <a:p>
            <a:pPr marL="329565" indent="-317500">
              <a:lnSpc>
                <a:spcPct val="100000"/>
              </a:lnSpc>
              <a:spcBef>
                <a:spcPts val="530"/>
              </a:spcBef>
              <a:buClr>
                <a:srgbClr val="041FAC"/>
              </a:buClr>
              <a:buSzPct val="84615"/>
              <a:buFont typeface="Georgia"/>
              <a:buChar char="•"/>
              <a:tabLst>
                <a:tab pos="329565" algn="l"/>
                <a:tab pos="330200" algn="l"/>
              </a:tabLst>
            </a:pPr>
            <a:r>
              <a:rPr sz="1950" spc="-60">
                <a:latin typeface="Arial"/>
                <a:cs typeface="Arial"/>
              </a:rPr>
              <a:t>Student </a:t>
            </a:r>
            <a:r>
              <a:rPr sz="1950" spc="-65">
                <a:latin typeface="Arial"/>
                <a:cs typeface="Arial"/>
              </a:rPr>
              <a:t>claimed </a:t>
            </a:r>
            <a:r>
              <a:rPr sz="1950" spc="-70">
                <a:latin typeface="Arial"/>
                <a:cs typeface="Arial"/>
              </a:rPr>
              <a:t>due </a:t>
            </a:r>
            <a:r>
              <a:rPr sz="1950" spc="-105">
                <a:latin typeface="Arial"/>
                <a:cs typeface="Arial"/>
              </a:rPr>
              <a:t>process </a:t>
            </a:r>
            <a:r>
              <a:rPr sz="1950" spc="-114">
                <a:latin typeface="Arial"/>
                <a:cs typeface="Arial"/>
              </a:rPr>
              <a:t>was </a:t>
            </a:r>
            <a:r>
              <a:rPr sz="1950" spc="-60">
                <a:latin typeface="Arial"/>
                <a:cs typeface="Arial"/>
              </a:rPr>
              <a:t>inadequate,</a:t>
            </a:r>
            <a:r>
              <a:rPr sz="1950" spc="-195">
                <a:latin typeface="Arial"/>
                <a:cs typeface="Arial"/>
              </a:rPr>
              <a:t> </a:t>
            </a:r>
            <a:r>
              <a:rPr sz="1950" spc="-70">
                <a:latin typeface="Arial"/>
                <a:cs typeface="Arial"/>
              </a:rPr>
              <a:t>e.g.:</a:t>
            </a:r>
            <a:endParaRPr sz="1950">
              <a:latin typeface="Arial"/>
              <a:cs typeface="Arial"/>
            </a:endParaRPr>
          </a:p>
          <a:p>
            <a:pPr marL="894715" lvl="1" indent="-398145">
              <a:lnSpc>
                <a:spcPct val="100000"/>
              </a:lnSpc>
              <a:spcBef>
                <a:spcPts val="530"/>
              </a:spcBef>
              <a:buClr>
                <a:srgbClr val="041FAC"/>
              </a:buClr>
              <a:buSzPct val="84615"/>
              <a:buFont typeface="Georgia"/>
              <a:buChar char="•"/>
              <a:tabLst>
                <a:tab pos="894715" algn="l"/>
                <a:tab pos="895350" algn="l"/>
              </a:tabLst>
            </a:pPr>
            <a:r>
              <a:rPr sz="1950" spc="-20">
                <a:latin typeface="Arial"/>
                <a:cs typeface="Arial"/>
              </a:rPr>
              <a:t>Not </a:t>
            </a:r>
            <a:r>
              <a:rPr sz="1950" spc="-50">
                <a:latin typeface="Arial"/>
                <a:cs typeface="Arial"/>
              </a:rPr>
              <a:t>provided </a:t>
            </a:r>
            <a:r>
              <a:rPr sz="1950" spc="20">
                <a:latin typeface="Arial"/>
                <a:cs typeface="Arial"/>
              </a:rPr>
              <a:t>with </a:t>
            </a:r>
            <a:r>
              <a:rPr sz="1950" spc="-60">
                <a:latin typeface="Arial"/>
                <a:cs typeface="Arial"/>
              </a:rPr>
              <a:t>investigative</a:t>
            </a:r>
            <a:r>
              <a:rPr sz="1950" spc="-355">
                <a:latin typeface="Arial"/>
                <a:cs typeface="Arial"/>
              </a:rPr>
              <a:t> </a:t>
            </a:r>
            <a:r>
              <a:rPr sz="1950" spc="-5">
                <a:latin typeface="Arial"/>
                <a:cs typeface="Arial"/>
              </a:rPr>
              <a:t>report</a:t>
            </a:r>
            <a:endParaRPr sz="1950">
              <a:latin typeface="Arial"/>
              <a:cs typeface="Arial"/>
            </a:endParaRPr>
          </a:p>
          <a:p>
            <a:pPr marL="894715" lvl="1" indent="-398145">
              <a:lnSpc>
                <a:spcPct val="100000"/>
              </a:lnSpc>
              <a:spcBef>
                <a:spcPts val="525"/>
              </a:spcBef>
              <a:buClr>
                <a:srgbClr val="041FAC"/>
              </a:buClr>
              <a:buSzPct val="84615"/>
              <a:buFont typeface="Georgia"/>
              <a:buChar char="•"/>
              <a:tabLst>
                <a:tab pos="894715" algn="l"/>
                <a:tab pos="895350" algn="l"/>
              </a:tabLst>
            </a:pPr>
            <a:r>
              <a:rPr sz="1950" spc="-90">
                <a:latin typeface="Arial"/>
                <a:cs typeface="Arial"/>
              </a:rPr>
              <a:t>No </a:t>
            </a:r>
            <a:r>
              <a:rPr sz="1950" spc="-10">
                <a:latin typeface="Arial"/>
                <a:cs typeface="Arial"/>
              </a:rPr>
              <a:t>opportunity </a:t>
            </a:r>
            <a:r>
              <a:rPr sz="1950" spc="5">
                <a:latin typeface="Arial"/>
                <a:cs typeface="Arial"/>
              </a:rPr>
              <a:t>for</a:t>
            </a:r>
            <a:r>
              <a:rPr sz="1950" spc="-204">
                <a:latin typeface="Arial"/>
                <a:cs typeface="Arial"/>
              </a:rPr>
              <a:t> </a:t>
            </a:r>
            <a:r>
              <a:rPr sz="1950" spc="-75">
                <a:latin typeface="Arial"/>
                <a:cs typeface="Arial"/>
              </a:rPr>
              <a:t>cross-examination</a:t>
            </a:r>
            <a:endParaRPr sz="1950">
              <a:latin typeface="Arial"/>
              <a:cs typeface="Arial"/>
            </a:endParaRPr>
          </a:p>
          <a:p>
            <a:pPr marL="894715" marR="198755" lvl="1" indent="-398145">
              <a:lnSpc>
                <a:spcPct val="101499"/>
              </a:lnSpc>
              <a:spcBef>
                <a:spcPts val="505"/>
              </a:spcBef>
              <a:buClr>
                <a:srgbClr val="041FAC"/>
              </a:buClr>
              <a:buSzPct val="84615"/>
              <a:buFont typeface="Georgia"/>
              <a:buChar char="•"/>
              <a:tabLst>
                <a:tab pos="894715" algn="l"/>
                <a:tab pos="895350" algn="l"/>
              </a:tabLst>
            </a:pPr>
            <a:r>
              <a:rPr sz="1950" spc="-70">
                <a:latin typeface="Arial"/>
                <a:cs typeface="Arial"/>
              </a:rPr>
              <a:t>Complainant</a:t>
            </a:r>
            <a:r>
              <a:rPr sz="1950" spc="-114">
                <a:latin typeface="Arial"/>
                <a:cs typeface="Arial"/>
              </a:rPr>
              <a:t> </a:t>
            </a:r>
            <a:r>
              <a:rPr sz="1950" spc="50">
                <a:latin typeface="Arial"/>
                <a:cs typeface="Arial"/>
              </a:rPr>
              <a:t>&amp;</a:t>
            </a:r>
            <a:r>
              <a:rPr sz="1950" spc="-90">
                <a:latin typeface="Arial"/>
                <a:cs typeface="Arial"/>
              </a:rPr>
              <a:t> </a:t>
            </a:r>
            <a:r>
              <a:rPr sz="1950" spc="-80">
                <a:latin typeface="Arial"/>
                <a:cs typeface="Arial"/>
              </a:rPr>
              <a:t>witnesses</a:t>
            </a:r>
            <a:r>
              <a:rPr sz="1950" spc="-95">
                <a:latin typeface="Arial"/>
                <a:cs typeface="Arial"/>
              </a:rPr>
              <a:t> </a:t>
            </a:r>
            <a:r>
              <a:rPr sz="1950" spc="-35">
                <a:latin typeface="Arial"/>
                <a:cs typeface="Arial"/>
              </a:rPr>
              <a:t>found</a:t>
            </a:r>
            <a:r>
              <a:rPr sz="1950" spc="-95">
                <a:latin typeface="Arial"/>
                <a:cs typeface="Arial"/>
              </a:rPr>
              <a:t> </a:t>
            </a:r>
            <a:r>
              <a:rPr sz="1950" spc="-50">
                <a:latin typeface="Arial"/>
                <a:cs typeface="Arial"/>
              </a:rPr>
              <a:t>credible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-65">
                <a:latin typeface="Arial"/>
                <a:cs typeface="Arial"/>
              </a:rPr>
              <a:t>by</a:t>
            </a:r>
            <a:r>
              <a:rPr sz="1950" spc="-95">
                <a:latin typeface="Arial"/>
                <a:cs typeface="Arial"/>
              </a:rPr>
              <a:t> </a:t>
            </a:r>
            <a:r>
              <a:rPr sz="1950" spc="-35">
                <a:latin typeface="Arial"/>
                <a:cs typeface="Arial"/>
              </a:rPr>
              <a:t>committee,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5">
                <a:latin typeface="Arial"/>
                <a:cs typeface="Arial"/>
              </a:rPr>
              <a:t>but</a:t>
            </a:r>
            <a:r>
              <a:rPr sz="1950" spc="-100">
                <a:latin typeface="Arial"/>
                <a:cs typeface="Arial"/>
              </a:rPr>
              <a:t> </a:t>
            </a:r>
            <a:r>
              <a:rPr sz="1950" spc="5">
                <a:latin typeface="Arial"/>
                <a:cs typeface="Arial"/>
              </a:rPr>
              <a:t>not  </a:t>
            </a:r>
            <a:r>
              <a:rPr sz="1950" spc="-30">
                <a:latin typeface="Arial"/>
                <a:cs typeface="Arial"/>
              </a:rPr>
              <a:t>interviewed </a:t>
            </a:r>
            <a:r>
              <a:rPr sz="1950" spc="-15">
                <a:latin typeface="Arial"/>
                <a:cs typeface="Arial"/>
              </a:rPr>
              <a:t>in </a:t>
            </a:r>
            <a:r>
              <a:rPr sz="1950" spc="-75">
                <a:latin typeface="Arial"/>
                <a:cs typeface="Arial"/>
              </a:rPr>
              <a:t>person </a:t>
            </a:r>
            <a:r>
              <a:rPr sz="1950" spc="-65">
                <a:latin typeface="Arial"/>
                <a:cs typeface="Arial"/>
              </a:rPr>
              <a:t>by</a:t>
            </a:r>
            <a:r>
              <a:rPr sz="1950" spc="-290">
                <a:latin typeface="Arial"/>
                <a:cs typeface="Arial"/>
              </a:rPr>
              <a:t> </a:t>
            </a:r>
            <a:r>
              <a:rPr sz="1950" spc="-25">
                <a:latin typeface="Arial"/>
                <a:cs typeface="Arial"/>
              </a:rPr>
              <a:t>fact-finder</a:t>
            </a:r>
            <a:endParaRPr sz="1950">
              <a:latin typeface="Arial"/>
              <a:cs typeface="Arial"/>
            </a:endParaRPr>
          </a:p>
          <a:p>
            <a:pPr marL="329565" indent="-317500">
              <a:lnSpc>
                <a:spcPct val="100000"/>
              </a:lnSpc>
              <a:spcBef>
                <a:spcPts val="530"/>
              </a:spcBef>
              <a:buClr>
                <a:srgbClr val="041FAC"/>
              </a:buClr>
              <a:buSzPct val="84615"/>
              <a:buFont typeface="Georgia"/>
              <a:buChar char="•"/>
              <a:tabLst>
                <a:tab pos="329565" algn="l"/>
                <a:tab pos="330200" algn="l"/>
              </a:tabLst>
            </a:pPr>
            <a:r>
              <a:rPr sz="1950" spc="-60">
                <a:latin typeface="Arial"/>
                <a:cs typeface="Arial"/>
              </a:rPr>
              <a:t>Court </a:t>
            </a:r>
            <a:r>
              <a:rPr sz="1950" spc="-35">
                <a:latin typeface="Arial"/>
                <a:cs typeface="Arial"/>
              </a:rPr>
              <a:t>found material </a:t>
            </a:r>
            <a:r>
              <a:rPr sz="1950" spc="-125">
                <a:latin typeface="Arial"/>
                <a:cs typeface="Arial"/>
              </a:rPr>
              <a:t>issues </a:t>
            </a:r>
            <a:r>
              <a:rPr sz="1950" spc="5">
                <a:latin typeface="Arial"/>
                <a:cs typeface="Arial"/>
              </a:rPr>
              <a:t>of </a:t>
            </a:r>
            <a:r>
              <a:rPr sz="1950" spc="-35">
                <a:latin typeface="Arial"/>
                <a:cs typeface="Arial"/>
              </a:rPr>
              <a:t>fact </a:t>
            </a:r>
            <a:r>
              <a:rPr sz="1950" spc="-75">
                <a:latin typeface="Arial"/>
                <a:cs typeface="Arial"/>
              </a:rPr>
              <a:t>and </a:t>
            </a:r>
            <a:r>
              <a:rPr sz="1950" spc="-60">
                <a:latin typeface="Arial"/>
                <a:cs typeface="Arial"/>
              </a:rPr>
              <a:t>denied</a:t>
            </a:r>
            <a:r>
              <a:rPr sz="1950" spc="-395">
                <a:latin typeface="Arial"/>
                <a:cs typeface="Arial"/>
              </a:rPr>
              <a:t> </a:t>
            </a:r>
            <a:r>
              <a:rPr sz="1950" spc="-114">
                <a:latin typeface="Arial"/>
                <a:cs typeface="Arial"/>
              </a:rPr>
              <a:t>MTD, </a:t>
            </a:r>
            <a:r>
              <a:rPr sz="1950" spc="-30">
                <a:latin typeface="Arial"/>
                <a:cs typeface="Arial"/>
              </a:rPr>
              <a:t>noting:</a:t>
            </a:r>
            <a:endParaRPr sz="1950">
              <a:latin typeface="Arial"/>
              <a:cs typeface="Arial"/>
            </a:endParaRPr>
          </a:p>
          <a:p>
            <a:pPr marL="894715" marR="5080" lvl="1" indent="-398145">
              <a:lnSpc>
                <a:spcPct val="101499"/>
              </a:lnSpc>
              <a:spcBef>
                <a:spcPts val="490"/>
              </a:spcBef>
              <a:buClr>
                <a:srgbClr val="041FAC"/>
              </a:buClr>
              <a:buSzPct val="84615"/>
              <a:buFont typeface="Georgia"/>
              <a:buChar char="•"/>
              <a:tabLst>
                <a:tab pos="894715" algn="l"/>
                <a:tab pos="895350" algn="l"/>
              </a:tabLst>
            </a:pPr>
            <a:r>
              <a:rPr sz="1950" b="1" i="1" spc="-335">
                <a:latin typeface="Arial-BoldItalicMT"/>
                <a:cs typeface="Arial-BoldItalicMT"/>
              </a:rPr>
              <a:t>“… </a:t>
            </a:r>
            <a:r>
              <a:rPr sz="1950" b="1" i="1" spc="-55">
                <a:latin typeface="Arial-BoldItalicMT"/>
                <a:cs typeface="Arial-BoldItalicMT"/>
              </a:rPr>
              <a:t>two </a:t>
            </a:r>
            <a:r>
              <a:rPr sz="1950" b="1" i="1" spc="-90">
                <a:latin typeface="Arial-BoldItalicMT"/>
                <a:cs typeface="Arial-BoldItalicMT"/>
              </a:rPr>
              <a:t>of </a:t>
            </a:r>
            <a:r>
              <a:rPr sz="1950" b="1" i="1" spc="-75">
                <a:latin typeface="Arial-BoldItalicMT"/>
                <a:cs typeface="Arial-BoldItalicMT"/>
              </a:rPr>
              <a:t>the </a:t>
            </a:r>
            <a:r>
              <a:rPr sz="1950" b="1" i="1" spc="-80">
                <a:latin typeface="Arial-BoldItalicMT"/>
                <a:cs typeface="Arial-BoldItalicMT"/>
              </a:rPr>
              <a:t>three </a:t>
            </a:r>
            <a:r>
              <a:rPr sz="1950" b="1" i="1" spc="-100">
                <a:latin typeface="Arial-BoldItalicMT"/>
                <a:cs typeface="Arial-BoldItalicMT"/>
              </a:rPr>
              <a:t>panel </a:t>
            </a:r>
            <a:r>
              <a:rPr sz="1950" b="1" i="1" spc="-150">
                <a:latin typeface="Arial-BoldItalicMT"/>
                <a:cs typeface="Arial-BoldItalicMT"/>
              </a:rPr>
              <a:t>members </a:t>
            </a:r>
            <a:r>
              <a:rPr sz="1950" b="1" i="1" spc="-130">
                <a:latin typeface="Arial-BoldItalicMT"/>
                <a:cs typeface="Arial-BoldItalicMT"/>
              </a:rPr>
              <a:t>candidly </a:t>
            </a:r>
            <a:r>
              <a:rPr sz="1950" b="1" i="1" spc="-80">
                <a:latin typeface="Arial-BoldItalicMT"/>
                <a:cs typeface="Arial-BoldItalicMT"/>
              </a:rPr>
              <a:t>admitted </a:t>
            </a:r>
            <a:r>
              <a:rPr sz="1950" b="1" i="1" spc="-30">
                <a:latin typeface="Arial-BoldItalicMT"/>
                <a:cs typeface="Arial-BoldItalicMT"/>
              </a:rPr>
              <a:t>that</a:t>
            </a:r>
            <a:r>
              <a:rPr sz="1950" b="1" i="1" spc="-160">
                <a:latin typeface="Arial-BoldItalicMT"/>
                <a:cs typeface="Arial-BoldItalicMT"/>
              </a:rPr>
              <a:t> </a:t>
            </a:r>
            <a:r>
              <a:rPr sz="1950" b="1" i="1" spc="-95">
                <a:latin typeface="Arial-BoldItalicMT"/>
                <a:cs typeface="Arial-BoldItalicMT"/>
              </a:rPr>
              <a:t>they  </a:t>
            </a:r>
            <a:r>
              <a:rPr sz="1950" b="1" i="1" spc="-114">
                <a:latin typeface="Arial-BoldItalicMT"/>
                <a:cs typeface="Arial-BoldItalicMT"/>
              </a:rPr>
              <a:t>had </a:t>
            </a:r>
            <a:r>
              <a:rPr sz="1950" b="1" i="1" spc="-90">
                <a:latin typeface="Arial-BoldItalicMT"/>
                <a:cs typeface="Arial-BoldItalicMT"/>
              </a:rPr>
              <a:t>not </a:t>
            </a:r>
            <a:r>
              <a:rPr sz="1950" b="1" i="1" spc="-95">
                <a:latin typeface="Arial-BoldItalicMT"/>
                <a:cs typeface="Arial-BoldItalicMT"/>
              </a:rPr>
              <a:t>read </a:t>
            </a:r>
            <a:r>
              <a:rPr sz="1950" b="1" i="1" spc="-80">
                <a:latin typeface="Arial-BoldItalicMT"/>
                <a:cs typeface="Arial-BoldItalicMT"/>
              </a:rPr>
              <a:t>the </a:t>
            </a:r>
            <a:r>
              <a:rPr sz="1950" b="1" i="1" spc="-105">
                <a:latin typeface="Arial-BoldItalicMT"/>
                <a:cs typeface="Arial-BoldItalicMT"/>
              </a:rPr>
              <a:t>investigative </a:t>
            </a:r>
            <a:r>
              <a:rPr sz="1950" b="1" i="1" spc="-90">
                <a:latin typeface="Arial-BoldItalicMT"/>
                <a:cs typeface="Arial-BoldItalicMT"/>
              </a:rPr>
              <a:t>report</a:t>
            </a:r>
            <a:r>
              <a:rPr sz="1950" b="1" i="1" spc="-130">
                <a:latin typeface="Arial-BoldItalicMT"/>
                <a:cs typeface="Arial-BoldItalicMT"/>
              </a:rPr>
              <a:t> </a:t>
            </a:r>
            <a:r>
              <a:rPr sz="1950" b="1" i="1" spc="-335">
                <a:latin typeface="Arial-BoldItalicMT"/>
                <a:cs typeface="Arial-BoldItalicMT"/>
              </a:rPr>
              <a:t>…”</a:t>
            </a:r>
            <a:endParaRPr sz="1950">
              <a:latin typeface="Arial-BoldItalicMT"/>
              <a:cs typeface="Arial-BoldItalicM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9232" y="1236980"/>
            <a:ext cx="7525384" cy="9321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950" spc="15">
                <a:solidFill>
                  <a:srgbClr val="0032A0"/>
                </a:solidFill>
              </a:rPr>
              <a:t>Lesson </a:t>
            </a:r>
            <a:r>
              <a:rPr sz="2950" spc="10">
                <a:solidFill>
                  <a:srgbClr val="0032A0"/>
                </a:solidFill>
              </a:rPr>
              <a:t>for Panel</a:t>
            </a:r>
            <a:r>
              <a:rPr sz="2950" spc="-30">
                <a:solidFill>
                  <a:srgbClr val="0032A0"/>
                </a:solidFill>
              </a:rPr>
              <a:t> </a:t>
            </a:r>
            <a:r>
              <a:rPr sz="2950" spc="10">
                <a:solidFill>
                  <a:srgbClr val="0032A0"/>
                </a:solidFill>
              </a:rPr>
              <a:t>Members:</a:t>
            </a:r>
            <a:endParaRPr sz="2950"/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950" i="1" spc="15">
                <a:solidFill>
                  <a:srgbClr val="0032A0"/>
                </a:solidFill>
                <a:latin typeface="Georgia-BoldItalic"/>
                <a:cs typeface="Georgia-BoldItalic"/>
              </a:rPr>
              <a:t>Doe </a:t>
            </a:r>
            <a:r>
              <a:rPr sz="2950" i="1" spc="5">
                <a:solidFill>
                  <a:srgbClr val="0032A0"/>
                </a:solidFill>
                <a:latin typeface="Georgia-BoldItalic"/>
                <a:cs typeface="Georgia-BoldItalic"/>
              </a:rPr>
              <a:t>v. </a:t>
            </a:r>
            <a:r>
              <a:rPr sz="2950" i="1" spc="10">
                <a:solidFill>
                  <a:srgbClr val="0032A0"/>
                </a:solidFill>
                <a:latin typeface="Georgia-BoldItalic"/>
                <a:cs typeface="Georgia-BoldItalic"/>
              </a:rPr>
              <a:t>Purdue </a:t>
            </a:r>
            <a:r>
              <a:rPr sz="2950" i="1">
                <a:solidFill>
                  <a:srgbClr val="0032A0"/>
                </a:solidFill>
                <a:latin typeface="Georgia-BoldItalic"/>
                <a:cs typeface="Georgia-BoldItalic"/>
              </a:rPr>
              <a:t>University, </a:t>
            </a:r>
            <a:r>
              <a:rPr sz="2950" i="1" spc="10">
                <a:solidFill>
                  <a:srgbClr val="0032A0"/>
                </a:solidFill>
                <a:latin typeface="Georgia-BoldItalic"/>
                <a:cs typeface="Georgia-BoldItalic"/>
              </a:rPr>
              <a:t>et </a:t>
            </a:r>
            <a:r>
              <a:rPr sz="2950" i="1" spc="5">
                <a:solidFill>
                  <a:srgbClr val="0032A0"/>
                </a:solidFill>
                <a:latin typeface="Georgia-BoldItalic"/>
                <a:cs typeface="Georgia-BoldItalic"/>
              </a:rPr>
              <a:t>al.</a:t>
            </a:r>
            <a:r>
              <a:rPr sz="2950" i="1" spc="-45">
                <a:solidFill>
                  <a:srgbClr val="0032A0"/>
                </a:solidFill>
                <a:latin typeface="Georgia-BoldItalic"/>
                <a:cs typeface="Georgia-BoldItalic"/>
              </a:rPr>
              <a:t> </a:t>
            </a:r>
            <a:r>
              <a:rPr sz="2950" spc="10">
                <a:solidFill>
                  <a:srgbClr val="0032A0"/>
                </a:solidFill>
              </a:rPr>
              <a:t>(2019)</a:t>
            </a:r>
            <a:endParaRPr sz="2950">
              <a:latin typeface="Georgia-BoldItalic"/>
              <a:cs typeface="Georgia-BoldItalic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43888" y="2609494"/>
            <a:ext cx="5047615" cy="25146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90525" indent="-378460">
              <a:lnSpc>
                <a:spcPct val="100000"/>
              </a:lnSpc>
              <a:spcBef>
                <a:spcPts val="600"/>
              </a:spcBef>
              <a:buClr>
                <a:srgbClr val="7E7E7E"/>
              </a:buClr>
              <a:buChar char="•"/>
              <a:tabLst>
                <a:tab pos="390525" algn="l"/>
                <a:tab pos="391160" algn="l"/>
              </a:tabLst>
            </a:pPr>
            <a:r>
              <a:rPr sz="2300" spc="-70">
                <a:latin typeface="Arial"/>
                <a:cs typeface="Arial"/>
              </a:rPr>
              <a:t>Chair/leader </a:t>
            </a:r>
            <a:r>
              <a:rPr sz="2300" spc="-85">
                <a:latin typeface="Arial"/>
                <a:cs typeface="Arial"/>
              </a:rPr>
              <a:t>provides opening</a:t>
            </a:r>
            <a:r>
              <a:rPr sz="2300" spc="-225">
                <a:latin typeface="Arial"/>
                <a:cs typeface="Arial"/>
              </a:rPr>
              <a:t> </a:t>
            </a:r>
            <a:r>
              <a:rPr sz="2300" spc="-100">
                <a:latin typeface="Arial"/>
                <a:cs typeface="Arial"/>
              </a:rPr>
              <a:t>remarks</a:t>
            </a:r>
            <a:endParaRPr sz="230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505"/>
              </a:spcBef>
              <a:buClr>
                <a:srgbClr val="7E7E7E"/>
              </a:buClr>
              <a:buChar char="•"/>
              <a:tabLst>
                <a:tab pos="390525" algn="l"/>
                <a:tab pos="391160" algn="l"/>
              </a:tabLst>
            </a:pPr>
            <a:r>
              <a:rPr sz="2300" spc="-114">
                <a:latin typeface="Arial"/>
                <a:cs typeface="Arial"/>
              </a:rPr>
              <a:t>Cross-examination </a:t>
            </a:r>
            <a:r>
              <a:rPr sz="2300">
                <a:latin typeface="Arial"/>
                <a:cs typeface="Arial"/>
              </a:rPr>
              <a:t>of</a:t>
            </a:r>
            <a:r>
              <a:rPr sz="2300" spc="-140">
                <a:latin typeface="Arial"/>
                <a:cs typeface="Arial"/>
              </a:rPr>
              <a:t> </a:t>
            </a:r>
            <a:r>
              <a:rPr sz="2300" spc="-65">
                <a:latin typeface="Arial"/>
                <a:cs typeface="Arial"/>
              </a:rPr>
              <a:t>parties</a:t>
            </a:r>
            <a:endParaRPr sz="230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515"/>
              </a:spcBef>
              <a:buClr>
                <a:srgbClr val="7E7E7E"/>
              </a:buClr>
              <a:buChar char="•"/>
              <a:tabLst>
                <a:tab pos="390525" algn="l"/>
                <a:tab pos="391160" algn="l"/>
              </a:tabLst>
            </a:pPr>
            <a:r>
              <a:rPr sz="2300" spc="-114">
                <a:latin typeface="Arial"/>
                <a:cs typeface="Arial"/>
              </a:rPr>
              <a:t>Cross-examination </a:t>
            </a:r>
            <a:r>
              <a:rPr sz="2300">
                <a:latin typeface="Arial"/>
                <a:cs typeface="Arial"/>
              </a:rPr>
              <a:t>of </a:t>
            </a:r>
            <a:r>
              <a:rPr sz="2300" spc="-20">
                <a:latin typeface="Arial"/>
                <a:cs typeface="Arial"/>
              </a:rPr>
              <a:t>other</a:t>
            </a:r>
            <a:r>
              <a:rPr sz="2300" spc="-265">
                <a:latin typeface="Arial"/>
                <a:cs typeface="Arial"/>
              </a:rPr>
              <a:t> </a:t>
            </a:r>
            <a:r>
              <a:rPr sz="2300" spc="-105">
                <a:latin typeface="Arial"/>
                <a:cs typeface="Arial"/>
              </a:rPr>
              <a:t>witnesses</a:t>
            </a:r>
            <a:endParaRPr sz="230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505"/>
              </a:spcBef>
              <a:buClr>
                <a:srgbClr val="7E7E7E"/>
              </a:buClr>
              <a:buChar char="•"/>
              <a:tabLst>
                <a:tab pos="390525" algn="l"/>
                <a:tab pos="391160" algn="l"/>
              </a:tabLst>
            </a:pPr>
            <a:r>
              <a:rPr sz="2300" spc="-105">
                <a:latin typeface="Arial"/>
                <a:cs typeface="Arial"/>
              </a:rPr>
              <a:t>Questions </a:t>
            </a:r>
            <a:r>
              <a:rPr sz="2300" spc="-85">
                <a:latin typeface="Arial"/>
                <a:cs typeface="Arial"/>
              </a:rPr>
              <a:t>by panel</a:t>
            </a:r>
            <a:r>
              <a:rPr sz="2300" spc="-195">
                <a:latin typeface="Arial"/>
                <a:cs typeface="Arial"/>
              </a:rPr>
              <a:t> </a:t>
            </a:r>
            <a:r>
              <a:rPr sz="2300" spc="-65">
                <a:latin typeface="Arial"/>
                <a:cs typeface="Arial"/>
              </a:rPr>
              <a:t>(anytime)</a:t>
            </a:r>
            <a:endParaRPr sz="230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500"/>
              </a:spcBef>
              <a:buClr>
                <a:srgbClr val="7E7E7E"/>
              </a:buClr>
              <a:buChar char="•"/>
              <a:tabLst>
                <a:tab pos="390525" algn="l"/>
                <a:tab pos="391160" algn="l"/>
              </a:tabLst>
            </a:pPr>
            <a:r>
              <a:rPr sz="2300" spc="-65">
                <a:latin typeface="Arial"/>
                <a:cs typeface="Arial"/>
              </a:rPr>
              <a:t>Deliberation</a:t>
            </a:r>
            <a:endParaRPr sz="230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505"/>
              </a:spcBef>
              <a:buClr>
                <a:srgbClr val="7E7E7E"/>
              </a:buClr>
              <a:buChar char="•"/>
              <a:tabLst>
                <a:tab pos="390525" algn="l"/>
                <a:tab pos="391160" algn="l"/>
              </a:tabLst>
            </a:pPr>
            <a:r>
              <a:rPr sz="2300" spc="-15">
                <a:latin typeface="Arial"/>
                <a:cs typeface="Arial"/>
              </a:rPr>
              <a:t>Written</a:t>
            </a:r>
            <a:r>
              <a:rPr sz="2300" spc="-140">
                <a:latin typeface="Arial"/>
                <a:cs typeface="Arial"/>
              </a:rPr>
              <a:t> </a:t>
            </a:r>
            <a:r>
              <a:rPr sz="2300" spc="-40">
                <a:latin typeface="Arial"/>
                <a:cs typeface="Arial"/>
              </a:rPr>
              <a:t>determination</a:t>
            </a:r>
            <a:endParaRPr sz="23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4367" y="1613407"/>
            <a:ext cx="5085080" cy="479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950" spc="10">
                <a:solidFill>
                  <a:srgbClr val="0032A0"/>
                </a:solidFill>
              </a:rPr>
              <a:t>Typical Hearing</a:t>
            </a:r>
            <a:r>
              <a:rPr sz="2950" spc="-65">
                <a:solidFill>
                  <a:srgbClr val="0032A0"/>
                </a:solidFill>
              </a:rPr>
              <a:t> </a:t>
            </a:r>
            <a:r>
              <a:rPr sz="2950" spc="10">
                <a:solidFill>
                  <a:srgbClr val="0032A0"/>
                </a:solidFill>
              </a:rPr>
              <a:t>Structure</a:t>
            </a:r>
            <a:endParaRPr sz="295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2" name="object 2" descr="HuschBlackwell Logo"/>
          <p:cNvSpPr/>
          <p:nvPr/>
        </p:nvSpPr>
        <p:spPr>
          <a:xfrm>
            <a:off x="7914131" y="6318503"/>
            <a:ext cx="1790715" cy="1463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600200" y="2819400"/>
            <a:ext cx="5756149" cy="120353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285750" indent="-285750">
              <a:spcBef>
                <a:spcPts val="25"/>
              </a:spcBef>
              <a:buFont typeface="Arial" panose="020B0604020202020204" pitchFamily="34" charset="0"/>
              <a:buChar char="•"/>
            </a:pPr>
            <a:r>
              <a:rPr lang="en-US" sz="1950" spc="-114" dirty="0">
                <a:latin typeface="Arial"/>
                <a:cs typeface="Arial"/>
              </a:rPr>
              <a:t>Opening  </a:t>
            </a:r>
            <a:r>
              <a:rPr lang="en-US" sz="1950" spc="-60" dirty="0">
                <a:latin typeface="Arial"/>
                <a:cs typeface="Arial"/>
              </a:rPr>
              <a:t>statement </a:t>
            </a:r>
            <a:r>
              <a:rPr lang="en-US" sz="1950" spc="-95" dirty="0">
                <a:latin typeface="Arial"/>
                <a:cs typeface="Arial"/>
              </a:rPr>
              <a:t>by</a:t>
            </a:r>
            <a:r>
              <a:rPr lang="en-US" sz="1950" spc="-265" dirty="0">
                <a:latin typeface="Arial"/>
                <a:cs typeface="Arial"/>
              </a:rPr>
              <a:t> </a:t>
            </a:r>
            <a:r>
              <a:rPr lang="en-US" sz="1950" spc="-35" dirty="0">
                <a:latin typeface="Arial"/>
                <a:cs typeface="Arial"/>
              </a:rPr>
              <a:t>both  </a:t>
            </a:r>
            <a:r>
              <a:rPr lang="en-US" sz="1950" spc="-70" dirty="0">
                <a:latin typeface="Arial"/>
                <a:cs typeface="Arial"/>
              </a:rPr>
              <a:t>parties</a:t>
            </a:r>
            <a:r>
              <a:rPr lang="en-US" sz="1950" spc="-130" dirty="0">
                <a:latin typeface="Arial"/>
                <a:cs typeface="Arial"/>
              </a:rPr>
              <a:t> </a:t>
            </a:r>
            <a:r>
              <a:rPr lang="en-US" sz="1950" spc="-50" dirty="0">
                <a:latin typeface="Arial"/>
                <a:cs typeface="Arial"/>
              </a:rPr>
              <a:t>(optional)</a:t>
            </a:r>
          </a:p>
          <a:p>
            <a:pPr marL="285750" indent="-285750">
              <a:spcBef>
                <a:spcPts val="25"/>
              </a:spcBef>
              <a:buFont typeface="Arial" panose="020B0604020202020204" pitchFamily="34" charset="0"/>
              <a:buChar char="•"/>
            </a:pPr>
            <a:r>
              <a:rPr lang="en-US" sz="1950" spc="-85" dirty="0">
                <a:latin typeface="Arial"/>
                <a:cs typeface="Arial"/>
              </a:rPr>
              <a:t>Questioning</a:t>
            </a:r>
            <a:r>
              <a:rPr lang="en-US" sz="1950" spc="-210" dirty="0">
                <a:latin typeface="Arial"/>
                <a:cs typeface="Arial"/>
              </a:rPr>
              <a:t> </a:t>
            </a:r>
            <a:r>
              <a:rPr lang="en-US" sz="1950" spc="-10" dirty="0">
                <a:latin typeface="Arial"/>
                <a:cs typeface="Arial"/>
              </a:rPr>
              <a:t>of </a:t>
            </a:r>
            <a:r>
              <a:rPr lang="en-US" sz="1950" spc="-70" dirty="0">
                <a:latin typeface="Arial"/>
                <a:cs typeface="Arial"/>
              </a:rPr>
              <a:t>parties</a:t>
            </a:r>
          </a:p>
          <a:p>
            <a:pPr marL="285750" indent="-285750">
              <a:spcBef>
                <a:spcPts val="25"/>
              </a:spcBef>
              <a:buFont typeface="Arial" panose="020B0604020202020204" pitchFamily="34" charset="0"/>
              <a:buChar char="•"/>
            </a:pPr>
            <a:r>
              <a:rPr lang="en-US" sz="1950" spc="-85" dirty="0">
                <a:latin typeface="Arial"/>
                <a:cs typeface="Arial"/>
              </a:rPr>
              <a:t>Questioning</a:t>
            </a:r>
            <a:r>
              <a:rPr lang="en-US" sz="1950" spc="-210" dirty="0">
                <a:latin typeface="Arial"/>
                <a:cs typeface="Arial"/>
              </a:rPr>
              <a:t> </a:t>
            </a:r>
            <a:r>
              <a:rPr lang="en-US" sz="1950" spc="-10" dirty="0">
                <a:latin typeface="Arial"/>
                <a:cs typeface="Arial"/>
              </a:rPr>
              <a:t>of </a:t>
            </a:r>
            <a:r>
              <a:rPr lang="en-US" sz="1950" spc="-70" dirty="0">
                <a:latin typeface="Arial"/>
                <a:cs typeface="Arial"/>
              </a:rPr>
              <a:t>witnesses</a:t>
            </a:r>
          </a:p>
          <a:p>
            <a:pPr marL="285750" indent="-285750">
              <a:spcBef>
                <a:spcPts val="25"/>
              </a:spcBef>
              <a:buFont typeface="Arial" panose="020B0604020202020204" pitchFamily="34" charset="0"/>
              <a:buChar char="•"/>
            </a:pPr>
            <a:r>
              <a:rPr lang="en-US" sz="1950" spc="-145" dirty="0">
                <a:latin typeface="Arial"/>
                <a:cs typeface="Arial"/>
              </a:rPr>
              <a:t>Closing</a:t>
            </a:r>
            <a:r>
              <a:rPr lang="en-US" sz="1950" spc="-185" dirty="0">
                <a:latin typeface="Arial"/>
                <a:cs typeface="Arial"/>
              </a:rPr>
              <a:t> </a:t>
            </a:r>
            <a:r>
              <a:rPr lang="en-US" sz="1950" spc="-60" dirty="0">
                <a:latin typeface="Arial"/>
                <a:cs typeface="Arial"/>
              </a:rPr>
              <a:t>statement  </a:t>
            </a:r>
            <a:r>
              <a:rPr lang="en-US" sz="1950" spc="-90" dirty="0">
                <a:latin typeface="Arial"/>
                <a:cs typeface="Arial"/>
              </a:rPr>
              <a:t>by </a:t>
            </a:r>
            <a:r>
              <a:rPr lang="en-US" sz="1950" spc="-25" dirty="0">
                <a:latin typeface="Arial"/>
                <a:cs typeface="Arial"/>
              </a:rPr>
              <a:t>both </a:t>
            </a:r>
            <a:r>
              <a:rPr lang="en-US" sz="1950" spc="-70" dirty="0">
                <a:latin typeface="Arial"/>
                <a:cs typeface="Arial"/>
              </a:rPr>
              <a:t>parties  </a:t>
            </a:r>
            <a:r>
              <a:rPr lang="en-US" sz="1950" spc="-50" dirty="0">
                <a:latin typeface="Arial"/>
                <a:cs typeface="Arial"/>
              </a:rPr>
              <a:t>(optional)</a:t>
            </a:r>
            <a:endParaRPr sz="195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07439" y="1500632"/>
            <a:ext cx="770445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>
                <a:solidFill>
                  <a:srgbClr val="0032A0"/>
                </a:solidFill>
              </a:rPr>
              <a:t>What </a:t>
            </a:r>
            <a:r>
              <a:rPr sz="3950" spc="5">
                <a:solidFill>
                  <a:srgbClr val="0032A0"/>
                </a:solidFill>
              </a:rPr>
              <a:t>is a potential</a:t>
            </a:r>
            <a:r>
              <a:rPr sz="3950" spc="-50">
                <a:solidFill>
                  <a:srgbClr val="0032A0"/>
                </a:solidFill>
              </a:rPr>
              <a:t> </a:t>
            </a:r>
            <a:r>
              <a:rPr sz="3950" spc="5">
                <a:solidFill>
                  <a:srgbClr val="0032A0"/>
                </a:solidFill>
              </a:rPr>
              <a:t>sequence?</a:t>
            </a:r>
            <a:endParaRPr sz="395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99335" y="2607970"/>
            <a:ext cx="5796280" cy="344233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325"/>
              </a:spcBef>
              <a:buChar char="•"/>
              <a:tabLst>
                <a:tab pos="295910" algn="l"/>
                <a:tab pos="296545" algn="l"/>
              </a:tabLst>
            </a:pPr>
            <a:r>
              <a:rPr sz="2300" spc="-20">
                <a:latin typeface="Arial"/>
                <a:cs typeface="Arial"/>
              </a:rPr>
              <a:t>Affirm</a:t>
            </a:r>
            <a:r>
              <a:rPr sz="2300" spc="-130">
                <a:latin typeface="Arial"/>
                <a:cs typeface="Arial"/>
              </a:rPr>
              <a:t> </a:t>
            </a:r>
            <a:r>
              <a:rPr sz="2300" spc="-50">
                <a:latin typeface="Arial"/>
                <a:cs typeface="Arial"/>
              </a:rPr>
              <a:t>notice</a:t>
            </a:r>
            <a:endParaRPr sz="23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225"/>
              </a:spcBef>
              <a:buChar char="•"/>
              <a:tabLst>
                <a:tab pos="295910" algn="l"/>
                <a:tab pos="296545" algn="l"/>
              </a:tabLst>
            </a:pPr>
            <a:r>
              <a:rPr sz="2300" spc="-175">
                <a:latin typeface="Arial"/>
                <a:cs typeface="Arial"/>
              </a:rPr>
              <a:t>Discuss </a:t>
            </a:r>
            <a:r>
              <a:rPr sz="2300" spc="-90">
                <a:latin typeface="Arial"/>
                <a:cs typeface="Arial"/>
              </a:rPr>
              <a:t>purpose </a:t>
            </a:r>
            <a:r>
              <a:rPr sz="2300">
                <a:latin typeface="Arial"/>
                <a:cs typeface="Arial"/>
              </a:rPr>
              <a:t>of</a:t>
            </a:r>
            <a:r>
              <a:rPr sz="2300" spc="-110">
                <a:latin typeface="Arial"/>
                <a:cs typeface="Arial"/>
              </a:rPr>
              <a:t> </a:t>
            </a:r>
            <a:r>
              <a:rPr sz="2300" spc="-75">
                <a:latin typeface="Arial"/>
                <a:cs typeface="Arial"/>
              </a:rPr>
              <a:t>hearing/goals</a:t>
            </a:r>
            <a:endParaRPr sz="23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229"/>
              </a:spcBef>
              <a:buChar char="•"/>
              <a:tabLst>
                <a:tab pos="295910" algn="l"/>
                <a:tab pos="296545" algn="l"/>
              </a:tabLst>
            </a:pPr>
            <a:r>
              <a:rPr sz="2300" spc="-175">
                <a:latin typeface="Arial"/>
                <a:cs typeface="Arial"/>
              </a:rPr>
              <a:t>Discuss </a:t>
            </a:r>
            <a:r>
              <a:rPr sz="2300" spc="-45">
                <a:latin typeface="Arial"/>
                <a:cs typeface="Arial"/>
              </a:rPr>
              <a:t>role </a:t>
            </a:r>
            <a:r>
              <a:rPr sz="2300">
                <a:latin typeface="Arial"/>
                <a:cs typeface="Arial"/>
              </a:rPr>
              <a:t>of </a:t>
            </a:r>
            <a:r>
              <a:rPr sz="2300" spc="-90">
                <a:latin typeface="Arial"/>
                <a:cs typeface="Arial"/>
              </a:rPr>
              <a:t>hearing </a:t>
            </a:r>
            <a:r>
              <a:rPr sz="2300" spc="-20">
                <a:latin typeface="Arial"/>
                <a:cs typeface="Arial"/>
              </a:rPr>
              <a:t>board/</a:t>
            </a:r>
            <a:r>
              <a:rPr sz="2300" spc="-295">
                <a:latin typeface="Arial"/>
                <a:cs typeface="Arial"/>
              </a:rPr>
              <a:t> </a:t>
            </a:r>
            <a:r>
              <a:rPr sz="2300" spc="-50">
                <a:latin typeface="Arial"/>
                <a:cs typeface="Arial"/>
              </a:rPr>
              <a:t>administrator</a:t>
            </a:r>
            <a:endParaRPr sz="23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240"/>
              </a:spcBef>
              <a:buChar char="•"/>
              <a:tabLst>
                <a:tab pos="295910" algn="l"/>
                <a:tab pos="296545" algn="l"/>
              </a:tabLst>
            </a:pPr>
            <a:r>
              <a:rPr sz="2300" spc="-120">
                <a:latin typeface="Arial"/>
                <a:cs typeface="Arial"/>
              </a:rPr>
              <a:t>Explain </a:t>
            </a:r>
            <a:r>
              <a:rPr sz="2300" spc="-75">
                <a:latin typeface="Arial"/>
                <a:cs typeface="Arial"/>
              </a:rPr>
              <a:t>ground</a:t>
            </a:r>
            <a:r>
              <a:rPr sz="2300" spc="-135">
                <a:latin typeface="Arial"/>
                <a:cs typeface="Arial"/>
              </a:rPr>
              <a:t> </a:t>
            </a:r>
            <a:r>
              <a:rPr sz="2300" spc="-80">
                <a:latin typeface="Arial"/>
                <a:cs typeface="Arial"/>
              </a:rPr>
              <a:t>rules</a:t>
            </a:r>
            <a:endParaRPr sz="23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225"/>
              </a:spcBef>
              <a:buChar char="•"/>
              <a:tabLst>
                <a:tab pos="295910" algn="l"/>
                <a:tab pos="296545" algn="l"/>
              </a:tabLst>
            </a:pPr>
            <a:r>
              <a:rPr sz="2300" spc="-160">
                <a:latin typeface="Arial"/>
                <a:cs typeface="Arial"/>
              </a:rPr>
              <a:t>Set </a:t>
            </a:r>
            <a:r>
              <a:rPr sz="2300" spc="-85">
                <a:latin typeface="Arial"/>
                <a:cs typeface="Arial"/>
              </a:rPr>
              <a:t>expectations </a:t>
            </a:r>
            <a:r>
              <a:rPr sz="2300">
                <a:latin typeface="Arial"/>
                <a:cs typeface="Arial"/>
              </a:rPr>
              <a:t>of </a:t>
            </a:r>
            <a:r>
              <a:rPr sz="2300" spc="-40">
                <a:latin typeface="Arial"/>
                <a:cs typeface="Arial"/>
              </a:rPr>
              <a:t>what </a:t>
            </a:r>
            <a:r>
              <a:rPr sz="2300" spc="-85">
                <a:latin typeface="Arial"/>
                <a:cs typeface="Arial"/>
              </a:rPr>
              <a:t>hearing </a:t>
            </a:r>
            <a:r>
              <a:rPr sz="2300" spc="-114">
                <a:latin typeface="Arial"/>
                <a:cs typeface="Arial"/>
              </a:rPr>
              <a:t>is </a:t>
            </a:r>
            <a:r>
              <a:rPr sz="2300" spc="35">
                <a:latin typeface="Arial"/>
                <a:cs typeface="Arial"/>
              </a:rPr>
              <a:t>for/not</a:t>
            </a:r>
            <a:r>
              <a:rPr sz="2300" spc="-415">
                <a:latin typeface="Arial"/>
                <a:cs typeface="Arial"/>
              </a:rPr>
              <a:t> </a:t>
            </a:r>
            <a:r>
              <a:rPr sz="2300">
                <a:latin typeface="Arial"/>
                <a:cs typeface="Arial"/>
              </a:rPr>
              <a:t>for</a:t>
            </a:r>
          </a:p>
          <a:p>
            <a:pPr marL="295910" indent="-283845">
              <a:lnSpc>
                <a:spcPct val="100000"/>
              </a:lnSpc>
              <a:spcBef>
                <a:spcPts val="229"/>
              </a:spcBef>
              <a:buChar char="•"/>
              <a:tabLst>
                <a:tab pos="295910" algn="l"/>
                <a:tab pos="296545" algn="l"/>
              </a:tabLst>
            </a:pPr>
            <a:r>
              <a:rPr sz="2300" spc="-140">
                <a:latin typeface="Arial"/>
                <a:cs typeface="Arial"/>
              </a:rPr>
              <a:t>Address </a:t>
            </a:r>
            <a:r>
              <a:rPr sz="2300" spc="-95">
                <a:latin typeface="Arial"/>
                <a:cs typeface="Arial"/>
              </a:rPr>
              <a:t>standard </a:t>
            </a:r>
            <a:r>
              <a:rPr sz="2300">
                <a:latin typeface="Arial"/>
                <a:cs typeface="Arial"/>
              </a:rPr>
              <a:t>of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100">
                <a:latin typeface="Arial"/>
                <a:cs typeface="Arial"/>
              </a:rPr>
              <a:t>evidence</a:t>
            </a:r>
            <a:endParaRPr sz="23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229"/>
              </a:spcBef>
              <a:buChar char="•"/>
              <a:tabLst>
                <a:tab pos="295910" algn="l"/>
                <a:tab pos="296545" algn="l"/>
              </a:tabLst>
            </a:pPr>
            <a:r>
              <a:rPr sz="2300" spc="-110">
                <a:latin typeface="Arial"/>
                <a:cs typeface="Arial"/>
              </a:rPr>
              <a:t>Welcome</a:t>
            </a:r>
            <a:r>
              <a:rPr sz="2300" spc="-150">
                <a:latin typeface="Arial"/>
                <a:cs typeface="Arial"/>
              </a:rPr>
              <a:t> </a:t>
            </a:r>
            <a:r>
              <a:rPr sz="2300" spc="-90">
                <a:latin typeface="Arial"/>
                <a:cs typeface="Arial"/>
              </a:rPr>
              <a:t>questions</a:t>
            </a:r>
            <a:endParaRPr sz="23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225"/>
              </a:spcBef>
              <a:buChar char="•"/>
              <a:tabLst>
                <a:tab pos="295910" algn="l"/>
                <a:tab pos="296545" algn="l"/>
              </a:tabLst>
            </a:pPr>
            <a:r>
              <a:rPr sz="2300" spc="-160">
                <a:latin typeface="Arial"/>
                <a:cs typeface="Arial"/>
              </a:rPr>
              <a:t>Stress </a:t>
            </a:r>
            <a:r>
              <a:rPr sz="2300" spc="-30">
                <a:latin typeface="Arial"/>
                <a:cs typeface="Arial"/>
              </a:rPr>
              <a:t>telling </a:t>
            </a:r>
            <a:r>
              <a:rPr sz="2300" spc="-25">
                <a:latin typeface="Arial"/>
                <a:cs typeface="Arial"/>
              </a:rPr>
              <a:t>the</a:t>
            </a:r>
            <a:r>
              <a:rPr sz="2300" spc="-254">
                <a:latin typeface="Arial"/>
                <a:cs typeface="Arial"/>
              </a:rPr>
              <a:t> </a:t>
            </a:r>
            <a:r>
              <a:rPr sz="2300" spc="30">
                <a:latin typeface="Arial"/>
                <a:cs typeface="Arial"/>
              </a:rPr>
              <a:t>truth</a:t>
            </a:r>
            <a:endParaRPr sz="23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229"/>
              </a:spcBef>
              <a:buChar char="•"/>
              <a:tabLst>
                <a:tab pos="295910" algn="l"/>
                <a:tab pos="296545" algn="l"/>
              </a:tabLst>
            </a:pPr>
            <a:r>
              <a:rPr sz="2300" spc="-235">
                <a:latin typeface="Arial"/>
                <a:cs typeface="Arial"/>
              </a:rPr>
              <a:t>Take </a:t>
            </a:r>
            <a:r>
              <a:rPr sz="2300" spc="-125">
                <a:latin typeface="Arial"/>
                <a:cs typeface="Arial"/>
              </a:rPr>
              <a:t>breaks </a:t>
            </a:r>
            <a:r>
              <a:rPr sz="2300" spc="-210">
                <a:latin typeface="Arial"/>
                <a:cs typeface="Arial"/>
              </a:rPr>
              <a:t>as</a:t>
            </a:r>
            <a:r>
              <a:rPr sz="2300" spc="-90">
                <a:latin typeface="Arial"/>
                <a:cs typeface="Arial"/>
              </a:rPr>
              <a:t> </a:t>
            </a:r>
            <a:r>
              <a:rPr sz="2300" spc="-100">
                <a:latin typeface="Arial"/>
                <a:cs typeface="Arial"/>
              </a:rPr>
              <a:t>needed</a:t>
            </a:r>
            <a:endParaRPr sz="23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9335" y="1520490"/>
            <a:ext cx="6430010" cy="456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100"/>
              </a:spcBef>
              <a:tabLst>
                <a:tab pos="4328160" algn="l"/>
              </a:tabLst>
            </a:pPr>
            <a:r>
              <a:rPr sz="2950" spc="10" dirty="0">
                <a:solidFill>
                  <a:srgbClr val="0032A0"/>
                </a:solidFill>
              </a:rPr>
              <a:t>Starting</a:t>
            </a:r>
            <a:r>
              <a:rPr sz="2950" spc="-35" dirty="0">
                <a:solidFill>
                  <a:srgbClr val="0032A0"/>
                </a:solidFill>
              </a:rPr>
              <a:t> </a:t>
            </a:r>
            <a:r>
              <a:rPr sz="2950" spc="10" dirty="0">
                <a:solidFill>
                  <a:srgbClr val="0032A0"/>
                </a:solidFill>
              </a:rPr>
              <a:t>the</a:t>
            </a:r>
            <a:r>
              <a:rPr sz="2950" dirty="0">
                <a:solidFill>
                  <a:srgbClr val="0032A0"/>
                </a:solidFill>
              </a:rPr>
              <a:t> </a:t>
            </a:r>
            <a:r>
              <a:rPr sz="2950" spc="10" dirty="0">
                <a:solidFill>
                  <a:srgbClr val="0032A0"/>
                </a:solidFill>
              </a:rPr>
              <a:t>Hearing:</a:t>
            </a:r>
            <a:r>
              <a:rPr lang="en-US" sz="2950" spc="10" dirty="0">
                <a:solidFill>
                  <a:srgbClr val="0032A0"/>
                </a:solidFill>
              </a:rPr>
              <a:t> </a:t>
            </a:r>
            <a:r>
              <a:rPr sz="2950" spc="10" dirty="0">
                <a:solidFill>
                  <a:srgbClr val="0032A0"/>
                </a:solidFill>
              </a:rPr>
              <a:t>Setting</a:t>
            </a:r>
            <a:r>
              <a:rPr sz="2950" spc="-100" dirty="0">
                <a:solidFill>
                  <a:srgbClr val="0032A0"/>
                </a:solidFill>
              </a:rPr>
              <a:t> </a:t>
            </a:r>
            <a:r>
              <a:rPr sz="2950" spc="10" dirty="0">
                <a:solidFill>
                  <a:srgbClr val="0032A0"/>
                </a:solidFill>
              </a:rPr>
              <a:t>the  </a:t>
            </a:r>
            <a:r>
              <a:rPr sz="2950" spc="15" dirty="0">
                <a:solidFill>
                  <a:srgbClr val="0032A0"/>
                </a:solidFill>
              </a:rPr>
              <a:t>Tone</a:t>
            </a:r>
            <a:endParaRPr sz="2950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21611" y="2828950"/>
            <a:ext cx="6610350" cy="245173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90525" indent="-378460">
              <a:lnSpc>
                <a:spcPct val="100000"/>
              </a:lnSpc>
              <a:spcBef>
                <a:spcPts val="600"/>
              </a:spcBef>
              <a:buChar char="•"/>
              <a:tabLst>
                <a:tab pos="390525" algn="l"/>
                <a:tab pos="391160" algn="l"/>
              </a:tabLst>
            </a:pPr>
            <a:r>
              <a:rPr sz="2300" spc="-105">
                <a:latin typeface="Arial"/>
                <a:cs typeface="Arial"/>
              </a:rPr>
              <a:t>Allowances </a:t>
            </a:r>
            <a:r>
              <a:rPr sz="2300" spc="-30">
                <a:latin typeface="Arial"/>
                <a:cs typeface="Arial"/>
              </a:rPr>
              <a:t>(or </a:t>
            </a:r>
            <a:r>
              <a:rPr sz="2300" spc="-20">
                <a:latin typeface="Arial"/>
                <a:cs typeface="Arial"/>
              </a:rPr>
              <a:t>not) </a:t>
            </a:r>
            <a:r>
              <a:rPr sz="2300" spc="-65">
                <a:latin typeface="Arial"/>
                <a:cs typeface="Arial"/>
              </a:rPr>
              <a:t>on </a:t>
            </a:r>
            <a:r>
              <a:rPr sz="2300" spc="-20">
                <a:latin typeface="Arial"/>
                <a:cs typeface="Arial"/>
              </a:rPr>
              <a:t>video/</a:t>
            </a:r>
            <a:r>
              <a:rPr sz="2300" spc="-459">
                <a:latin typeface="Arial"/>
                <a:cs typeface="Arial"/>
              </a:rPr>
              <a:t> </a:t>
            </a:r>
            <a:r>
              <a:rPr sz="2300" spc="-75">
                <a:latin typeface="Arial"/>
                <a:cs typeface="Arial"/>
              </a:rPr>
              <a:t>audio </a:t>
            </a:r>
            <a:r>
              <a:rPr sz="2300" spc="-80">
                <a:latin typeface="Arial"/>
                <a:cs typeface="Arial"/>
              </a:rPr>
              <a:t>recording</a:t>
            </a:r>
            <a:endParaRPr sz="230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505"/>
              </a:spcBef>
              <a:buChar char="•"/>
              <a:tabLst>
                <a:tab pos="390525" algn="l"/>
                <a:tab pos="391160" algn="l"/>
              </a:tabLst>
            </a:pPr>
            <a:r>
              <a:rPr sz="2300" spc="-90">
                <a:latin typeface="Arial"/>
                <a:cs typeface="Arial"/>
              </a:rPr>
              <a:t>Expectation </a:t>
            </a:r>
            <a:r>
              <a:rPr sz="2300">
                <a:latin typeface="Arial"/>
                <a:cs typeface="Arial"/>
              </a:rPr>
              <a:t>of</a:t>
            </a:r>
            <a:r>
              <a:rPr sz="2300" spc="-170">
                <a:latin typeface="Arial"/>
                <a:cs typeface="Arial"/>
              </a:rPr>
              <a:t> </a:t>
            </a:r>
            <a:r>
              <a:rPr sz="2300" spc="-45">
                <a:latin typeface="Arial"/>
                <a:cs typeface="Arial"/>
              </a:rPr>
              <a:t>truthfulness</a:t>
            </a:r>
            <a:endParaRPr sz="230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515"/>
              </a:spcBef>
              <a:buChar char="•"/>
              <a:tabLst>
                <a:tab pos="390525" algn="l"/>
                <a:tab pos="391160" algn="l"/>
              </a:tabLst>
            </a:pPr>
            <a:r>
              <a:rPr sz="2300" spc="-160">
                <a:latin typeface="Arial"/>
                <a:cs typeface="Arial"/>
              </a:rPr>
              <a:t>Role </a:t>
            </a:r>
            <a:r>
              <a:rPr sz="2300">
                <a:latin typeface="Arial"/>
                <a:cs typeface="Arial"/>
              </a:rPr>
              <a:t>of </a:t>
            </a:r>
            <a:r>
              <a:rPr sz="2300" spc="-50">
                <a:latin typeface="Arial"/>
                <a:cs typeface="Arial"/>
              </a:rPr>
              <a:t>advisor/support</a:t>
            </a:r>
            <a:r>
              <a:rPr sz="2300" spc="-220">
                <a:latin typeface="Arial"/>
                <a:cs typeface="Arial"/>
              </a:rPr>
              <a:t> </a:t>
            </a:r>
            <a:r>
              <a:rPr sz="2300" spc="-110">
                <a:latin typeface="Arial"/>
                <a:cs typeface="Arial"/>
              </a:rPr>
              <a:t>person(s)</a:t>
            </a:r>
            <a:endParaRPr sz="2300">
              <a:latin typeface="Arial"/>
              <a:cs typeface="Arial"/>
            </a:endParaRPr>
          </a:p>
          <a:p>
            <a:pPr marL="390525" indent="-378460">
              <a:lnSpc>
                <a:spcPct val="100000"/>
              </a:lnSpc>
              <a:spcBef>
                <a:spcPts val="505"/>
              </a:spcBef>
              <a:buChar char="•"/>
              <a:tabLst>
                <a:tab pos="390525" algn="l"/>
                <a:tab pos="391160" algn="l"/>
              </a:tabLst>
            </a:pPr>
            <a:r>
              <a:rPr sz="2300" spc="-150">
                <a:latin typeface="Arial"/>
                <a:cs typeface="Arial"/>
              </a:rPr>
              <a:t>Reasonable </a:t>
            </a:r>
            <a:r>
              <a:rPr sz="2300" spc="-15">
                <a:latin typeface="Arial"/>
                <a:cs typeface="Arial"/>
              </a:rPr>
              <a:t>time</a:t>
            </a:r>
            <a:r>
              <a:rPr sz="2300" spc="-105">
                <a:latin typeface="Arial"/>
                <a:cs typeface="Arial"/>
              </a:rPr>
              <a:t> </a:t>
            </a:r>
            <a:r>
              <a:rPr sz="2300" spc="-25">
                <a:latin typeface="Arial"/>
                <a:cs typeface="Arial"/>
              </a:rPr>
              <a:t>limits</a:t>
            </a:r>
            <a:endParaRPr sz="2300">
              <a:latin typeface="Arial"/>
              <a:cs typeface="Arial"/>
            </a:endParaRPr>
          </a:p>
          <a:p>
            <a:pPr marL="390525" marR="5080" indent="-378460">
              <a:lnSpc>
                <a:spcPct val="100400"/>
              </a:lnSpc>
              <a:spcBef>
                <a:spcPts val="490"/>
              </a:spcBef>
              <a:buChar char="•"/>
              <a:tabLst>
                <a:tab pos="390525" algn="l"/>
                <a:tab pos="391160" algn="l"/>
              </a:tabLst>
            </a:pPr>
            <a:r>
              <a:rPr sz="2300" spc="-120">
                <a:latin typeface="Arial"/>
                <a:cs typeface="Arial"/>
              </a:rPr>
              <a:t>Explain </a:t>
            </a:r>
            <a:r>
              <a:rPr sz="2300">
                <a:latin typeface="Arial"/>
                <a:cs typeface="Arial"/>
              </a:rPr>
              <a:t>that </a:t>
            </a:r>
            <a:r>
              <a:rPr sz="2300" spc="40">
                <a:latin typeface="Arial"/>
                <a:cs typeface="Arial"/>
              </a:rPr>
              <a:t>if </a:t>
            </a:r>
            <a:r>
              <a:rPr sz="2300" spc="-65">
                <a:latin typeface="Arial"/>
                <a:cs typeface="Arial"/>
              </a:rPr>
              <a:t>presentation </a:t>
            </a:r>
            <a:r>
              <a:rPr sz="2300" spc="-160">
                <a:latin typeface="Arial"/>
                <a:cs typeface="Arial"/>
              </a:rPr>
              <a:t>goes </a:t>
            </a:r>
            <a:r>
              <a:rPr sz="2300" spc="-90">
                <a:latin typeface="Arial"/>
                <a:cs typeface="Arial"/>
              </a:rPr>
              <a:t>beyond</a:t>
            </a:r>
            <a:r>
              <a:rPr sz="2300" spc="-455">
                <a:latin typeface="Arial"/>
                <a:cs typeface="Arial"/>
              </a:rPr>
              <a:t> </a:t>
            </a:r>
            <a:r>
              <a:rPr sz="2300" spc="-55">
                <a:latin typeface="Arial"/>
                <a:cs typeface="Arial"/>
              </a:rPr>
              <a:t>scope/time  </a:t>
            </a:r>
            <a:r>
              <a:rPr sz="2300" spc="-30">
                <a:latin typeface="Arial"/>
                <a:cs typeface="Arial"/>
              </a:rPr>
              <a:t>limits, </a:t>
            </a:r>
            <a:r>
              <a:rPr sz="2300" spc="-170">
                <a:latin typeface="Arial"/>
                <a:cs typeface="Arial"/>
              </a:rPr>
              <a:t>a </a:t>
            </a:r>
            <a:r>
              <a:rPr sz="2300" spc="-40">
                <a:latin typeface="Arial"/>
                <a:cs typeface="Arial"/>
              </a:rPr>
              <a:t>party </a:t>
            </a:r>
            <a:r>
              <a:rPr sz="2300" spc="-125">
                <a:latin typeface="Arial"/>
                <a:cs typeface="Arial"/>
              </a:rPr>
              <a:t>may </a:t>
            </a:r>
            <a:r>
              <a:rPr sz="2300" spc="-100">
                <a:latin typeface="Arial"/>
                <a:cs typeface="Arial"/>
              </a:rPr>
              <a:t>be</a:t>
            </a:r>
            <a:r>
              <a:rPr sz="2300" spc="-254">
                <a:latin typeface="Arial"/>
                <a:cs typeface="Arial"/>
              </a:rPr>
              <a:t> </a:t>
            </a:r>
            <a:r>
              <a:rPr sz="2300" spc="-25">
                <a:latin typeface="Arial"/>
                <a:cs typeface="Arial"/>
              </a:rPr>
              <a:t>interrupted</a:t>
            </a:r>
            <a:endParaRPr sz="23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1611" y="1660652"/>
            <a:ext cx="509587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>
                <a:solidFill>
                  <a:srgbClr val="0032A0"/>
                </a:solidFill>
              </a:rPr>
              <a:t>Common Ground</a:t>
            </a:r>
            <a:r>
              <a:rPr spc="-90">
                <a:solidFill>
                  <a:srgbClr val="0032A0"/>
                </a:solidFill>
              </a:rPr>
              <a:t> </a:t>
            </a:r>
            <a:r>
              <a:rPr spc="-5">
                <a:solidFill>
                  <a:srgbClr val="0032A0"/>
                </a:solidFill>
              </a:rPr>
              <a:t>Rules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99334" y="2762503"/>
            <a:ext cx="5820665" cy="1470274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90525" indent="-378460">
              <a:lnSpc>
                <a:spcPct val="100000"/>
              </a:lnSpc>
              <a:spcBef>
                <a:spcPts val="72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55" dirty="0">
                <a:latin typeface="Arial"/>
                <a:cs typeface="Arial"/>
              </a:rPr>
              <a:t>Video/ audio conferencing</a:t>
            </a:r>
          </a:p>
          <a:p>
            <a:pPr marL="390525" indent="-378460">
              <a:lnSpc>
                <a:spcPct val="100000"/>
              </a:lnSpc>
              <a:spcBef>
                <a:spcPts val="62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55" dirty="0">
                <a:latin typeface="Arial"/>
                <a:cs typeface="Arial"/>
              </a:rPr>
              <a:t>Separate rooms</a:t>
            </a:r>
          </a:p>
          <a:p>
            <a:pPr marL="390525" indent="-378460">
              <a:lnSpc>
                <a:spcPct val="100000"/>
              </a:lnSpc>
              <a:spcBef>
                <a:spcPts val="62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55" dirty="0">
                <a:latin typeface="Arial"/>
                <a:cs typeface="Arial"/>
              </a:rPr>
              <a:t>Screens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9335" y="1622552"/>
            <a:ext cx="481012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>
                <a:solidFill>
                  <a:srgbClr val="0032A0"/>
                </a:solidFill>
              </a:rPr>
              <a:t>Separating </a:t>
            </a:r>
            <a:r>
              <a:rPr spc="-5">
                <a:solidFill>
                  <a:srgbClr val="0032A0"/>
                </a:solidFill>
              </a:rPr>
              <a:t>the</a:t>
            </a:r>
            <a:r>
              <a:rPr spc="-95">
                <a:solidFill>
                  <a:srgbClr val="0032A0"/>
                </a:solidFill>
              </a:rPr>
              <a:t> </a:t>
            </a:r>
            <a:r>
              <a:rPr spc="-5">
                <a:solidFill>
                  <a:srgbClr val="0032A0"/>
                </a:solidFill>
              </a:rPr>
              <a:t>Parties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9523" y="2651252"/>
            <a:ext cx="7433309" cy="3547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0525" marR="5080" indent="-378460">
              <a:lnSpc>
                <a:spcPct val="100400"/>
              </a:lnSpc>
              <a:spcBef>
                <a:spcPts val="105"/>
              </a:spcBef>
              <a:buChar char="•"/>
              <a:tabLst>
                <a:tab pos="390525" algn="l"/>
                <a:tab pos="391160" algn="l"/>
              </a:tabLst>
            </a:pPr>
            <a:r>
              <a:rPr sz="2300" spc="-135">
                <a:latin typeface="Arial"/>
                <a:cs typeface="Arial"/>
              </a:rPr>
              <a:t>For </a:t>
            </a:r>
            <a:r>
              <a:rPr sz="2300" spc="-55">
                <a:latin typeface="Arial"/>
                <a:cs typeface="Arial"/>
              </a:rPr>
              <a:t>Title </a:t>
            </a:r>
            <a:r>
              <a:rPr sz="2300" spc="-200">
                <a:latin typeface="Arial"/>
                <a:cs typeface="Arial"/>
              </a:rPr>
              <a:t>IX </a:t>
            </a:r>
            <a:r>
              <a:rPr sz="2300" spc="-100">
                <a:latin typeface="Arial"/>
                <a:cs typeface="Arial"/>
              </a:rPr>
              <a:t>proceedings, </a:t>
            </a:r>
            <a:r>
              <a:rPr sz="2300" spc="40">
                <a:latin typeface="Arial"/>
                <a:cs typeface="Arial"/>
              </a:rPr>
              <a:t>if </a:t>
            </a:r>
            <a:r>
              <a:rPr sz="2300" spc="-170">
                <a:latin typeface="Arial"/>
                <a:cs typeface="Arial"/>
              </a:rPr>
              <a:t>a </a:t>
            </a:r>
            <a:r>
              <a:rPr sz="2300" spc="-80">
                <a:latin typeface="Arial"/>
                <a:cs typeface="Arial"/>
              </a:rPr>
              <a:t>witness </a:t>
            </a:r>
            <a:r>
              <a:rPr sz="2300" spc="-75">
                <a:latin typeface="Arial"/>
                <a:cs typeface="Arial"/>
              </a:rPr>
              <a:t>previously</a:t>
            </a:r>
            <a:r>
              <a:rPr sz="2300" spc="-290">
                <a:latin typeface="Arial"/>
                <a:cs typeface="Arial"/>
              </a:rPr>
              <a:t> </a:t>
            </a:r>
            <a:r>
              <a:rPr sz="2300" spc="-50">
                <a:latin typeface="Arial"/>
                <a:cs typeface="Arial"/>
              </a:rPr>
              <a:t>interviewed  </a:t>
            </a:r>
            <a:r>
              <a:rPr sz="2300" spc="-130">
                <a:latin typeface="Arial"/>
                <a:cs typeface="Arial"/>
              </a:rPr>
              <a:t>does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>
                <a:latin typeface="Arial"/>
                <a:cs typeface="Arial"/>
              </a:rPr>
              <a:t>not</a:t>
            </a:r>
            <a:r>
              <a:rPr sz="2300" spc="-120">
                <a:latin typeface="Arial"/>
                <a:cs typeface="Arial"/>
              </a:rPr>
              <a:t> </a:t>
            </a:r>
            <a:r>
              <a:rPr sz="2300" spc="-25">
                <a:latin typeface="Arial"/>
                <a:cs typeface="Arial"/>
              </a:rPr>
              <a:t>testify</a:t>
            </a:r>
            <a:r>
              <a:rPr sz="2300" spc="-145">
                <a:latin typeface="Arial"/>
                <a:cs typeface="Arial"/>
              </a:rPr>
              <a:t> </a:t>
            </a:r>
            <a:r>
              <a:rPr sz="2300" spc="-35">
                <a:latin typeface="Arial"/>
                <a:cs typeface="Arial"/>
              </a:rPr>
              <a:t>at</a:t>
            </a:r>
            <a:r>
              <a:rPr sz="2300" spc="-114">
                <a:latin typeface="Arial"/>
                <a:cs typeface="Arial"/>
              </a:rPr>
              <a:t> </a:t>
            </a:r>
            <a:r>
              <a:rPr sz="2300" spc="-90">
                <a:latin typeface="Arial"/>
                <a:cs typeface="Arial"/>
              </a:rPr>
              <a:t>hearing</a:t>
            </a:r>
            <a:r>
              <a:rPr sz="2300" spc="-120">
                <a:latin typeface="Arial"/>
                <a:cs typeface="Arial"/>
              </a:rPr>
              <a:t> </a:t>
            </a:r>
            <a:r>
              <a:rPr sz="2300" spc="-70">
                <a:latin typeface="Arial"/>
                <a:cs typeface="Arial"/>
              </a:rPr>
              <a:t>cannot</a:t>
            </a:r>
            <a:r>
              <a:rPr sz="2300" spc="-120">
                <a:latin typeface="Arial"/>
                <a:cs typeface="Arial"/>
              </a:rPr>
              <a:t> </a:t>
            </a:r>
            <a:r>
              <a:rPr sz="2300" spc="-55">
                <a:latin typeface="Arial"/>
                <a:cs typeface="Arial"/>
              </a:rPr>
              <a:t>rely</a:t>
            </a:r>
            <a:r>
              <a:rPr sz="2300" spc="-114">
                <a:latin typeface="Arial"/>
                <a:cs typeface="Arial"/>
              </a:rPr>
              <a:t> </a:t>
            </a:r>
            <a:r>
              <a:rPr sz="2300" spc="-65">
                <a:latin typeface="Arial"/>
                <a:cs typeface="Arial"/>
              </a:rPr>
              <a:t>on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5">
                <a:latin typeface="Arial"/>
                <a:cs typeface="Arial"/>
              </a:rPr>
              <a:t>that</a:t>
            </a:r>
            <a:r>
              <a:rPr sz="2300" spc="-105">
                <a:latin typeface="Arial"/>
                <a:cs typeface="Arial"/>
              </a:rPr>
              <a:t> </a:t>
            </a:r>
            <a:r>
              <a:rPr sz="2300" spc="-55">
                <a:latin typeface="Arial"/>
                <a:cs typeface="Arial"/>
              </a:rPr>
              <a:t>testimony</a:t>
            </a:r>
            <a:endParaRPr sz="230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560"/>
              </a:spcBef>
              <a:buFont typeface="Wingdings"/>
              <a:buChar char=""/>
              <a:tabLst>
                <a:tab pos="829944" algn="l"/>
              </a:tabLst>
            </a:pPr>
            <a:r>
              <a:rPr sz="2300" spc="-110">
                <a:latin typeface="Arial"/>
                <a:cs typeface="Arial"/>
              </a:rPr>
              <a:t>No </a:t>
            </a:r>
            <a:r>
              <a:rPr sz="2300" spc="-45">
                <a:latin typeface="Arial"/>
                <a:cs typeface="Arial"/>
              </a:rPr>
              <a:t>finding </a:t>
            </a:r>
            <a:r>
              <a:rPr sz="2300" spc="-120">
                <a:latin typeface="Arial"/>
                <a:cs typeface="Arial"/>
              </a:rPr>
              <a:t>(unless </a:t>
            </a:r>
            <a:r>
              <a:rPr sz="2300" spc="-20">
                <a:latin typeface="Arial"/>
                <a:cs typeface="Arial"/>
              </a:rPr>
              <a:t>other </a:t>
            </a:r>
            <a:r>
              <a:rPr sz="2300" spc="-100">
                <a:latin typeface="Arial"/>
                <a:cs typeface="Arial"/>
              </a:rPr>
              <a:t>evidence </a:t>
            </a:r>
            <a:r>
              <a:rPr sz="2300" spc="-75">
                <a:latin typeface="Arial"/>
                <a:cs typeface="Arial"/>
              </a:rPr>
              <a:t>supports</a:t>
            </a:r>
            <a:r>
              <a:rPr sz="2300" spc="-434">
                <a:latin typeface="Arial"/>
                <a:cs typeface="Arial"/>
              </a:rPr>
              <a:t> </a:t>
            </a:r>
            <a:r>
              <a:rPr sz="2300" spc="-50">
                <a:latin typeface="Arial"/>
                <a:cs typeface="Arial"/>
              </a:rPr>
              <a:t>finding)</a:t>
            </a:r>
            <a:endParaRPr sz="230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580"/>
              </a:spcBef>
              <a:buFont typeface="Wingdings"/>
              <a:buChar char=""/>
              <a:tabLst>
                <a:tab pos="829944" algn="l"/>
              </a:tabLst>
            </a:pPr>
            <a:r>
              <a:rPr sz="2300" spc="-130">
                <a:latin typeface="Arial"/>
                <a:cs typeface="Arial"/>
              </a:rPr>
              <a:t>Dismissed,</a:t>
            </a:r>
            <a:r>
              <a:rPr sz="2300" spc="-125">
                <a:latin typeface="Arial"/>
                <a:cs typeface="Arial"/>
              </a:rPr>
              <a:t> </a:t>
            </a:r>
            <a:r>
              <a:rPr sz="2300" spc="-15">
                <a:latin typeface="Arial"/>
                <a:cs typeface="Arial"/>
              </a:rPr>
              <a:t>or</a:t>
            </a:r>
            <a:endParaRPr sz="230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560"/>
              </a:spcBef>
              <a:buFont typeface="Wingdings"/>
              <a:buChar char=""/>
              <a:tabLst>
                <a:tab pos="829944" algn="l"/>
              </a:tabLst>
            </a:pPr>
            <a:r>
              <a:rPr sz="2300" spc="-90">
                <a:latin typeface="Arial"/>
                <a:cs typeface="Arial"/>
              </a:rPr>
              <a:t>May </a:t>
            </a:r>
            <a:r>
              <a:rPr sz="2300" spc="-65">
                <a:latin typeface="Arial"/>
                <a:cs typeface="Arial"/>
              </a:rPr>
              <a:t>transfer </a:t>
            </a:r>
            <a:r>
              <a:rPr sz="2300" spc="35">
                <a:latin typeface="Arial"/>
                <a:cs typeface="Arial"/>
              </a:rPr>
              <a:t>to </a:t>
            </a:r>
            <a:r>
              <a:rPr sz="2300" spc="-20">
                <a:latin typeface="Arial"/>
                <a:cs typeface="Arial"/>
              </a:rPr>
              <a:t>other</a:t>
            </a:r>
            <a:r>
              <a:rPr sz="2300" spc="-370">
                <a:latin typeface="Arial"/>
                <a:cs typeface="Arial"/>
              </a:rPr>
              <a:t> </a:t>
            </a:r>
            <a:r>
              <a:rPr sz="2300" spc="-65">
                <a:latin typeface="Arial"/>
                <a:cs typeface="Arial"/>
              </a:rPr>
              <a:t>policy</a:t>
            </a:r>
            <a:endParaRPr sz="2300">
              <a:latin typeface="Arial"/>
              <a:cs typeface="Arial"/>
            </a:endParaRPr>
          </a:p>
          <a:p>
            <a:pPr marL="1396365" marR="191135" lvl="2" indent="-378460">
              <a:lnSpc>
                <a:spcPct val="100400"/>
              </a:lnSpc>
              <a:spcBef>
                <a:spcPts val="555"/>
              </a:spcBef>
              <a:buChar char="•"/>
              <a:tabLst>
                <a:tab pos="1396365" algn="l"/>
                <a:tab pos="1397000" algn="l"/>
              </a:tabLst>
            </a:pPr>
            <a:r>
              <a:rPr sz="2300" spc="-55">
                <a:latin typeface="Arial"/>
                <a:cs typeface="Arial"/>
              </a:rPr>
              <a:t>All </a:t>
            </a:r>
            <a:r>
              <a:rPr sz="2300" spc="-30">
                <a:latin typeface="Arial"/>
                <a:cs typeface="Arial"/>
              </a:rPr>
              <a:t>information </a:t>
            </a:r>
            <a:r>
              <a:rPr sz="2300" spc="-90">
                <a:latin typeface="Arial"/>
                <a:cs typeface="Arial"/>
              </a:rPr>
              <a:t>gathered </a:t>
            </a:r>
            <a:r>
              <a:rPr sz="2300" spc="-60">
                <a:latin typeface="Arial"/>
                <a:cs typeface="Arial"/>
              </a:rPr>
              <a:t>during </a:t>
            </a:r>
            <a:r>
              <a:rPr sz="2300" spc="-70">
                <a:latin typeface="Arial"/>
                <a:cs typeface="Arial"/>
              </a:rPr>
              <a:t>investigation</a:t>
            </a:r>
            <a:r>
              <a:rPr sz="2300" spc="-409">
                <a:latin typeface="Arial"/>
                <a:cs typeface="Arial"/>
              </a:rPr>
              <a:t> </a:t>
            </a:r>
            <a:r>
              <a:rPr sz="2300" spc="-110">
                <a:latin typeface="Arial"/>
                <a:cs typeface="Arial"/>
              </a:rPr>
              <a:t>and  </a:t>
            </a:r>
            <a:r>
              <a:rPr sz="2300" spc="-90">
                <a:latin typeface="Arial"/>
                <a:cs typeface="Arial"/>
              </a:rPr>
              <a:t>hearing </a:t>
            </a:r>
            <a:r>
              <a:rPr sz="2300" spc="-140">
                <a:latin typeface="Arial"/>
                <a:cs typeface="Arial"/>
              </a:rPr>
              <a:t>can </a:t>
            </a:r>
            <a:r>
              <a:rPr sz="2300" spc="-100">
                <a:latin typeface="Arial"/>
                <a:cs typeface="Arial"/>
              </a:rPr>
              <a:t>be</a:t>
            </a:r>
            <a:r>
              <a:rPr sz="2300" spc="-160">
                <a:latin typeface="Arial"/>
                <a:cs typeface="Arial"/>
              </a:rPr>
              <a:t> </a:t>
            </a:r>
            <a:r>
              <a:rPr sz="2300" spc="-95">
                <a:latin typeface="Arial"/>
                <a:cs typeface="Arial"/>
              </a:rPr>
              <a:t>considered</a:t>
            </a:r>
            <a:endParaRPr sz="2300">
              <a:latin typeface="Arial"/>
              <a:cs typeface="Arial"/>
            </a:endParaRPr>
          </a:p>
          <a:p>
            <a:pPr marL="1396365" marR="265430" lvl="2" indent="-378460">
              <a:lnSpc>
                <a:spcPct val="100400"/>
              </a:lnSpc>
              <a:spcBef>
                <a:spcPts val="555"/>
              </a:spcBef>
              <a:buChar char="•"/>
              <a:tabLst>
                <a:tab pos="1396365" algn="l"/>
                <a:tab pos="1397000" algn="l"/>
              </a:tabLst>
            </a:pPr>
            <a:r>
              <a:rPr sz="2300" spc="-100">
                <a:latin typeface="Arial"/>
                <a:cs typeface="Arial"/>
              </a:rPr>
              <a:t>Includes </a:t>
            </a:r>
            <a:r>
              <a:rPr sz="2300" spc="-80">
                <a:latin typeface="Arial"/>
                <a:cs typeface="Arial"/>
              </a:rPr>
              <a:t>statements </a:t>
            </a:r>
            <a:r>
              <a:rPr sz="2300" spc="-20">
                <a:latin typeface="Arial"/>
                <a:cs typeface="Arial"/>
              </a:rPr>
              <a:t>from </a:t>
            </a:r>
            <a:r>
              <a:rPr sz="2300" spc="-105">
                <a:latin typeface="Arial"/>
                <a:cs typeface="Arial"/>
              </a:rPr>
              <a:t>witnesses </a:t>
            </a:r>
            <a:r>
              <a:rPr sz="2300" spc="-50">
                <a:latin typeface="Arial"/>
                <a:cs typeface="Arial"/>
              </a:rPr>
              <a:t>who </a:t>
            </a:r>
            <a:r>
              <a:rPr sz="2300" spc="-40">
                <a:latin typeface="Arial"/>
                <a:cs typeface="Arial"/>
              </a:rPr>
              <a:t>did</a:t>
            </a:r>
            <a:r>
              <a:rPr sz="2300" spc="-445">
                <a:latin typeface="Arial"/>
                <a:cs typeface="Arial"/>
              </a:rPr>
              <a:t> </a:t>
            </a:r>
            <a:r>
              <a:rPr sz="2300">
                <a:latin typeface="Arial"/>
                <a:cs typeface="Arial"/>
              </a:rPr>
              <a:t>not  </a:t>
            </a:r>
            <a:r>
              <a:rPr sz="2300" spc="-25">
                <a:latin typeface="Arial"/>
                <a:cs typeface="Arial"/>
              </a:rPr>
              <a:t>testify at</a:t>
            </a:r>
            <a:r>
              <a:rPr sz="2300" spc="-240">
                <a:latin typeface="Arial"/>
                <a:cs typeface="Arial"/>
              </a:rPr>
              <a:t> </a:t>
            </a:r>
            <a:r>
              <a:rPr sz="2300" spc="-90">
                <a:latin typeface="Arial"/>
                <a:cs typeface="Arial"/>
              </a:rPr>
              <a:t>hearing</a:t>
            </a:r>
            <a:endParaRPr sz="23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523" y="1732279"/>
            <a:ext cx="492506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>
                <a:solidFill>
                  <a:srgbClr val="0032A0"/>
                </a:solidFill>
              </a:rPr>
              <a:t>Unavailable</a:t>
            </a:r>
            <a:r>
              <a:rPr spc="90">
                <a:solidFill>
                  <a:srgbClr val="0032A0"/>
                </a:solidFill>
              </a:rPr>
              <a:t> </a:t>
            </a:r>
            <a:r>
              <a:rPr spc="-5">
                <a:solidFill>
                  <a:srgbClr val="0032A0"/>
                </a:solidFill>
              </a:rPr>
              <a:t>Witnesses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57655"/>
            <a:ext cx="2514600" cy="5659120"/>
          </a:xfrm>
          <a:custGeom>
            <a:avLst/>
            <a:gdLst/>
            <a:ahLst/>
            <a:cxnLst/>
            <a:rect l="l" t="t" r="r" b="b"/>
            <a:pathLst>
              <a:path w="2514600" h="5659120">
                <a:moveTo>
                  <a:pt x="2514600" y="0"/>
                </a:moveTo>
                <a:lnTo>
                  <a:pt x="0" y="0"/>
                </a:lnTo>
                <a:lnTo>
                  <a:pt x="0" y="5658612"/>
                </a:lnTo>
                <a:lnTo>
                  <a:pt x="2514600" y="5658612"/>
                </a:lnTo>
                <a:lnTo>
                  <a:pt x="2514600" y="0"/>
                </a:lnTo>
                <a:close/>
              </a:path>
            </a:pathLst>
          </a:custGeom>
          <a:solidFill>
            <a:srgbClr val="0032A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 dirty="0"/>
              <a:t>©</a:t>
            </a:r>
            <a:r>
              <a:rPr spc="-85" dirty="0"/>
              <a:t> </a:t>
            </a:r>
            <a:r>
              <a:rPr spc="-40" dirty="0"/>
              <a:t>2020 </a:t>
            </a:r>
            <a:r>
              <a:rPr spc="-65" dirty="0"/>
              <a:t>Husch </a:t>
            </a:r>
            <a:r>
              <a:rPr spc="-40" dirty="0"/>
              <a:t>Blackwell </a:t>
            </a:r>
            <a:r>
              <a:rPr spc="-130" dirty="0"/>
              <a:t>LLP</a:t>
            </a:r>
          </a:p>
        </p:txBody>
      </p:sp>
      <p:sp>
        <p:nvSpPr>
          <p:cNvPr id="4" name="object 4" descr="HuschBlackwell Logo"/>
          <p:cNvSpPr/>
          <p:nvPr/>
        </p:nvSpPr>
        <p:spPr>
          <a:xfrm>
            <a:off x="7923274" y="6324882"/>
            <a:ext cx="1790715" cy="1463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72364B-069F-1346-B056-25FFD4BC9CFC}"/>
              </a:ext>
            </a:extLst>
          </p:cNvPr>
          <p:cNvSpPr/>
          <p:nvPr/>
        </p:nvSpPr>
        <p:spPr>
          <a:xfrm>
            <a:off x="2753360" y="1188326"/>
            <a:ext cx="706628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pc="-80" dirty="0">
                <a:latin typeface="Arial"/>
                <a:cs typeface="Arial"/>
              </a:rPr>
              <a:t>Admissions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pc="-80" dirty="0">
                <a:latin typeface="Arial"/>
                <a:cs typeface="Arial"/>
              </a:rPr>
              <a:t>Hiring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pc="-80" dirty="0">
                <a:latin typeface="Arial"/>
                <a:cs typeface="Arial"/>
              </a:rPr>
              <a:t>Workplace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pc="-80" dirty="0">
                <a:latin typeface="Arial"/>
                <a:cs typeface="Arial"/>
              </a:rPr>
              <a:t>Academic Instruction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pc="-80" dirty="0">
                <a:latin typeface="Arial"/>
                <a:cs typeface="Arial"/>
              </a:rPr>
              <a:t>Residence Life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pc="-80" dirty="0">
                <a:latin typeface="Arial"/>
                <a:cs typeface="Arial"/>
              </a:rPr>
              <a:t>Amenities on Campus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pc="-80" dirty="0">
                <a:latin typeface="Arial"/>
                <a:cs typeface="Arial"/>
              </a:rPr>
              <a:t>Sports Teams</a:t>
            </a:r>
            <a:br>
              <a:rPr lang="en-US" sz="2400" spc="-80" dirty="0">
                <a:latin typeface="Arial"/>
                <a:cs typeface="Arial"/>
              </a:rPr>
            </a:br>
            <a:r>
              <a:rPr lang="en-US" sz="2400" spc="-80" dirty="0">
                <a:latin typeface="Arial"/>
                <a:cs typeface="Arial"/>
              </a:rPr>
              <a:t>Work-Study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pc="-80" dirty="0">
                <a:latin typeface="Arial"/>
                <a:cs typeface="Arial"/>
              </a:rPr>
              <a:t>Games, concerts, and speeches on-campus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pc="-80" dirty="0">
                <a:latin typeface="Arial"/>
                <a:cs typeface="Arial"/>
              </a:rPr>
              <a:t>Off-campus trips or experiences organized by the institution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pc="-80" dirty="0">
                <a:latin typeface="Arial"/>
                <a:cs typeface="Arial"/>
              </a:rPr>
              <a:t>Sponsored organization activities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pc="-80" dirty="0">
                <a:latin typeface="Arial"/>
                <a:cs typeface="Arial"/>
              </a:rPr>
              <a:t>Anything else that happens on campus</a:t>
            </a:r>
            <a:endParaRPr lang="en-US" sz="2400" dirty="0"/>
          </a:p>
        </p:txBody>
      </p:sp>
      <p:sp>
        <p:nvSpPr>
          <p:cNvPr id="19" name="object 19"/>
          <p:cNvSpPr txBox="1"/>
          <p:nvPr/>
        </p:nvSpPr>
        <p:spPr>
          <a:xfrm>
            <a:off x="238759" y="1297939"/>
            <a:ext cx="1894205" cy="221234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85"/>
              </a:spcBef>
            </a:pPr>
            <a:r>
              <a:rPr sz="2350" b="1" spc="20" dirty="0">
                <a:solidFill>
                  <a:srgbClr val="FFFFFF"/>
                </a:solidFill>
                <a:latin typeface="Georgia"/>
                <a:cs typeface="Georgia"/>
              </a:rPr>
              <a:t>What are  examples</a:t>
            </a:r>
            <a:r>
              <a:rPr sz="2350" b="1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350" b="1" spc="15" dirty="0">
                <a:solidFill>
                  <a:srgbClr val="FFFFFF"/>
                </a:solidFill>
                <a:latin typeface="Georgia"/>
                <a:cs typeface="Georgia"/>
              </a:rPr>
              <a:t>of  </a:t>
            </a:r>
            <a:r>
              <a:rPr sz="2350" b="1" spc="20" dirty="0">
                <a:solidFill>
                  <a:srgbClr val="FFFFFF"/>
                </a:solidFill>
                <a:latin typeface="Georgia"/>
                <a:cs typeface="Georgia"/>
              </a:rPr>
              <a:t>education  programs  and  </a:t>
            </a:r>
            <a:r>
              <a:rPr sz="2350" b="1" spc="15" dirty="0">
                <a:solidFill>
                  <a:srgbClr val="FFFFFF"/>
                </a:solidFill>
                <a:latin typeface="Georgia"/>
                <a:cs typeface="Georgia"/>
              </a:rPr>
              <a:t>activities?</a:t>
            </a:r>
            <a:endParaRPr sz="2350" dirty="0">
              <a:latin typeface="Georgia"/>
              <a:cs typeface="Georgia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01BAECE-AE85-8647-AFFE-83988B95CB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30598" y="-1097025"/>
            <a:ext cx="8675370" cy="792226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are examples of education programs and activities? 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99334" y="2607055"/>
            <a:ext cx="6963665" cy="2721258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90525" marR="5080" indent="-378460">
              <a:lnSpc>
                <a:spcPts val="3170"/>
              </a:lnSpc>
              <a:spcBef>
                <a:spcPts val="20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25">
                <a:latin typeface="Arial"/>
                <a:cs typeface="Arial"/>
              </a:rPr>
              <a:t>When </a:t>
            </a:r>
            <a:r>
              <a:rPr sz="2650" spc="-110">
                <a:latin typeface="Arial"/>
                <a:cs typeface="Arial"/>
              </a:rPr>
              <a:t>curve </a:t>
            </a:r>
            <a:r>
              <a:rPr sz="2650" spc="-120">
                <a:latin typeface="Arial"/>
                <a:cs typeface="Arial"/>
              </a:rPr>
              <a:t>balls </a:t>
            </a:r>
            <a:r>
              <a:rPr sz="2650" spc="-125">
                <a:latin typeface="Arial"/>
                <a:cs typeface="Arial"/>
              </a:rPr>
              <a:t>arise </a:t>
            </a:r>
            <a:r>
              <a:rPr sz="2650" spc="-80">
                <a:latin typeface="Arial"/>
                <a:cs typeface="Arial"/>
              </a:rPr>
              <a:t>during</a:t>
            </a:r>
            <a:r>
              <a:rPr sz="2650" spc="-235">
                <a:latin typeface="Arial"/>
                <a:cs typeface="Arial"/>
              </a:rPr>
              <a:t> </a:t>
            </a:r>
            <a:r>
              <a:rPr sz="2650" spc="-210">
                <a:latin typeface="Arial"/>
                <a:cs typeface="Arial"/>
              </a:rPr>
              <a:t>a  </a:t>
            </a:r>
            <a:r>
              <a:rPr sz="2650" spc="-100">
                <a:latin typeface="Arial"/>
                <a:cs typeface="Arial"/>
              </a:rPr>
              <a:t>hearing, </a:t>
            </a:r>
            <a:r>
              <a:rPr sz="2650" spc="-420">
                <a:latin typeface="Arial"/>
                <a:cs typeface="Arial"/>
              </a:rPr>
              <a:t>ADDRESS</a:t>
            </a:r>
            <a:r>
              <a:rPr sz="2650" spc="-155">
                <a:latin typeface="Arial"/>
                <a:cs typeface="Arial"/>
              </a:rPr>
              <a:t> </a:t>
            </a:r>
            <a:r>
              <a:rPr sz="2650" spc="-225">
                <a:latin typeface="Arial"/>
                <a:cs typeface="Arial"/>
              </a:rPr>
              <a:t>THEM.</a:t>
            </a:r>
            <a:endParaRPr sz="2650">
              <a:latin typeface="Arial"/>
              <a:cs typeface="Arial"/>
            </a:endParaRPr>
          </a:p>
          <a:p>
            <a:pPr marL="955675" lvl="1" indent="-378460">
              <a:lnSpc>
                <a:spcPct val="100000"/>
              </a:lnSpc>
              <a:spcBef>
                <a:spcPts val="375"/>
              </a:spcBef>
              <a:buFont typeface="Courier New"/>
              <a:buChar char="o"/>
              <a:tabLst>
                <a:tab pos="956310" algn="l"/>
              </a:tabLst>
            </a:pPr>
            <a:r>
              <a:rPr sz="2650" spc="-90">
                <a:latin typeface="Arial"/>
                <a:cs typeface="Arial"/>
              </a:rPr>
              <a:t>Late/new</a:t>
            </a:r>
            <a:r>
              <a:rPr sz="2650" spc="-125">
                <a:latin typeface="Arial"/>
                <a:cs typeface="Arial"/>
              </a:rPr>
              <a:t> </a:t>
            </a:r>
            <a:r>
              <a:rPr sz="2650" spc="-130">
                <a:latin typeface="Arial"/>
                <a:cs typeface="Arial"/>
              </a:rPr>
              <a:t>evidence</a:t>
            </a:r>
            <a:endParaRPr sz="2650">
              <a:latin typeface="Arial"/>
              <a:cs typeface="Arial"/>
            </a:endParaRPr>
          </a:p>
          <a:p>
            <a:pPr marL="955675" lvl="1" indent="-378460">
              <a:lnSpc>
                <a:spcPct val="100000"/>
              </a:lnSpc>
              <a:spcBef>
                <a:spcPts val="480"/>
              </a:spcBef>
              <a:buFont typeface="Courier New"/>
              <a:buChar char="o"/>
              <a:tabLst>
                <a:tab pos="956310" algn="l"/>
              </a:tabLst>
            </a:pPr>
            <a:r>
              <a:rPr sz="2650" spc="-110">
                <a:latin typeface="Arial"/>
                <a:cs typeface="Arial"/>
              </a:rPr>
              <a:t>Conflicts </a:t>
            </a:r>
            <a:r>
              <a:rPr sz="2650" spc="-10">
                <a:latin typeface="Arial"/>
                <a:cs typeface="Arial"/>
              </a:rPr>
              <a:t>of</a:t>
            </a:r>
            <a:r>
              <a:rPr sz="2650" spc="-200">
                <a:latin typeface="Arial"/>
                <a:cs typeface="Arial"/>
              </a:rPr>
              <a:t> </a:t>
            </a:r>
            <a:r>
              <a:rPr sz="2650" spc="-55">
                <a:latin typeface="Arial"/>
                <a:cs typeface="Arial"/>
              </a:rPr>
              <a:t>interest</a:t>
            </a:r>
            <a:endParaRPr sz="2650">
              <a:latin typeface="Arial"/>
              <a:cs typeface="Arial"/>
            </a:endParaRPr>
          </a:p>
          <a:p>
            <a:pPr marL="955675" lvl="1" indent="-378460">
              <a:lnSpc>
                <a:spcPct val="100000"/>
              </a:lnSpc>
              <a:spcBef>
                <a:spcPts val="495"/>
              </a:spcBef>
              <a:buFont typeface="Courier New"/>
              <a:buChar char="o"/>
              <a:tabLst>
                <a:tab pos="956310" algn="l"/>
              </a:tabLst>
            </a:pPr>
            <a:r>
              <a:rPr sz="2650" spc="-114">
                <a:latin typeface="Arial"/>
                <a:cs typeface="Arial"/>
              </a:rPr>
              <a:t>Heightened</a:t>
            </a:r>
            <a:r>
              <a:rPr sz="2650" spc="-155">
                <a:latin typeface="Arial"/>
                <a:cs typeface="Arial"/>
              </a:rPr>
              <a:t> </a:t>
            </a:r>
            <a:r>
              <a:rPr sz="2650" spc="-85">
                <a:latin typeface="Arial"/>
                <a:cs typeface="Arial"/>
              </a:rPr>
              <a:t>emotions</a:t>
            </a:r>
            <a:endParaRPr sz="2650">
              <a:latin typeface="Arial"/>
              <a:cs typeface="Arial"/>
            </a:endParaRPr>
          </a:p>
          <a:p>
            <a:pPr marL="955675" lvl="1" indent="-378460">
              <a:lnSpc>
                <a:spcPct val="100000"/>
              </a:lnSpc>
              <a:spcBef>
                <a:spcPts val="480"/>
              </a:spcBef>
              <a:buFont typeface="Courier New"/>
              <a:buChar char="o"/>
              <a:tabLst>
                <a:tab pos="956310" algn="l"/>
              </a:tabLst>
            </a:pPr>
            <a:r>
              <a:rPr sz="2650" spc="-80">
                <a:latin typeface="Arial"/>
                <a:cs typeface="Arial"/>
              </a:rPr>
              <a:t>Potential</a:t>
            </a:r>
            <a:r>
              <a:rPr sz="2650" spc="-165">
                <a:latin typeface="Arial"/>
                <a:cs typeface="Arial"/>
              </a:rPr>
              <a:t> </a:t>
            </a:r>
            <a:r>
              <a:rPr sz="2650" spc="-80">
                <a:latin typeface="Arial"/>
                <a:cs typeface="Arial"/>
              </a:rPr>
              <a:t>trauma-impact</a:t>
            </a:r>
            <a:endParaRPr sz="265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9335" y="1683511"/>
            <a:ext cx="616585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>
                <a:solidFill>
                  <a:srgbClr val="0032A0"/>
                </a:solidFill>
              </a:rPr>
              <a:t>Be Ready to Field</a:t>
            </a:r>
            <a:r>
              <a:rPr spc="-85">
                <a:solidFill>
                  <a:srgbClr val="0032A0"/>
                </a:solidFill>
              </a:rPr>
              <a:t> </a:t>
            </a:r>
            <a:r>
              <a:rPr spc="-5">
                <a:solidFill>
                  <a:srgbClr val="0032A0"/>
                </a:solidFill>
              </a:rPr>
              <a:t>Curveballs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78739" y="2335224"/>
            <a:ext cx="8763000" cy="514563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b="1" i="1" spc="-185" dirty="0">
                <a:latin typeface="Arial-BoldItalicMT"/>
                <a:cs typeface="Arial-BoldItalicMT"/>
              </a:rPr>
              <a:t>Be </a:t>
            </a:r>
            <a:r>
              <a:rPr sz="1650" b="1" i="1" spc="-100" dirty="0">
                <a:latin typeface="Arial-BoldItalicMT"/>
                <a:cs typeface="Arial-BoldItalicMT"/>
              </a:rPr>
              <a:t>ready </a:t>
            </a:r>
            <a:r>
              <a:rPr sz="1650" b="1" i="1" spc="-60" dirty="0">
                <a:latin typeface="Arial-BoldItalicMT"/>
                <a:cs typeface="Arial-BoldItalicMT"/>
              </a:rPr>
              <a:t>to </a:t>
            </a:r>
            <a:r>
              <a:rPr sz="1650" b="1" i="1" spc="-145" dirty="0">
                <a:latin typeface="Arial-BoldItalicMT"/>
                <a:cs typeface="Arial-BoldItalicMT"/>
              </a:rPr>
              <a:t>respond </a:t>
            </a:r>
            <a:r>
              <a:rPr sz="1650" b="1" i="1" spc="-55" dirty="0">
                <a:latin typeface="Arial-BoldItalicMT"/>
                <a:cs typeface="Arial-BoldItalicMT"/>
              </a:rPr>
              <a:t>to </a:t>
            </a:r>
            <a:r>
              <a:rPr sz="1650" b="1" i="1" spc="-125" dirty="0">
                <a:latin typeface="Arial-BoldItalicMT"/>
                <a:cs typeface="Arial-BoldItalicMT"/>
              </a:rPr>
              <a:t>curveballs </a:t>
            </a:r>
            <a:r>
              <a:rPr sz="1650" b="1" i="1" spc="-55" dirty="0">
                <a:latin typeface="Arial-BoldItalicMT"/>
                <a:cs typeface="Arial-BoldItalicMT"/>
              </a:rPr>
              <a:t>with </a:t>
            </a:r>
            <a:r>
              <a:rPr sz="1650" b="1" i="1" spc="-140" dirty="0">
                <a:latin typeface="Arial-BoldItalicMT"/>
                <a:cs typeface="Arial-BoldItalicMT"/>
              </a:rPr>
              <a:t>questions </a:t>
            </a:r>
            <a:r>
              <a:rPr sz="1650" b="1" i="1" spc="-80" dirty="0">
                <a:latin typeface="Arial-BoldItalicMT"/>
                <a:cs typeface="Arial-BoldItalicMT"/>
              </a:rPr>
              <a:t>(or </a:t>
            </a:r>
            <a:r>
              <a:rPr sz="1650" b="1" i="1" spc="-180" dirty="0">
                <a:latin typeface="Arial-BoldItalicMT"/>
                <a:cs typeface="Arial-BoldItalicMT"/>
              </a:rPr>
              <a:t>recess </a:t>
            </a:r>
            <a:r>
              <a:rPr sz="1650" b="1" i="1" spc="-60" dirty="0">
                <a:latin typeface="Arial-BoldItalicMT"/>
                <a:cs typeface="Arial-BoldItalicMT"/>
              </a:rPr>
              <a:t>to</a:t>
            </a:r>
            <a:r>
              <a:rPr sz="1650" b="1" i="1" spc="-225" dirty="0">
                <a:latin typeface="Arial-BoldItalicMT"/>
                <a:cs typeface="Arial-BoldItalicMT"/>
              </a:rPr>
              <a:t> </a:t>
            </a:r>
            <a:r>
              <a:rPr sz="1650" b="1" i="1" spc="-105" dirty="0">
                <a:latin typeface="Arial-BoldItalicMT"/>
                <a:cs typeface="Arial-BoldItalicMT"/>
              </a:rPr>
              <a:t>regroup)</a:t>
            </a:r>
            <a:endParaRPr lang="en-US" sz="1650" b="1" i="1" spc="-105" dirty="0">
              <a:latin typeface="Arial-BoldItalicMT"/>
              <a:cs typeface="Arial-BoldItalicMT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en-US" sz="1650" b="1" i="1" spc="-105" dirty="0">
              <a:latin typeface="Arial-BoldItalicMT"/>
              <a:cs typeface="Arial-BoldItalicMT"/>
            </a:endParaRPr>
          </a:p>
          <a:p>
            <a:pPr marL="2286000" indent="-2273300">
              <a:spcBef>
                <a:spcPts val="135"/>
              </a:spcBef>
            </a:pPr>
            <a:r>
              <a:rPr lang="en-US" spc="-25" dirty="0">
                <a:latin typeface="Arial"/>
                <a:cs typeface="Arial"/>
              </a:rPr>
              <a:t>Late/new </a:t>
            </a:r>
            <a:r>
              <a:rPr lang="en-US" spc="-55" dirty="0">
                <a:latin typeface="Arial"/>
                <a:cs typeface="Arial"/>
              </a:rPr>
              <a:t>evidence</a:t>
            </a:r>
            <a:r>
              <a:rPr lang="en-US" spc="-175" dirty="0">
                <a:latin typeface="Arial"/>
                <a:cs typeface="Arial"/>
              </a:rPr>
              <a:t> </a:t>
            </a:r>
            <a:r>
              <a:rPr lang="en-US" spc="35" dirty="0">
                <a:latin typeface="Wingdings"/>
                <a:cs typeface="Wingdings"/>
              </a:rPr>
              <a:t> </a:t>
            </a:r>
            <a:r>
              <a:rPr lang="en-US" spc="-45" dirty="0">
                <a:latin typeface="Arial"/>
                <a:cs typeface="Arial"/>
              </a:rPr>
              <a:t>Why </a:t>
            </a:r>
            <a:r>
              <a:rPr lang="en-US" spc="-25" dirty="0">
                <a:latin typeface="Arial"/>
                <a:cs typeface="Arial"/>
              </a:rPr>
              <a:t>wasn’t </a:t>
            </a:r>
            <a:r>
              <a:rPr lang="en-US" spc="-20" dirty="0">
                <a:latin typeface="Arial"/>
                <a:cs typeface="Arial"/>
              </a:rPr>
              <a:t>this </a:t>
            </a:r>
            <a:r>
              <a:rPr lang="en-US" spc="-45" dirty="0">
                <a:latin typeface="Arial"/>
                <a:cs typeface="Arial"/>
              </a:rPr>
              <a:t>presented </a:t>
            </a:r>
            <a:r>
              <a:rPr lang="en-US" spc="-30" dirty="0">
                <a:latin typeface="Arial"/>
                <a:cs typeface="Arial"/>
              </a:rPr>
              <a:t>during </a:t>
            </a:r>
            <a:r>
              <a:rPr lang="en-US" spc="-5" dirty="0">
                <a:latin typeface="Arial"/>
                <a:cs typeface="Arial"/>
              </a:rPr>
              <a:t>the</a:t>
            </a:r>
            <a:r>
              <a:rPr lang="en-US" spc="30" dirty="0">
                <a:latin typeface="Arial"/>
                <a:cs typeface="Arial"/>
              </a:rPr>
              <a:t> </a:t>
            </a:r>
            <a:r>
              <a:rPr lang="en-US" spc="-35" dirty="0">
                <a:latin typeface="Arial"/>
                <a:cs typeface="Arial"/>
              </a:rPr>
              <a:t>investigation?</a:t>
            </a:r>
          </a:p>
          <a:p>
            <a:pPr marL="2286000" indent="-2273300">
              <a:spcBef>
                <a:spcPts val="135"/>
              </a:spcBef>
            </a:pPr>
            <a:endParaRPr lang="en-US" spc="-45" dirty="0">
              <a:latin typeface="Arial"/>
              <a:cs typeface="Arial"/>
            </a:endParaRPr>
          </a:p>
          <a:p>
            <a:pPr marL="2286000" indent="-2273300">
              <a:spcBef>
                <a:spcPts val="135"/>
              </a:spcBef>
            </a:pPr>
            <a:r>
              <a:rPr lang="en-US" spc="-45" dirty="0">
                <a:latin typeface="Arial"/>
                <a:cs typeface="Arial"/>
              </a:rPr>
              <a:t>Conflicts </a:t>
            </a:r>
            <a:r>
              <a:rPr lang="en-US" spc="10" dirty="0">
                <a:latin typeface="Arial"/>
                <a:cs typeface="Arial"/>
              </a:rPr>
              <a:t>of </a:t>
            </a:r>
            <a:r>
              <a:rPr lang="en-US" spc="-15" dirty="0">
                <a:latin typeface="Arial"/>
                <a:cs typeface="Arial"/>
              </a:rPr>
              <a:t>interest</a:t>
            </a:r>
            <a:r>
              <a:rPr lang="en-US" spc="-240" dirty="0">
                <a:latin typeface="Arial"/>
                <a:cs typeface="Arial"/>
              </a:rPr>
              <a:t> </a:t>
            </a:r>
            <a:r>
              <a:rPr lang="en-US" spc="35" dirty="0">
                <a:latin typeface="Wingdings"/>
                <a:cs typeface="Wingdings"/>
              </a:rPr>
              <a:t> </a:t>
            </a:r>
            <a:r>
              <a:rPr lang="en-US" spc="-45" dirty="0">
                <a:latin typeface="Arial"/>
                <a:cs typeface="Arial"/>
              </a:rPr>
              <a:t>Why are these being </a:t>
            </a:r>
            <a:r>
              <a:rPr lang="en-US" spc="-60" dirty="0">
                <a:latin typeface="Arial"/>
                <a:cs typeface="Arial"/>
              </a:rPr>
              <a:t>raised </a:t>
            </a:r>
            <a:r>
              <a:rPr lang="en-US" spc="-45" dirty="0">
                <a:latin typeface="Arial"/>
                <a:cs typeface="Arial"/>
              </a:rPr>
              <a:t>now? </a:t>
            </a:r>
            <a:r>
              <a:rPr lang="en-US" spc="-25" dirty="0">
                <a:latin typeface="Arial"/>
                <a:cs typeface="Arial"/>
              </a:rPr>
              <a:t>What </a:t>
            </a:r>
            <a:r>
              <a:rPr lang="en-US" spc="-75" dirty="0">
                <a:latin typeface="Arial"/>
                <a:cs typeface="Arial"/>
              </a:rPr>
              <a:t>changed?</a:t>
            </a:r>
          </a:p>
          <a:p>
            <a:pPr marL="2286000" indent="-2273300">
              <a:spcBef>
                <a:spcPts val="135"/>
              </a:spcBef>
            </a:pPr>
            <a:endParaRPr lang="en-US" dirty="0">
              <a:latin typeface="Arial"/>
              <a:cs typeface="Arial"/>
            </a:endParaRPr>
          </a:p>
          <a:p>
            <a:pPr marL="2286000" indent="-2273300">
              <a:spcBef>
                <a:spcPts val="135"/>
              </a:spcBef>
            </a:pPr>
            <a:r>
              <a:rPr lang="en-US" spc="-45" dirty="0">
                <a:latin typeface="Arial"/>
                <a:cs typeface="Arial"/>
              </a:rPr>
              <a:t>Heightened </a:t>
            </a:r>
            <a:r>
              <a:rPr lang="en-US" spc="-30" dirty="0">
                <a:latin typeface="Arial"/>
                <a:cs typeface="Arial"/>
              </a:rPr>
              <a:t>emotions </a:t>
            </a:r>
            <a:r>
              <a:rPr lang="en-US" spc="35" dirty="0">
                <a:latin typeface="Wingdings"/>
                <a:cs typeface="Wingdings"/>
              </a:rPr>
              <a:t></a:t>
            </a:r>
            <a:r>
              <a:rPr lang="en-US" spc="-700" dirty="0">
                <a:latin typeface="Wingdings"/>
                <a:cs typeface="Wingdings"/>
              </a:rPr>
              <a:t> </a:t>
            </a:r>
            <a:r>
              <a:rPr lang="en-US" spc="-140" dirty="0">
                <a:latin typeface="Arial"/>
                <a:cs typeface="Arial"/>
              </a:rPr>
              <a:t>Take </a:t>
            </a:r>
            <a:r>
              <a:rPr lang="en-US" spc="-95" dirty="0">
                <a:latin typeface="Arial"/>
                <a:cs typeface="Arial"/>
              </a:rPr>
              <a:t>a </a:t>
            </a:r>
            <a:r>
              <a:rPr lang="en-US" spc="-50" dirty="0">
                <a:latin typeface="Arial"/>
                <a:cs typeface="Arial"/>
              </a:rPr>
              <a:t>break </a:t>
            </a:r>
            <a:r>
              <a:rPr lang="en-US" spc="-85" dirty="0">
                <a:latin typeface="Arial"/>
                <a:cs typeface="Arial"/>
              </a:rPr>
              <a:t>so </a:t>
            </a:r>
            <a:r>
              <a:rPr lang="en-US" spc="-45" dirty="0">
                <a:latin typeface="Arial"/>
                <a:cs typeface="Arial"/>
              </a:rPr>
              <a:t>hearing </a:t>
            </a:r>
            <a:r>
              <a:rPr lang="en-US" spc="-75" dirty="0">
                <a:latin typeface="Arial"/>
                <a:cs typeface="Arial"/>
              </a:rPr>
              <a:t>can </a:t>
            </a:r>
            <a:r>
              <a:rPr lang="en-US" spc="-45" dirty="0">
                <a:latin typeface="Arial"/>
                <a:cs typeface="Arial"/>
              </a:rPr>
              <a:t>proceed </a:t>
            </a:r>
            <a:r>
              <a:rPr lang="en-US" spc="-25" dirty="0">
                <a:latin typeface="Arial"/>
                <a:cs typeface="Arial"/>
              </a:rPr>
              <a:t>productively</a:t>
            </a:r>
            <a:endParaRPr lang="en-US" dirty="0">
              <a:latin typeface="Arial"/>
              <a:cs typeface="Arial"/>
            </a:endParaRPr>
          </a:p>
          <a:p>
            <a:pPr marL="2286000" indent="-2273300">
              <a:spcBef>
                <a:spcPts val="135"/>
              </a:spcBef>
            </a:pPr>
            <a:endParaRPr lang="en-US" dirty="0">
              <a:latin typeface="Wingdings"/>
              <a:cs typeface="Wingdings"/>
            </a:endParaRPr>
          </a:p>
          <a:p>
            <a:pPr marL="2286000" indent="-2273300">
              <a:spcBef>
                <a:spcPts val="135"/>
              </a:spcBef>
            </a:pPr>
            <a:r>
              <a:rPr lang="en-US" spc="-45" dirty="0">
                <a:latin typeface="Arial"/>
                <a:cs typeface="Arial"/>
              </a:rPr>
              <a:t>Heightened </a:t>
            </a:r>
            <a:r>
              <a:rPr lang="en-US" spc="-30" dirty="0">
                <a:latin typeface="Arial"/>
                <a:cs typeface="Arial"/>
              </a:rPr>
              <a:t>emotions </a:t>
            </a:r>
            <a:r>
              <a:rPr lang="en-US" spc="35" dirty="0">
                <a:latin typeface="Wingdings"/>
                <a:cs typeface="Wingdings"/>
              </a:rPr>
              <a:t></a:t>
            </a:r>
            <a:r>
              <a:rPr lang="en-US" spc="-700" dirty="0">
                <a:latin typeface="Wingdings"/>
                <a:cs typeface="Wingdings"/>
              </a:rPr>
              <a:t> </a:t>
            </a:r>
            <a:r>
              <a:rPr lang="en-US" spc="-140" dirty="0">
                <a:latin typeface="Arial"/>
                <a:cs typeface="Arial"/>
              </a:rPr>
              <a:t>Take </a:t>
            </a:r>
            <a:r>
              <a:rPr lang="en-US" spc="-95" dirty="0">
                <a:latin typeface="Arial"/>
                <a:cs typeface="Arial"/>
              </a:rPr>
              <a:t>a </a:t>
            </a:r>
            <a:r>
              <a:rPr lang="en-US" spc="-50" dirty="0">
                <a:latin typeface="Arial"/>
                <a:cs typeface="Arial"/>
              </a:rPr>
              <a:t>break </a:t>
            </a:r>
            <a:r>
              <a:rPr lang="en-US" spc="-85" dirty="0">
                <a:latin typeface="Arial"/>
                <a:cs typeface="Arial"/>
              </a:rPr>
              <a:t>so </a:t>
            </a:r>
            <a:r>
              <a:rPr lang="en-US" spc="-45" dirty="0">
                <a:latin typeface="Arial"/>
                <a:cs typeface="Arial"/>
              </a:rPr>
              <a:t>hearing </a:t>
            </a:r>
            <a:r>
              <a:rPr lang="en-US" spc="-75" dirty="0">
                <a:latin typeface="Arial"/>
                <a:cs typeface="Arial"/>
              </a:rPr>
              <a:t>can </a:t>
            </a:r>
            <a:r>
              <a:rPr lang="en-US" spc="-45" dirty="0">
                <a:latin typeface="Arial"/>
                <a:cs typeface="Arial"/>
              </a:rPr>
              <a:t>proceed </a:t>
            </a:r>
            <a:r>
              <a:rPr lang="en-US" spc="-25" dirty="0">
                <a:latin typeface="Arial"/>
                <a:cs typeface="Arial"/>
              </a:rPr>
              <a:t>productively</a:t>
            </a:r>
          </a:p>
          <a:p>
            <a:pPr marL="2286000" indent="-2273300">
              <a:spcBef>
                <a:spcPts val="135"/>
              </a:spcBef>
            </a:pPr>
            <a:endParaRPr lang="en-US" spc="-25" dirty="0">
              <a:latin typeface="Arial"/>
              <a:cs typeface="Arial"/>
            </a:endParaRPr>
          </a:p>
          <a:p>
            <a:pPr marL="2286000" indent="-2273300">
              <a:spcBef>
                <a:spcPts val="135"/>
              </a:spcBef>
            </a:pPr>
            <a:r>
              <a:rPr lang="en-US" spc="-30" dirty="0">
                <a:latin typeface="Arial"/>
                <a:cs typeface="Arial"/>
              </a:rPr>
              <a:t>Potential trauma-impact</a:t>
            </a:r>
            <a:r>
              <a:rPr lang="en-US" spc="-155" dirty="0">
                <a:latin typeface="Arial"/>
                <a:cs typeface="Arial"/>
              </a:rPr>
              <a:t> </a:t>
            </a:r>
            <a:r>
              <a:rPr lang="en-US" spc="15" dirty="0">
                <a:latin typeface="Wingdings"/>
                <a:cs typeface="Wingdings"/>
              </a:rPr>
              <a:t> </a:t>
            </a:r>
            <a:r>
              <a:rPr lang="en-US" spc="-130" dirty="0">
                <a:latin typeface="Arial"/>
                <a:cs typeface="Arial"/>
              </a:rPr>
              <a:t>Take </a:t>
            </a:r>
            <a:r>
              <a:rPr lang="en-US" spc="-60" dirty="0">
                <a:latin typeface="Arial"/>
                <a:cs typeface="Arial"/>
              </a:rPr>
              <a:t>breaks, </a:t>
            </a:r>
            <a:r>
              <a:rPr lang="en-US" spc="-25" dirty="0">
                <a:latin typeface="Arial"/>
                <a:cs typeface="Arial"/>
              </a:rPr>
              <a:t>rely </a:t>
            </a:r>
            <a:r>
              <a:rPr lang="en-US" spc="-35" dirty="0">
                <a:latin typeface="Arial"/>
                <a:cs typeface="Arial"/>
              </a:rPr>
              <a:t>on </a:t>
            </a:r>
            <a:r>
              <a:rPr lang="en-US" spc="-25" dirty="0">
                <a:latin typeface="Arial"/>
                <a:cs typeface="Arial"/>
              </a:rPr>
              <a:t>support </a:t>
            </a:r>
            <a:r>
              <a:rPr lang="en-US" spc="-60" dirty="0">
                <a:latin typeface="Arial"/>
                <a:cs typeface="Arial"/>
              </a:rPr>
              <a:t>persons, </a:t>
            </a:r>
            <a:r>
              <a:rPr lang="en-US" spc="-55" dirty="0">
                <a:latin typeface="Arial"/>
                <a:cs typeface="Arial"/>
              </a:rPr>
              <a:t>and </a:t>
            </a:r>
            <a:r>
              <a:rPr lang="en-US" spc="-60" dirty="0">
                <a:latin typeface="Arial"/>
                <a:cs typeface="Arial"/>
              </a:rPr>
              <a:t>give </a:t>
            </a:r>
            <a:r>
              <a:rPr lang="en-US" spc="-10" dirty="0">
                <a:latin typeface="Arial"/>
                <a:cs typeface="Arial"/>
              </a:rPr>
              <a:t>opportunity </a:t>
            </a:r>
            <a:r>
              <a:rPr lang="en-US" spc="20" dirty="0">
                <a:latin typeface="Arial"/>
                <a:cs typeface="Arial"/>
              </a:rPr>
              <a:t>to  </a:t>
            </a:r>
            <a:r>
              <a:rPr lang="en-US" spc="-20" dirty="0">
                <a:latin typeface="Arial"/>
                <a:cs typeface="Arial"/>
              </a:rPr>
              <a:t>party </a:t>
            </a:r>
            <a:r>
              <a:rPr lang="en-US" spc="-15" dirty="0">
                <a:latin typeface="Arial"/>
                <a:cs typeface="Arial"/>
              </a:rPr>
              <a:t>potentially </a:t>
            </a:r>
            <a:r>
              <a:rPr lang="en-US" spc="-35" dirty="0">
                <a:latin typeface="Arial"/>
                <a:cs typeface="Arial"/>
              </a:rPr>
              <a:t>impacted </a:t>
            </a:r>
            <a:r>
              <a:rPr lang="en-US" spc="20" dirty="0">
                <a:latin typeface="Arial"/>
                <a:cs typeface="Arial"/>
              </a:rPr>
              <a:t>to </a:t>
            </a:r>
            <a:r>
              <a:rPr lang="en-US" spc="-25" dirty="0">
                <a:latin typeface="Arial"/>
                <a:cs typeface="Arial"/>
              </a:rPr>
              <a:t>participate </a:t>
            </a:r>
            <a:r>
              <a:rPr lang="en-US" spc="-15" dirty="0">
                <a:latin typeface="Arial"/>
                <a:cs typeface="Arial"/>
              </a:rPr>
              <a:t>in </a:t>
            </a:r>
            <a:r>
              <a:rPr lang="en-US" spc="-10" dirty="0">
                <a:latin typeface="Arial"/>
                <a:cs typeface="Arial"/>
              </a:rPr>
              <a:t>the </a:t>
            </a:r>
            <a:r>
              <a:rPr lang="en-US" spc="-45" dirty="0">
                <a:latin typeface="Arial"/>
                <a:cs typeface="Arial"/>
              </a:rPr>
              <a:t>manner </a:t>
            </a:r>
            <a:r>
              <a:rPr lang="en-US" spc="-25" dirty="0">
                <a:latin typeface="Arial"/>
                <a:cs typeface="Arial"/>
              </a:rPr>
              <a:t>they  </a:t>
            </a:r>
            <a:r>
              <a:rPr lang="en-US" spc="-50" dirty="0">
                <a:latin typeface="Arial"/>
                <a:cs typeface="Arial"/>
              </a:rPr>
              <a:t>are </a:t>
            </a:r>
            <a:r>
              <a:rPr lang="en-US" spc="-35" dirty="0">
                <a:latin typeface="Arial"/>
                <a:cs typeface="Arial"/>
              </a:rPr>
              <a:t>most</a:t>
            </a:r>
            <a:r>
              <a:rPr lang="en-US" spc="-100" dirty="0">
                <a:latin typeface="Arial"/>
                <a:cs typeface="Arial"/>
              </a:rPr>
              <a:t> </a:t>
            </a:r>
            <a:r>
              <a:rPr lang="en-US" spc="-25" dirty="0">
                <a:latin typeface="Arial"/>
                <a:cs typeface="Arial"/>
              </a:rPr>
              <a:t>comfortable</a:t>
            </a:r>
            <a:endParaRPr lang="en-US" dirty="0">
              <a:latin typeface="Arial"/>
              <a:cs typeface="Arial"/>
            </a:endParaRPr>
          </a:p>
          <a:p>
            <a:pPr marL="12700">
              <a:spcBef>
                <a:spcPts val="135"/>
              </a:spcBef>
            </a:pPr>
            <a:endParaRPr lang="en-US" dirty="0">
              <a:latin typeface="Wingdings"/>
              <a:cs typeface="Wingdings"/>
            </a:endParaRPr>
          </a:p>
          <a:p>
            <a:pPr marL="12700">
              <a:spcBef>
                <a:spcPts val="135"/>
              </a:spcBef>
            </a:pPr>
            <a:endParaRPr lang="en-US" dirty="0">
              <a:latin typeface="Arial"/>
              <a:cs typeface="Arial"/>
            </a:endParaRPr>
          </a:p>
          <a:p>
            <a:pPr marL="12700">
              <a:spcBef>
                <a:spcPts val="135"/>
              </a:spcBef>
            </a:pPr>
            <a:endParaRPr lang="en-US" dirty="0">
              <a:latin typeface="Wingdings"/>
              <a:cs typeface="Wingdings"/>
            </a:endParaRPr>
          </a:p>
          <a:p>
            <a:pPr marL="12700">
              <a:spcBef>
                <a:spcPts val="135"/>
              </a:spcBef>
            </a:pPr>
            <a:endParaRPr lang="en-US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endParaRPr lang="en-US" dirty="0">
              <a:latin typeface="Wingdings"/>
              <a:cs typeface="Wingdings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8739" y="1424799"/>
            <a:ext cx="4460875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spc="15" dirty="0">
                <a:solidFill>
                  <a:srgbClr val="0032A0"/>
                </a:solidFill>
              </a:rPr>
              <a:t>The </a:t>
            </a:r>
            <a:r>
              <a:rPr sz="3600" spc="10" dirty="0">
                <a:solidFill>
                  <a:srgbClr val="0032A0"/>
                </a:solidFill>
              </a:rPr>
              <a:t>Art </a:t>
            </a:r>
            <a:r>
              <a:rPr sz="3600" spc="15" dirty="0">
                <a:solidFill>
                  <a:srgbClr val="0032A0"/>
                </a:solidFill>
              </a:rPr>
              <a:t>of</a:t>
            </a:r>
            <a:r>
              <a:rPr sz="3600" spc="-60" dirty="0">
                <a:solidFill>
                  <a:srgbClr val="0032A0"/>
                </a:solidFill>
              </a:rPr>
              <a:t> </a:t>
            </a:r>
            <a:r>
              <a:rPr sz="3600" spc="10" dirty="0">
                <a:solidFill>
                  <a:srgbClr val="0032A0"/>
                </a:solidFill>
              </a:rPr>
              <a:t>Fielding</a:t>
            </a:r>
            <a:endParaRPr sz="3600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9522" y="2529332"/>
            <a:ext cx="7059677" cy="222189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390525" indent="-378460" algn="just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91160" algn="l"/>
              </a:tabLst>
            </a:pPr>
            <a:r>
              <a:rPr sz="1950" b="1" spc="-135" dirty="0">
                <a:latin typeface="Arial"/>
                <a:cs typeface="Arial"/>
              </a:rPr>
              <a:t>Character </a:t>
            </a:r>
            <a:r>
              <a:rPr sz="1950" b="1" spc="-100" dirty="0">
                <a:latin typeface="Arial"/>
                <a:cs typeface="Arial"/>
              </a:rPr>
              <a:t>witnesses/</a:t>
            </a:r>
            <a:r>
              <a:rPr sz="1950" b="1" spc="-65" dirty="0">
                <a:latin typeface="Arial"/>
                <a:cs typeface="Arial"/>
              </a:rPr>
              <a:t> </a:t>
            </a:r>
            <a:r>
              <a:rPr sz="1950" b="1" spc="-120" dirty="0">
                <a:latin typeface="Arial"/>
                <a:cs typeface="Arial"/>
              </a:rPr>
              <a:t>statements</a:t>
            </a:r>
            <a:endParaRPr sz="1950" dirty="0">
              <a:latin typeface="Arial"/>
              <a:cs typeface="Arial"/>
            </a:endParaRPr>
          </a:p>
          <a:p>
            <a:pPr marL="955675" marR="197485" lvl="1" indent="-378460" algn="just">
              <a:lnSpc>
                <a:spcPts val="2140"/>
              </a:lnSpc>
              <a:spcBef>
                <a:spcPts val="525"/>
              </a:spcBef>
              <a:buFont typeface="Courier New"/>
              <a:buChar char="o"/>
              <a:tabLst>
                <a:tab pos="956310" algn="l"/>
              </a:tabLst>
            </a:pPr>
            <a:r>
              <a:rPr sz="1950" spc="-85" dirty="0">
                <a:latin typeface="Arial"/>
                <a:cs typeface="Arial"/>
              </a:rPr>
              <a:t>Character </a:t>
            </a:r>
            <a:r>
              <a:rPr sz="1950" spc="-75" dirty="0">
                <a:latin typeface="Arial"/>
                <a:cs typeface="Arial"/>
              </a:rPr>
              <a:t>evidence </a:t>
            </a:r>
            <a:r>
              <a:rPr sz="1950" spc="-100" dirty="0">
                <a:latin typeface="Arial"/>
                <a:cs typeface="Arial"/>
              </a:rPr>
              <a:t>does </a:t>
            </a:r>
            <a:r>
              <a:rPr sz="1950" spc="5" dirty="0">
                <a:latin typeface="Arial"/>
                <a:cs typeface="Arial"/>
              </a:rPr>
              <a:t>not</a:t>
            </a:r>
            <a:r>
              <a:rPr sz="1950" spc="-195" dirty="0">
                <a:latin typeface="Arial"/>
                <a:cs typeface="Arial"/>
              </a:rPr>
              <a:t> </a:t>
            </a:r>
            <a:r>
              <a:rPr sz="1950" spc="-10" dirty="0">
                <a:latin typeface="Arial"/>
                <a:cs typeface="Arial"/>
              </a:rPr>
              <a:t>often  </a:t>
            </a:r>
            <a:r>
              <a:rPr sz="1950" spc="-35" dirty="0">
                <a:latin typeface="Arial"/>
                <a:cs typeface="Arial"/>
              </a:rPr>
              <a:t>hold </a:t>
            </a:r>
            <a:r>
              <a:rPr sz="1950" spc="-75" dirty="0">
                <a:latin typeface="Arial"/>
                <a:cs typeface="Arial"/>
              </a:rPr>
              <a:t>much </a:t>
            </a:r>
            <a:r>
              <a:rPr sz="1950" spc="-30" dirty="0">
                <a:latin typeface="Arial"/>
                <a:cs typeface="Arial"/>
              </a:rPr>
              <a:t>weight </a:t>
            </a:r>
            <a:r>
              <a:rPr sz="1950" spc="-175" dirty="0">
                <a:latin typeface="Arial"/>
                <a:cs typeface="Arial"/>
              </a:rPr>
              <a:t>as </a:t>
            </a:r>
            <a:r>
              <a:rPr sz="1950" spc="35" dirty="0">
                <a:latin typeface="Arial"/>
                <a:cs typeface="Arial"/>
              </a:rPr>
              <a:t>to </a:t>
            </a:r>
            <a:r>
              <a:rPr sz="1950" spc="-25" dirty="0">
                <a:latin typeface="Arial"/>
                <a:cs typeface="Arial"/>
              </a:rPr>
              <a:t>whether </a:t>
            </a:r>
            <a:r>
              <a:rPr sz="1950" spc="-140" dirty="0">
                <a:latin typeface="Arial"/>
                <a:cs typeface="Arial"/>
              </a:rPr>
              <a:t>a  </a:t>
            </a:r>
            <a:r>
              <a:rPr sz="1950" spc="-50" dirty="0">
                <a:latin typeface="Arial"/>
                <a:cs typeface="Arial"/>
              </a:rPr>
              <a:t>policy </a:t>
            </a:r>
            <a:r>
              <a:rPr sz="1950" spc="-25" dirty="0">
                <a:latin typeface="Arial"/>
                <a:cs typeface="Arial"/>
              </a:rPr>
              <a:t>violation</a:t>
            </a:r>
            <a:r>
              <a:rPr sz="1950" spc="-150" dirty="0">
                <a:latin typeface="Arial"/>
                <a:cs typeface="Arial"/>
              </a:rPr>
              <a:t> </a:t>
            </a:r>
            <a:r>
              <a:rPr sz="1950" spc="-60" dirty="0">
                <a:latin typeface="Arial"/>
                <a:cs typeface="Arial"/>
              </a:rPr>
              <a:t>occurred</a:t>
            </a:r>
            <a:endParaRPr sz="1950" dirty="0">
              <a:latin typeface="Arial"/>
              <a:cs typeface="Arial"/>
            </a:endParaRPr>
          </a:p>
          <a:p>
            <a:pPr marL="955675" marR="26034" lvl="1" indent="-378460">
              <a:lnSpc>
                <a:spcPts val="2140"/>
              </a:lnSpc>
              <a:spcBef>
                <a:spcPts val="495"/>
              </a:spcBef>
              <a:buFont typeface="Courier New"/>
              <a:buChar char="o"/>
              <a:tabLst>
                <a:tab pos="955675" algn="l"/>
                <a:tab pos="956310" algn="l"/>
              </a:tabLst>
            </a:pPr>
            <a:r>
              <a:rPr sz="1950" spc="-65" dirty="0">
                <a:latin typeface="Arial"/>
                <a:cs typeface="Arial"/>
              </a:rPr>
              <a:t>May </a:t>
            </a:r>
            <a:r>
              <a:rPr sz="1950" spc="-5" dirty="0">
                <a:latin typeface="Arial"/>
                <a:cs typeface="Arial"/>
              </a:rPr>
              <a:t>or </a:t>
            </a:r>
            <a:r>
              <a:rPr sz="1950" spc="-105" dirty="0">
                <a:latin typeface="Arial"/>
                <a:cs typeface="Arial"/>
              </a:rPr>
              <a:t>may </a:t>
            </a:r>
            <a:r>
              <a:rPr sz="1950" spc="5" dirty="0">
                <a:latin typeface="Arial"/>
                <a:cs typeface="Arial"/>
              </a:rPr>
              <a:t>not </a:t>
            </a:r>
            <a:r>
              <a:rPr sz="1950" spc="-75" dirty="0">
                <a:latin typeface="Arial"/>
                <a:cs typeface="Arial"/>
              </a:rPr>
              <a:t>be </a:t>
            </a:r>
            <a:r>
              <a:rPr sz="1950" spc="-50" dirty="0">
                <a:latin typeface="Arial"/>
                <a:cs typeface="Arial"/>
              </a:rPr>
              <a:t>allowable,</a:t>
            </a:r>
            <a:r>
              <a:rPr sz="1950" spc="-400" dirty="0">
                <a:latin typeface="Arial"/>
                <a:cs typeface="Arial"/>
              </a:rPr>
              <a:t> </a:t>
            </a:r>
            <a:r>
              <a:rPr sz="1950" spc="-110" dirty="0">
                <a:latin typeface="Arial"/>
                <a:cs typeface="Arial"/>
              </a:rPr>
              <a:t>based  </a:t>
            </a:r>
            <a:r>
              <a:rPr sz="1950" spc="-45" dirty="0">
                <a:latin typeface="Arial"/>
                <a:cs typeface="Arial"/>
              </a:rPr>
              <a:t>on</a:t>
            </a:r>
            <a:r>
              <a:rPr sz="1950" spc="-100" dirty="0">
                <a:latin typeface="Arial"/>
                <a:cs typeface="Arial"/>
              </a:rPr>
              <a:t> </a:t>
            </a:r>
            <a:r>
              <a:rPr sz="1950" spc="-45" dirty="0">
                <a:latin typeface="Arial"/>
                <a:cs typeface="Arial"/>
              </a:rPr>
              <a:t>policy</a:t>
            </a:r>
            <a:endParaRPr sz="1950" dirty="0">
              <a:latin typeface="Arial"/>
              <a:cs typeface="Arial"/>
            </a:endParaRPr>
          </a:p>
          <a:p>
            <a:pPr marL="955675" marR="5080" lvl="1" indent="-378460">
              <a:lnSpc>
                <a:spcPts val="2140"/>
              </a:lnSpc>
              <a:spcBef>
                <a:spcPts val="495"/>
              </a:spcBef>
              <a:buFont typeface="Courier New"/>
              <a:buChar char="o"/>
              <a:tabLst>
                <a:tab pos="955675" algn="l"/>
                <a:tab pos="956310" algn="l"/>
              </a:tabLst>
            </a:pPr>
            <a:r>
              <a:rPr sz="1950" spc="5" dirty="0">
                <a:latin typeface="Arial"/>
                <a:cs typeface="Arial"/>
              </a:rPr>
              <a:t>If</a:t>
            </a:r>
            <a:r>
              <a:rPr sz="1950" spc="-114" dirty="0">
                <a:latin typeface="Arial"/>
                <a:cs typeface="Arial"/>
              </a:rPr>
              <a:t> </a:t>
            </a:r>
            <a:r>
              <a:rPr sz="1950" spc="-45" dirty="0">
                <a:latin typeface="Arial"/>
                <a:cs typeface="Arial"/>
              </a:rPr>
              <a:t>allowed,</a:t>
            </a:r>
            <a:r>
              <a:rPr sz="1950" spc="-114" dirty="0">
                <a:latin typeface="Arial"/>
                <a:cs typeface="Arial"/>
              </a:rPr>
              <a:t> </a:t>
            </a:r>
            <a:r>
              <a:rPr sz="1950" spc="-60" dirty="0">
                <a:latin typeface="Arial"/>
                <a:cs typeface="Arial"/>
              </a:rPr>
              <a:t>best</a:t>
            </a:r>
            <a:r>
              <a:rPr sz="1950" spc="-110" dirty="0">
                <a:latin typeface="Arial"/>
                <a:cs typeface="Arial"/>
              </a:rPr>
              <a:t> </a:t>
            </a:r>
            <a:r>
              <a:rPr sz="1950" spc="-55" dirty="0">
                <a:latin typeface="Arial"/>
                <a:cs typeface="Arial"/>
              </a:rPr>
              <a:t>practice</a:t>
            </a:r>
            <a:r>
              <a:rPr sz="1950" spc="-110" dirty="0">
                <a:latin typeface="Arial"/>
                <a:cs typeface="Arial"/>
              </a:rPr>
              <a:t> </a:t>
            </a:r>
            <a:r>
              <a:rPr sz="1950" spc="-95" dirty="0">
                <a:latin typeface="Arial"/>
                <a:cs typeface="Arial"/>
              </a:rPr>
              <a:t>is</a:t>
            </a:r>
            <a:r>
              <a:rPr sz="1950" spc="-110" dirty="0">
                <a:latin typeface="Arial"/>
                <a:cs typeface="Arial"/>
              </a:rPr>
              <a:t> </a:t>
            </a:r>
            <a:r>
              <a:rPr sz="1950" spc="25" dirty="0">
                <a:latin typeface="Arial"/>
                <a:cs typeface="Arial"/>
              </a:rPr>
              <a:t>to</a:t>
            </a:r>
            <a:r>
              <a:rPr sz="1950" spc="-105" dirty="0">
                <a:latin typeface="Arial"/>
                <a:cs typeface="Arial"/>
              </a:rPr>
              <a:t> </a:t>
            </a:r>
            <a:r>
              <a:rPr sz="1950" spc="-75" dirty="0">
                <a:latin typeface="Arial"/>
                <a:cs typeface="Arial"/>
              </a:rPr>
              <a:t>impose  reasonable </a:t>
            </a:r>
            <a:r>
              <a:rPr sz="1950" spc="-20" dirty="0">
                <a:latin typeface="Arial"/>
                <a:cs typeface="Arial"/>
              </a:rPr>
              <a:t>limits,</a:t>
            </a:r>
            <a:r>
              <a:rPr sz="1950" spc="-135" dirty="0">
                <a:latin typeface="Arial"/>
                <a:cs typeface="Arial"/>
              </a:rPr>
              <a:t> </a:t>
            </a:r>
            <a:r>
              <a:rPr sz="1950" spc="-80" dirty="0">
                <a:latin typeface="Arial"/>
                <a:cs typeface="Arial"/>
              </a:rPr>
              <a:t>and</a:t>
            </a:r>
            <a:endParaRPr sz="1950" dirty="0">
              <a:latin typeface="Arial"/>
              <a:cs typeface="Arial"/>
            </a:endParaRPr>
          </a:p>
          <a:p>
            <a:pPr marL="955675" marR="509270" lvl="1" indent="-378460">
              <a:lnSpc>
                <a:spcPct val="91500"/>
              </a:lnSpc>
              <a:spcBef>
                <a:spcPts val="445"/>
              </a:spcBef>
              <a:buFont typeface="Courier New"/>
              <a:buChar char="o"/>
              <a:tabLst>
                <a:tab pos="955675" algn="l"/>
                <a:tab pos="956310" algn="l"/>
              </a:tabLst>
            </a:pPr>
            <a:r>
              <a:rPr sz="1950" spc="-95" dirty="0">
                <a:latin typeface="Arial"/>
                <a:cs typeface="Arial"/>
              </a:rPr>
              <a:t>Explain </a:t>
            </a:r>
            <a:r>
              <a:rPr sz="1950" spc="10" dirty="0">
                <a:latin typeface="Arial"/>
                <a:cs typeface="Arial"/>
              </a:rPr>
              <a:t>that </a:t>
            </a:r>
            <a:r>
              <a:rPr sz="1950" spc="-70" dirty="0">
                <a:latin typeface="Arial"/>
                <a:cs typeface="Arial"/>
              </a:rPr>
              <a:t>these are</a:t>
            </a:r>
            <a:r>
              <a:rPr sz="1950" spc="-315" dirty="0">
                <a:latin typeface="Arial"/>
                <a:cs typeface="Arial"/>
              </a:rPr>
              <a:t> </a:t>
            </a:r>
            <a:r>
              <a:rPr sz="1950" spc="-65" dirty="0">
                <a:latin typeface="Arial"/>
                <a:cs typeface="Arial"/>
              </a:rPr>
              <a:t>generally  </a:t>
            </a:r>
            <a:r>
              <a:rPr sz="1950" spc="-70" dirty="0">
                <a:latin typeface="Arial"/>
                <a:cs typeface="Arial"/>
              </a:rPr>
              <a:t>considered </a:t>
            </a:r>
            <a:r>
              <a:rPr sz="1950" spc="-40" dirty="0">
                <a:latin typeface="Arial"/>
                <a:cs typeface="Arial"/>
              </a:rPr>
              <a:t>only </a:t>
            </a:r>
            <a:r>
              <a:rPr sz="1950" spc="-175" dirty="0">
                <a:latin typeface="Arial"/>
                <a:cs typeface="Arial"/>
              </a:rPr>
              <a:t>as </a:t>
            </a:r>
            <a:r>
              <a:rPr sz="1950" spc="-10" dirty="0">
                <a:latin typeface="Arial"/>
                <a:cs typeface="Arial"/>
              </a:rPr>
              <a:t>part </a:t>
            </a:r>
            <a:r>
              <a:rPr sz="1950" spc="5" dirty="0">
                <a:latin typeface="Arial"/>
                <a:cs typeface="Arial"/>
              </a:rPr>
              <a:t>of  </a:t>
            </a:r>
            <a:r>
              <a:rPr sz="1950" spc="-60" dirty="0">
                <a:latin typeface="Arial"/>
                <a:cs typeface="Arial"/>
              </a:rPr>
              <a:t>sanctioning</a:t>
            </a:r>
            <a:endParaRPr sz="195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523" y="1631695"/>
            <a:ext cx="3416300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spc="20">
                <a:solidFill>
                  <a:srgbClr val="0032A0"/>
                </a:solidFill>
              </a:rPr>
              <a:t>And</a:t>
            </a:r>
            <a:r>
              <a:rPr sz="3600" spc="-70">
                <a:solidFill>
                  <a:srgbClr val="0032A0"/>
                </a:solidFill>
              </a:rPr>
              <a:t> </a:t>
            </a:r>
            <a:r>
              <a:rPr sz="3600" spc="10">
                <a:solidFill>
                  <a:srgbClr val="0032A0"/>
                </a:solidFill>
              </a:rPr>
              <a:t>Fastballs!</a:t>
            </a:r>
            <a:endParaRPr sz="360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8000" y="2703067"/>
            <a:ext cx="7061200" cy="2866426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295910" marR="110489" indent="-283845">
              <a:lnSpc>
                <a:spcPct val="80200"/>
              </a:lnSpc>
              <a:spcBef>
                <a:spcPts val="660"/>
              </a:spcBef>
              <a:buChar char="•"/>
              <a:tabLst>
                <a:tab pos="295910" algn="l"/>
                <a:tab pos="296545" algn="l"/>
              </a:tabLst>
            </a:pPr>
            <a:r>
              <a:rPr sz="2300" spc="-125" dirty="0">
                <a:latin typeface="Arial"/>
                <a:cs typeface="Arial"/>
              </a:rPr>
              <a:t>Need </a:t>
            </a:r>
            <a:r>
              <a:rPr sz="2300" spc="35" dirty="0">
                <a:latin typeface="Arial"/>
                <a:cs typeface="Arial"/>
              </a:rPr>
              <a:t>to </a:t>
            </a:r>
            <a:r>
              <a:rPr sz="2300" spc="-45" dirty="0">
                <a:latin typeface="Arial"/>
                <a:cs typeface="Arial"/>
              </a:rPr>
              <a:t>allow </a:t>
            </a:r>
            <a:r>
              <a:rPr sz="2300" spc="-90" dirty="0">
                <a:latin typeface="Arial"/>
                <a:cs typeface="Arial"/>
              </a:rPr>
              <a:t>advisor </a:t>
            </a:r>
            <a:r>
              <a:rPr sz="2300" spc="35" dirty="0">
                <a:latin typeface="Arial"/>
                <a:cs typeface="Arial"/>
              </a:rPr>
              <a:t>to </a:t>
            </a:r>
            <a:r>
              <a:rPr sz="2300" spc="-70" dirty="0">
                <a:latin typeface="Arial"/>
                <a:cs typeface="Arial"/>
              </a:rPr>
              <a:t>conduct </a:t>
            </a:r>
            <a:r>
              <a:rPr sz="2300" spc="-140" dirty="0">
                <a:latin typeface="Arial"/>
                <a:cs typeface="Arial"/>
              </a:rPr>
              <a:t>cross-  </a:t>
            </a:r>
            <a:r>
              <a:rPr sz="2300" spc="-75" dirty="0">
                <a:latin typeface="Arial"/>
                <a:cs typeface="Arial"/>
              </a:rPr>
              <a:t>examination, </a:t>
            </a:r>
            <a:r>
              <a:rPr sz="2300" spc="-5" dirty="0">
                <a:latin typeface="Arial"/>
                <a:cs typeface="Arial"/>
              </a:rPr>
              <a:t>but </a:t>
            </a:r>
            <a:r>
              <a:rPr sz="2300" spc="-140" dirty="0">
                <a:latin typeface="Arial"/>
                <a:cs typeface="Arial"/>
              </a:rPr>
              <a:t>can </a:t>
            </a:r>
            <a:r>
              <a:rPr sz="2300" spc="-80" dirty="0">
                <a:latin typeface="Arial"/>
                <a:cs typeface="Arial"/>
              </a:rPr>
              <a:t>enforce</a:t>
            </a:r>
            <a:r>
              <a:rPr sz="2300" spc="-360" dirty="0">
                <a:latin typeface="Arial"/>
                <a:cs typeface="Arial"/>
              </a:rPr>
              <a:t> </a:t>
            </a:r>
            <a:r>
              <a:rPr sz="2300" spc="-105" dirty="0">
                <a:latin typeface="Arial"/>
                <a:cs typeface="Arial"/>
              </a:rPr>
              <a:t>reasonable  </a:t>
            </a:r>
            <a:r>
              <a:rPr sz="2300" spc="-85" dirty="0">
                <a:latin typeface="Arial"/>
                <a:cs typeface="Arial"/>
              </a:rPr>
              <a:t>expectations </a:t>
            </a:r>
            <a:r>
              <a:rPr sz="2300" dirty="0">
                <a:latin typeface="Arial"/>
                <a:cs typeface="Arial"/>
              </a:rPr>
              <a:t>of</a:t>
            </a:r>
            <a:r>
              <a:rPr sz="2300" spc="-180" dirty="0">
                <a:latin typeface="Arial"/>
                <a:cs typeface="Arial"/>
              </a:rPr>
              <a:t> </a:t>
            </a:r>
            <a:r>
              <a:rPr sz="2300" spc="-90" dirty="0">
                <a:latin typeface="Arial"/>
                <a:cs typeface="Arial"/>
              </a:rPr>
              <a:t>professionalism</a:t>
            </a:r>
            <a:endParaRPr sz="2300" dirty="0">
              <a:latin typeface="Arial"/>
              <a:cs typeface="Arial"/>
            </a:endParaRPr>
          </a:p>
          <a:p>
            <a:pPr marL="295910" marR="19685" indent="-283845">
              <a:lnSpc>
                <a:spcPct val="80000"/>
              </a:lnSpc>
              <a:spcBef>
                <a:spcPts val="1010"/>
              </a:spcBef>
              <a:buChar char="•"/>
              <a:tabLst>
                <a:tab pos="295910" algn="l"/>
                <a:tab pos="296545" algn="l"/>
              </a:tabLst>
            </a:pPr>
            <a:r>
              <a:rPr sz="2300" spc="-125" dirty="0">
                <a:latin typeface="Arial"/>
                <a:cs typeface="Arial"/>
              </a:rPr>
              <a:t>Need </a:t>
            </a:r>
            <a:r>
              <a:rPr sz="2300" spc="35" dirty="0">
                <a:latin typeface="Arial"/>
                <a:cs typeface="Arial"/>
              </a:rPr>
              <a:t>to </a:t>
            </a:r>
            <a:r>
              <a:rPr sz="2300" spc="-95" dirty="0">
                <a:latin typeface="Arial"/>
                <a:cs typeface="Arial"/>
              </a:rPr>
              <a:t>establish </a:t>
            </a:r>
            <a:r>
              <a:rPr sz="2300" spc="-55" dirty="0">
                <a:latin typeface="Arial"/>
                <a:cs typeface="Arial"/>
              </a:rPr>
              <a:t>appropriate</a:t>
            </a:r>
            <a:r>
              <a:rPr sz="2300" spc="-385" dirty="0">
                <a:latin typeface="Arial"/>
                <a:cs typeface="Arial"/>
              </a:rPr>
              <a:t> </a:t>
            </a:r>
            <a:r>
              <a:rPr sz="2300" spc="-90" dirty="0">
                <a:latin typeface="Arial"/>
                <a:cs typeface="Arial"/>
              </a:rPr>
              <a:t>boundaries  </a:t>
            </a:r>
            <a:r>
              <a:rPr sz="2300" spc="15" dirty="0">
                <a:latin typeface="Arial"/>
                <a:cs typeface="Arial"/>
              </a:rPr>
              <a:t>with</a:t>
            </a:r>
            <a:r>
              <a:rPr sz="2300" spc="-130" dirty="0">
                <a:latin typeface="Arial"/>
                <a:cs typeface="Arial"/>
              </a:rPr>
              <a:t> </a:t>
            </a:r>
            <a:r>
              <a:rPr sz="2300" spc="-114" dirty="0">
                <a:latin typeface="Arial"/>
                <a:cs typeface="Arial"/>
              </a:rPr>
              <a:t>advisors</a:t>
            </a:r>
            <a:endParaRPr sz="2300" dirty="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455"/>
              </a:spcBef>
              <a:buChar char="•"/>
              <a:tabLst>
                <a:tab pos="295910" algn="l"/>
                <a:tab pos="296545" algn="l"/>
              </a:tabLst>
            </a:pPr>
            <a:r>
              <a:rPr sz="2300" spc="-160" dirty="0">
                <a:latin typeface="Arial"/>
                <a:cs typeface="Arial"/>
              </a:rPr>
              <a:t>Role </a:t>
            </a:r>
            <a:r>
              <a:rPr sz="2300" spc="-85" dirty="0">
                <a:latin typeface="Arial"/>
                <a:cs typeface="Arial"/>
              </a:rPr>
              <a:t>should </a:t>
            </a:r>
            <a:r>
              <a:rPr sz="2300" spc="-100" dirty="0">
                <a:latin typeface="Arial"/>
                <a:cs typeface="Arial"/>
              </a:rPr>
              <a:t>be </a:t>
            </a:r>
            <a:r>
              <a:rPr sz="2300" spc="-85" dirty="0">
                <a:latin typeface="Arial"/>
                <a:cs typeface="Arial"/>
              </a:rPr>
              <a:t>set by</a:t>
            </a:r>
            <a:r>
              <a:rPr sz="2300" spc="-204" dirty="0">
                <a:latin typeface="Arial"/>
                <a:cs typeface="Arial"/>
              </a:rPr>
              <a:t> </a:t>
            </a:r>
            <a:r>
              <a:rPr sz="2300" spc="-65" dirty="0">
                <a:latin typeface="Arial"/>
                <a:cs typeface="Arial"/>
              </a:rPr>
              <a:t>policy</a:t>
            </a:r>
            <a:endParaRPr sz="2300" dirty="0">
              <a:latin typeface="Arial"/>
              <a:cs typeface="Arial"/>
            </a:endParaRPr>
          </a:p>
          <a:p>
            <a:pPr marL="295910" marR="5080" indent="-283845">
              <a:lnSpc>
                <a:spcPts val="2220"/>
              </a:lnSpc>
              <a:spcBef>
                <a:spcPts val="970"/>
              </a:spcBef>
              <a:buChar char="•"/>
              <a:tabLst>
                <a:tab pos="295910" algn="l"/>
                <a:tab pos="296545" algn="l"/>
                <a:tab pos="4272280" algn="l"/>
              </a:tabLst>
            </a:pPr>
            <a:r>
              <a:rPr sz="2300" spc="-105" dirty="0">
                <a:latin typeface="Arial"/>
                <a:cs typeface="Arial"/>
              </a:rPr>
              <a:t>Hearing </a:t>
            </a:r>
            <a:r>
              <a:rPr sz="2300" spc="-75" dirty="0">
                <a:latin typeface="Arial"/>
                <a:cs typeface="Arial"/>
              </a:rPr>
              <a:t>board </a:t>
            </a:r>
            <a:r>
              <a:rPr sz="2300" spc="-140" dirty="0">
                <a:latin typeface="Arial"/>
                <a:cs typeface="Arial"/>
              </a:rPr>
              <a:t>serves</a:t>
            </a:r>
            <a:r>
              <a:rPr sz="2300" spc="-165" dirty="0">
                <a:latin typeface="Arial"/>
                <a:cs typeface="Arial"/>
              </a:rPr>
              <a:t> </a:t>
            </a:r>
            <a:r>
              <a:rPr sz="2300" spc="-210" dirty="0">
                <a:latin typeface="Arial"/>
                <a:cs typeface="Arial"/>
              </a:rPr>
              <a:t>as</a:t>
            </a:r>
            <a:r>
              <a:rPr sz="2300" spc="-120" dirty="0">
                <a:latin typeface="Arial"/>
                <a:cs typeface="Arial"/>
              </a:rPr>
              <a:t> </a:t>
            </a:r>
            <a:r>
              <a:rPr sz="2300" spc="-50" dirty="0">
                <a:latin typeface="Arial"/>
                <a:cs typeface="Arial"/>
              </a:rPr>
              <a:t>umpire:	</a:t>
            </a:r>
            <a:r>
              <a:rPr sz="2300" spc="-110" dirty="0">
                <a:latin typeface="Arial"/>
                <a:cs typeface="Arial"/>
              </a:rPr>
              <a:t>3</a:t>
            </a:r>
            <a:r>
              <a:rPr sz="2300" spc="-180" dirty="0">
                <a:latin typeface="Arial"/>
                <a:cs typeface="Arial"/>
              </a:rPr>
              <a:t> </a:t>
            </a:r>
            <a:r>
              <a:rPr sz="2300" spc="-95" dirty="0">
                <a:latin typeface="Arial"/>
                <a:cs typeface="Arial"/>
              </a:rPr>
              <a:t>strikes  </a:t>
            </a:r>
            <a:r>
              <a:rPr sz="2300" spc="-60" dirty="0">
                <a:latin typeface="Arial"/>
                <a:cs typeface="Arial"/>
              </a:rPr>
              <a:t>your </a:t>
            </a:r>
            <a:r>
              <a:rPr sz="2300" dirty="0">
                <a:latin typeface="Arial"/>
                <a:cs typeface="Arial"/>
              </a:rPr>
              <a:t>out</a:t>
            </a:r>
            <a:r>
              <a:rPr sz="2300" spc="-195" dirty="0">
                <a:latin typeface="Arial"/>
                <a:cs typeface="Arial"/>
              </a:rPr>
              <a:t> </a:t>
            </a:r>
            <a:r>
              <a:rPr sz="2300" spc="-40" dirty="0">
                <a:latin typeface="Arial"/>
                <a:cs typeface="Arial"/>
              </a:rPr>
              <a:t>rule</a:t>
            </a:r>
            <a:endParaRPr sz="2300" dirty="0">
              <a:latin typeface="Arial"/>
              <a:cs typeface="Arial"/>
            </a:endParaRPr>
          </a:p>
          <a:p>
            <a:pPr marL="295910" marR="47625" indent="-283845">
              <a:lnSpc>
                <a:spcPts val="2220"/>
              </a:lnSpc>
              <a:spcBef>
                <a:spcPts val="980"/>
              </a:spcBef>
              <a:buChar char="•"/>
              <a:tabLst>
                <a:tab pos="295910" algn="l"/>
                <a:tab pos="296545" algn="l"/>
              </a:tabLst>
            </a:pPr>
            <a:r>
              <a:rPr sz="2300" dirty="0">
                <a:latin typeface="Arial"/>
                <a:cs typeface="Arial"/>
              </a:rPr>
              <a:t>If </a:t>
            </a:r>
            <a:r>
              <a:rPr sz="2300" spc="-70" dirty="0">
                <a:latin typeface="Arial"/>
                <a:cs typeface="Arial"/>
              </a:rPr>
              <a:t>ejected </a:t>
            </a:r>
            <a:r>
              <a:rPr sz="2300" spc="-20" dirty="0">
                <a:latin typeface="Arial"/>
                <a:cs typeface="Arial"/>
              </a:rPr>
              <a:t>from </a:t>
            </a:r>
            <a:r>
              <a:rPr sz="2300" spc="-140" dirty="0">
                <a:latin typeface="Arial"/>
                <a:cs typeface="Arial"/>
              </a:rPr>
              <a:t>game, </a:t>
            </a:r>
            <a:r>
              <a:rPr sz="2300" spc="-95" dirty="0">
                <a:latin typeface="Arial"/>
                <a:cs typeface="Arial"/>
              </a:rPr>
              <a:t>generally </a:t>
            </a:r>
            <a:r>
              <a:rPr sz="2300" spc="-50" dirty="0">
                <a:latin typeface="Arial"/>
                <a:cs typeface="Arial"/>
              </a:rPr>
              <a:t>allow </a:t>
            </a:r>
            <a:r>
              <a:rPr sz="2300" spc="-5" dirty="0">
                <a:latin typeface="Arial"/>
                <a:cs typeface="Arial"/>
              </a:rPr>
              <a:t>for  </a:t>
            </a:r>
            <a:r>
              <a:rPr sz="2300" spc="-40" dirty="0">
                <a:latin typeface="Arial"/>
                <a:cs typeface="Arial"/>
              </a:rPr>
              <a:t>party </a:t>
            </a:r>
            <a:r>
              <a:rPr sz="2300" spc="35" dirty="0">
                <a:latin typeface="Arial"/>
                <a:cs typeface="Arial"/>
              </a:rPr>
              <a:t>to</a:t>
            </a:r>
            <a:r>
              <a:rPr sz="2300" spc="-465" dirty="0">
                <a:latin typeface="Arial"/>
                <a:cs typeface="Arial"/>
              </a:rPr>
              <a:t> </a:t>
            </a:r>
            <a:r>
              <a:rPr sz="2300" spc="-15" dirty="0">
                <a:latin typeface="Arial"/>
                <a:cs typeface="Arial"/>
              </a:rPr>
              <a:t>find </a:t>
            </a:r>
            <a:r>
              <a:rPr sz="2300" spc="-70" dirty="0">
                <a:latin typeface="Arial"/>
                <a:cs typeface="Arial"/>
              </a:rPr>
              <a:t>new </a:t>
            </a:r>
            <a:r>
              <a:rPr sz="2300" spc="-50" dirty="0">
                <a:latin typeface="Arial"/>
                <a:cs typeface="Arial"/>
              </a:rPr>
              <a:t>support </a:t>
            </a:r>
            <a:r>
              <a:rPr sz="2300" spc="-70" dirty="0">
                <a:latin typeface="Arial"/>
                <a:cs typeface="Arial"/>
              </a:rPr>
              <a:t>person/advisor</a:t>
            </a:r>
            <a:endParaRPr sz="23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523" y="1631695"/>
            <a:ext cx="6431915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4331335" algn="l"/>
              </a:tabLst>
            </a:pPr>
            <a:r>
              <a:rPr sz="3600" spc="20" dirty="0">
                <a:solidFill>
                  <a:srgbClr val="0032A0"/>
                </a:solidFill>
              </a:rPr>
              <a:t>More</a:t>
            </a:r>
            <a:r>
              <a:rPr sz="3600" spc="-15" dirty="0">
                <a:solidFill>
                  <a:srgbClr val="0032A0"/>
                </a:solidFill>
              </a:rPr>
              <a:t> </a:t>
            </a:r>
            <a:r>
              <a:rPr sz="3600" spc="10" dirty="0">
                <a:solidFill>
                  <a:srgbClr val="0032A0"/>
                </a:solidFill>
              </a:rPr>
              <a:t>Curveballs:</a:t>
            </a:r>
            <a:r>
              <a:rPr lang="en-US" sz="3600" spc="10" dirty="0">
                <a:solidFill>
                  <a:srgbClr val="0032A0"/>
                </a:solidFill>
              </a:rPr>
              <a:t> </a:t>
            </a:r>
            <a:r>
              <a:rPr sz="3600" spc="15" dirty="0">
                <a:solidFill>
                  <a:srgbClr val="0032A0"/>
                </a:solidFill>
              </a:rPr>
              <a:t>Advisors</a:t>
            </a:r>
            <a:endParaRPr sz="3600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523" y="3233419"/>
            <a:ext cx="6470650" cy="817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200" spc="-5">
                <a:solidFill>
                  <a:srgbClr val="0032A0"/>
                </a:solidFill>
              </a:rPr>
              <a:t>Cross-examination</a:t>
            </a:r>
            <a:endParaRPr sz="520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9523" y="2552191"/>
            <a:ext cx="6754877" cy="2425664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95910" marR="121285" indent="-283845">
              <a:lnSpc>
                <a:spcPts val="2500"/>
              </a:lnSpc>
              <a:spcBef>
                <a:spcPts val="415"/>
              </a:spcBef>
              <a:buChar char="•"/>
              <a:tabLst>
                <a:tab pos="295910" algn="l"/>
                <a:tab pos="296545" algn="l"/>
              </a:tabLst>
            </a:pPr>
            <a:r>
              <a:rPr sz="2300" spc="-45" dirty="0">
                <a:latin typeface="Arial"/>
                <a:cs typeface="Arial"/>
              </a:rPr>
              <a:t>Different than </a:t>
            </a:r>
            <a:r>
              <a:rPr sz="2300" spc="-55" dirty="0">
                <a:latin typeface="Arial"/>
                <a:cs typeface="Arial"/>
              </a:rPr>
              <a:t>live </a:t>
            </a:r>
            <a:r>
              <a:rPr sz="2300" spc="-150" dirty="0">
                <a:latin typeface="Arial"/>
                <a:cs typeface="Arial"/>
              </a:rPr>
              <a:t>cross</a:t>
            </a:r>
            <a:r>
              <a:rPr lang="en-US" sz="2300" spc="-150" dirty="0">
                <a:latin typeface="Arial"/>
                <a:cs typeface="Arial"/>
              </a:rPr>
              <a:t>-</a:t>
            </a:r>
            <a:r>
              <a:rPr sz="2300" spc="-80" dirty="0">
                <a:latin typeface="Arial"/>
                <a:cs typeface="Arial"/>
              </a:rPr>
              <a:t>examination </a:t>
            </a:r>
            <a:r>
              <a:rPr sz="2300" spc="-25" dirty="0">
                <a:latin typeface="Arial"/>
                <a:cs typeface="Arial"/>
              </a:rPr>
              <a:t>in </a:t>
            </a:r>
            <a:r>
              <a:rPr sz="2300" spc="-30" dirty="0">
                <a:latin typeface="Arial"/>
                <a:cs typeface="Arial"/>
              </a:rPr>
              <a:t>court (or </a:t>
            </a:r>
            <a:r>
              <a:rPr sz="2300" spc="-65" dirty="0">
                <a:latin typeface="Arial"/>
                <a:cs typeface="Arial"/>
              </a:rPr>
              <a:t>on</a:t>
            </a:r>
            <a:r>
              <a:rPr sz="2300" spc="-480" dirty="0">
                <a:latin typeface="Arial"/>
                <a:cs typeface="Arial"/>
              </a:rPr>
              <a:t> </a:t>
            </a:r>
            <a:r>
              <a:rPr sz="2300" spc="-120" dirty="0">
                <a:latin typeface="Arial"/>
                <a:cs typeface="Arial"/>
              </a:rPr>
              <a:t>TV)!</a:t>
            </a:r>
            <a:endParaRPr sz="2300" dirty="0">
              <a:latin typeface="Arial"/>
              <a:cs typeface="Arial"/>
            </a:endParaRPr>
          </a:p>
          <a:p>
            <a:pPr marL="295910" marR="49530" indent="-283845">
              <a:lnSpc>
                <a:spcPts val="2500"/>
              </a:lnSpc>
              <a:spcBef>
                <a:spcPts val="545"/>
              </a:spcBef>
              <a:buChar char="•"/>
              <a:tabLst>
                <a:tab pos="295910" algn="l"/>
                <a:tab pos="296545" algn="l"/>
              </a:tabLst>
            </a:pPr>
            <a:r>
              <a:rPr sz="2300" spc="-165" dirty="0">
                <a:latin typeface="Arial"/>
                <a:cs typeface="Arial"/>
              </a:rPr>
              <a:t>The </a:t>
            </a:r>
            <a:r>
              <a:rPr sz="2300" spc="-105" dirty="0">
                <a:latin typeface="Arial"/>
                <a:cs typeface="Arial"/>
              </a:rPr>
              <a:t>goal </a:t>
            </a:r>
            <a:r>
              <a:rPr sz="2300" spc="-120" dirty="0">
                <a:latin typeface="Arial"/>
                <a:cs typeface="Arial"/>
              </a:rPr>
              <a:t>is </a:t>
            </a:r>
            <a:r>
              <a:rPr sz="2300" spc="35" dirty="0">
                <a:latin typeface="Arial"/>
                <a:cs typeface="Arial"/>
              </a:rPr>
              <a:t>to </a:t>
            </a:r>
            <a:r>
              <a:rPr sz="2300" spc="-110" dirty="0">
                <a:latin typeface="Arial"/>
                <a:cs typeface="Arial"/>
              </a:rPr>
              <a:t>ensure </a:t>
            </a:r>
            <a:r>
              <a:rPr sz="2300" dirty="0">
                <a:latin typeface="Arial"/>
                <a:cs typeface="Arial"/>
              </a:rPr>
              <a:t>that </a:t>
            </a:r>
            <a:r>
              <a:rPr sz="2300" spc="-135" dirty="0">
                <a:latin typeface="Arial"/>
                <a:cs typeface="Arial"/>
              </a:rPr>
              <a:t>each  </a:t>
            </a:r>
            <a:r>
              <a:rPr sz="2300" spc="-40" dirty="0">
                <a:latin typeface="Arial"/>
                <a:cs typeface="Arial"/>
              </a:rPr>
              <a:t>party </a:t>
            </a:r>
            <a:r>
              <a:rPr sz="2300" spc="-165" dirty="0">
                <a:latin typeface="Arial"/>
                <a:cs typeface="Arial"/>
              </a:rPr>
              <a:t>has </a:t>
            </a:r>
            <a:r>
              <a:rPr sz="2300" spc="-120" dirty="0">
                <a:latin typeface="Arial"/>
                <a:cs typeface="Arial"/>
              </a:rPr>
              <a:t>an </a:t>
            </a:r>
            <a:r>
              <a:rPr sz="2300" spc="-20" dirty="0">
                <a:latin typeface="Arial"/>
                <a:cs typeface="Arial"/>
              </a:rPr>
              <a:t>opportunity </a:t>
            </a:r>
            <a:r>
              <a:rPr sz="2300" spc="35" dirty="0">
                <a:latin typeface="Arial"/>
                <a:cs typeface="Arial"/>
              </a:rPr>
              <a:t>to</a:t>
            </a:r>
            <a:r>
              <a:rPr sz="2300" spc="-300" dirty="0">
                <a:latin typeface="Arial"/>
                <a:cs typeface="Arial"/>
              </a:rPr>
              <a:t> </a:t>
            </a:r>
            <a:r>
              <a:rPr sz="2300" spc="-85" dirty="0">
                <a:latin typeface="Arial"/>
                <a:cs typeface="Arial"/>
              </a:rPr>
              <a:t>hear  </a:t>
            </a:r>
            <a:r>
              <a:rPr sz="2300" spc="-40" dirty="0">
                <a:latin typeface="Arial"/>
                <a:cs typeface="Arial"/>
              </a:rPr>
              <a:t>what </a:t>
            </a:r>
            <a:r>
              <a:rPr sz="2300" spc="-25" dirty="0">
                <a:latin typeface="Arial"/>
                <a:cs typeface="Arial"/>
              </a:rPr>
              <a:t>the </a:t>
            </a:r>
            <a:r>
              <a:rPr sz="2300" spc="-20" dirty="0">
                <a:latin typeface="Arial"/>
                <a:cs typeface="Arial"/>
              </a:rPr>
              <a:t>other </a:t>
            </a:r>
            <a:r>
              <a:rPr sz="2300" spc="-40" dirty="0">
                <a:latin typeface="Arial"/>
                <a:cs typeface="Arial"/>
              </a:rPr>
              <a:t>party </a:t>
            </a:r>
            <a:r>
              <a:rPr sz="2300" spc="-105" dirty="0">
                <a:latin typeface="Arial"/>
                <a:cs typeface="Arial"/>
              </a:rPr>
              <a:t>and  witnesses are</a:t>
            </a:r>
            <a:r>
              <a:rPr sz="2300" spc="-155" dirty="0">
                <a:latin typeface="Arial"/>
                <a:cs typeface="Arial"/>
              </a:rPr>
              <a:t> </a:t>
            </a:r>
            <a:r>
              <a:rPr sz="2300" spc="-45" dirty="0">
                <a:latin typeface="Arial"/>
                <a:cs typeface="Arial"/>
              </a:rPr>
              <a:t>offering</a:t>
            </a:r>
            <a:endParaRPr sz="2300" dirty="0">
              <a:latin typeface="Arial"/>
              <a:cs typeface="Arial"/>
            </a:endParaRPr>
          </a:p>
          <a:p>
            <a:pPr marL="295910" marR="5080" indent="-283845">
              <a:lnSpc>
                <a:spcPts val="2500"/>
              </a:lnSpc>
              <a:spcBef>
                <a:spcPts val="535"/>
              </a:spcBef>
              <a:buChar char="•"/>
              <a:tabLst>
                <a:tab pos="295910" algn="l"/>
                <a:tab pos="296545" algn="l"/>
              </a:tabLst>
            </a:pPr>
            <a:r>
              <a:rPr sz="2300" spc="-170" dirty="0">
                <a:latin typeface="Arial"/>
                <a:cs typeface="Arial"/>
              </a:rPr>
              <a:t>Does </a:t>
            </a:r>
            <a:r>
              <a:rPr sz="2300" dirty="0">
                <a:latin typeface="Arial"/>
                <a:cs typeface="Arial"/>
              </a:rPr>
              <a:t>not </a:t>
            </a:r>
            <a:r>
              <a:rPr sz="2300" spc="-60" dirty="0">
                <a:latin typeface="Arial"/>
                <a:cs typeface="Arial"/>
              </a:rPr>
              <a:t>automatically </a:t>
            </a:r>
            <a:r>
              <a:rPr sz="2300" spc="-140" dirty="0">
                <a:latin typeface="Arial"/>
                <a:cs typeface="Arial"/>
              </a:rPr>
              <a:t>make</a:t>
            </a:r>
            <a:r>
              <a:rPr sz="2300" spc="-315" dirty="0">
                <a:latin typeface="Arial"/>
                <a:cs typeface="Arial"/>
              </a:rPr>
              <a:t> </a:t>
            </a:r>
            <a:r>
              <a:rPr sz="2300" spc="-25" dirty="0">
                <a:latin typeface="Arial"/>
                <a:cs typeface="Arial"/>
              </a:rPr>
              <a:t>the  </a:t>
            </a:r>
            <a:r>
              <a:rPr sz="2300" spc="-135" dirty="0">
                <a:latin typeface="Arial"/>
                <a:cs typeface="Arial"/>
              </a:rPr>
              <a:t>process </a:t>
            </a:r>
            <a:r>
              <a:rPr sz="2300" spc="-120" dirty="0">
                <a:latin typeface="Arial"/>
                <a:cs typeface="Arial"/>
              </a:rPr>
              <a:t>an </a:t>
            </a:r>
            <a:r>
              <a:rPr sz="2300" spc="-95" dirty="0">
                <a:latin typeface="Arial"/>
                <a:cs typeface="Arial"/>
              </a:rPr>
              <a:t>adversarial</a:t>
            </a:r>
            <a:r>
              <a:rPr sz="2300" spc="-125" dirty="0">
                <a:latin typeface="Arial"/>
                <a:cs typeface="Arial"/>
              </a:rPr>
              <a:t> </a:t>
            </a:r>
            <a:r>
              <a:rPr sz="2300" spc="-90" dirty="0">
                <a:latin typeface="Arial"/>
                <a:cs typeface="Arial"/>
              </a:rPr>
              <a:t>one</a:t>
            </a:r>
            <a:endParaRPr sz="23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522" y="1516241"/>
            <a:ext cx="6069077" cy="487954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>
              <a:lnSpc>
                <a:spcPts val="3300"/>
              </a:lnSpc>
              <a:spcBef>
                <a:spcPts val="505"/>
              </a:spcBef>
            </a:pPr>
            <a:r>
              <a:rPr sz="3050" spc="-10" dirty="0">
                <a:solidFill>
                  <a:srgbClr val="0032A0"/>
                </a:solidFill>
              </a:rPr>
              <a:t>Facilitating Effective Cross</a:t>
            </a:r>
            <a:r>
              <a:rPr lang="en-US" sz="3050" spc="-10" dirty="0">
                <a:solidFill>
                  <a:srgbClr val="0032A0"/>
                </a:solidFill>
              </a:rPr>
              <a:t>-Examination</a:t>
            </a:r>
            <a:endParaRPr sz="3050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99335" y="2607055"/>
            <a:ext cx="7411720" cy="252031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90525" marR="286385" indent="-378460">
              <a:lnSpc>
                <a:spcPts val="3170"/>
              </a:lnSpc>
              <a:spcBef>
                <a:spcPts val="20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60">
                <a:latin typeface="Arial"/>
                <a:cs typeface="Arial"/>
              </a:rPr>
              <a:t>Asking </a:t>
            </a:r>
            <a:r>
              <a:rPr sz="2650" spc="-90">
                <a:latin typeface="Arial"/>
                <a:cs typeface="Arial"/>
              </a:rPr>
              <a:t>relevant </a:t>
            </a:r>
            <a:r>
              <a:rPr sz="2650" spc="-105">
                <a:latin typeface="Arial"/>
                <a:cs typeface="Arial"/>
              </a:rPr>
              <a:t>questions, </a:t>
            </a:r>
            <a:r>
              <a:rPr sz="2650" spc="-90">
                <a:latin typeface="Arial"/>
                <a:cs typeface="Arial"/>
              </a:rPr>
              <a:t>including </a:t>
            </a:r>
            <a:r>
              <a:rPr sz="2650" spc="-95">
                <a:latin typeface="Arial"/>
                <a:cs typeface="Arial"/>
              </a:rPr>
              <a:t>those  </a:t>
            </a:r>
            <a:r>
              <a:rPr sz="2650" spc="-120">
                <a:latin typeface="Arial"/>
                <a:cs typeface="Arial"/>
              </a:rPr>
              <a:t>characterized </a:t>
            </a:r>
            <a:r>
              <a:rPr sz="2650" spc="-254">
                <a:latin typeface="Arial"/>
                <a:cs typeface="Arial"/>
              </a:rPr>
              <a:t>as </a:t>
            </a:r>
            <a:r>
              <a:rPr sz="2650" spc="-95">
                <a:latin typeface="Arial"/>
                <a:cs typeface="Arial"/>
              </a:rPr>
              <a:t>“cross-examination” </a:t>
            </a:r>
            <a:r>
              <a:rPr sz="2650" spc="-10">
                <a:latin typeface="Arial"/>
                <a:cs typeface="Arial"/>
              </a:rPr>
              <a:t>of </a:t>
            </a:r>
            <a:r>
              <a:rPr sz="2650" spc="-35">
                <a:latin typeface="Arial"/>
                <a:cs typeface="Arial"/>
              </a:rPr>
              <a:t>the</a:t>
            </a:r>
            <a:r>
              <a:rPr sz="2650" spc="-175">
                <a:latin typeface="Arial"/>
                <a:cs typeface="Arial"/>
              </a:rPr>
              <a:t> </a:t>
            </a:r>
            <a:r>
              <a:rPr sz="2650" spc="-35">
                <a:latin typeface="Arial"/>
                <a:cs typeface="Arial"/>
              </a:rPr>
              <a:t>other  </a:t>
            </a:r>
            <a:r>
              <a:rPr sz="2650" spc="-55">
                <a:latin typeface="Arial"/>
                <a:cs typeface="Arial"/>
              </a:rPr>
              <a:t>party </a:t>
            </a:r>
            <a:r>
              <a:rPr sz="2650" spc="-130">
                <a:latin typeface="Arial"/>
                <a:cs typeface="Arial"/>
              </a:rPr>
              <a:t>and</a:t>
            </a:r>
            <a:r>
              <a:rPr sz="2650" spc="-235">
                <a:latin typeface="Arial"/>
                <a:cs typeface="Arial"/>
              </a:rPr>
              <a:t> </a:t>
            </a:r>
            <a:r>
              <a:rPr sz="2650" spc="-130">
                <a:latin typeface="Arial"/>
                <a:cs typeface="Arial"/>
              </a:rPr>
              <a:t>witnesses</a:t>
            </a:r>
            <a:endParaRPr sz="2650">
              <a:latin typeface="Arial"/>
              <a:cs typeface="Arial"/>
            </a:endParaRPr>
          </a:p>
          <a:p>
            <a:pPr marL="390525" marR="5080" indent="-378460">
              <a:lnSpc>
                <a:spcPts val="3170"/>
              </a:lnSpc>
              <a:spcBef>
                <a:spcPts val="63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200">
                <a:latin typeface="Arial"/>
                <a:cs typeface="Arial"/>
              </a:rPr>
              <a:t>The </a:t>
            </a:r>
            <a:r>
              <a:rPr sz="2650" spc="-110">
                <a:latin typeface="Arial"/>
                <a:cs typeface="Arial"/>
              </a:rPr>
              <a:t>questions </a:t>
            </a:r>
            <a:r>
              <a:rPr sz="2650" spc="-195">
                <a:latin typeface="Arial"/>
                <a:cs typeface="Arial"/>
              </a:rPr>
              <a:t>asked </a:t>
            </a:r>
            <a:r>
              <a:rPr sz="2650" spc="-125">
                <a:latin typeface="Arial"/>
                <a:cs typeface="Arial"/>
              </a:rPr>
              <a:t>are reasonably </a:t>
            </a:r>
            <a:r>
              <a:rPr sz="2650" spc="-70">
                <a:latin typeface="Arial"/>
                <a:cs typeface="Arial"/>
              </a:rPr>
              <a:t>intended </a:t>
            </a:r>
            <a:r>
              <a:rPr sz="2650" spc="25">
                <a:latin typeface="Arial"/>
                <a:cs typeface="Arial"/>
              </a:rPr>
              <a:t>to  </a:t>
            </a:r>
            <a:r>
              <a:rPr sz="2650" spc="-65">
                <a:latin typeface="Arial"/>
                <a:cs typeface="Arial"/>
              </a:rPr>
              <a:t>support</a:t>
            </a:r>
            <a:r>
              <a:rPr sz="2650" spc="-140">
                <a:latin typeface="Arial"/>
                <a:cs typeface="Arial"/>
              </a:rPr>
              <a:t> </a:t>
            </a:r>
            <a:r>
              <a:rPr sz="2650" spc="-35">
                <a:latin typeface="Arial"/>
                <a:cs typeface="Arial"/>
              </a:rPr>
              <a:t>the</a:t>
            </a:r>
            <a:r>
              <a:rPr sz="2650" spc="-140">
                <a:latin typeface="Arial"/>
                <a:cs typeface="Arial"/>
              </a:rPr>
              <a:t> </a:t>
            </a:r>
            <a:r>
              <a:rPr sz="2650" spc="-65">
                <a:latin typeface="Arial"/>
                <a:cs typeface="Arial"/>
              </a:rPr>
              <a:t>position</a:t>
            </a:r>
            <a:r>
              <a:rPr sz="2650" spc="-140">
                <a:latin typeface="Arial"/>
                <a:cs typeface="Arial"/>
              </a:rPr>
              <a:t> </a:t>
            </a:r>
            <a:r>
              <a:rPr sz="2650" spc="-10">
                <a:latin typeface="Arial"/>
                <a:cs typeface="Arial"/>
              </a:rPr>
              <a:t>of</a:t>
            </a:r>
            <a:r>
              <a:rPr sz="2650" spc="-140">
                <a:latin typeface="Arial"/>
                <a:cs typeface="Arial"/>
              </a:rPr>
              <a:t> </a:t>
            </a:r>
            <a:r>
              <a:rPr sz="2650" spc="-35">
                <a:latin typeface="Arial"/>
                <a:cs typeface="Arial"/>
              </a:rPr>
              <a:t>the</a:t>
            </a:r>
            <a:r>
              <a:rPr sz="2650" spc="-140">
                <a:latin typeface="Arial"/>
                <a:cs typeface="Arial"/>
              </a:rPr>
              <a:t> </a:t>
            </a:r>
            <a:r>
              <a:rPr sz="2650" spc="-55">
                <a:latin typeface="Arial"/>
                <a:cs typeface="Arial"/>
              </a:rPr>
              <a:t>party</a:t>
            </a:r>
            <a:r>
              <a:rPr sz="2650" spc="-140">
                <a:latin typeface="Arial"/>
                <a:cs typeface="Arial"/>
              </a:rPr>
              <a:t> </a:t>
            </a:r>
            <a:r>
              <a:rPr sz="2650" spc="-65">
                <a:latin typeface="Arial"/>
                <a:cs typeface="Arial"/>
              </a:rPr>
              <a:t>who</a:t>
            </a:r>
            <a:r>
              <a:rPr sz="2650" spc="-135">
                <a:latin typeface="Arial"/>
                <a:cs typeface="Arial"/>
              </a:rPr>
              <a:t> </a:t>
            </a:r>
            <a:r>
              <a:rPr sz="2650" spc="-35">
                <a:latin typeface="Arial"/>
                <a:cs typeface="Arial"/>
              </a:rPr>
              <a:t>the</a:t>
            </a:r>
            <a:r>
              <a:rPr sz="2650" spc="-140">
                <a:latin typeface="Arial"/>
                <a:cs typeface="Arial"/>
              </a:rPr>
              <a:t> </a:t>
            </a:r>
            <a:r>
              <a:rPr sz="2650" spc="-110">
                <a:latin typeface="Arial"/>
                <a:cs typeface="Arial"/>
              </a:rPr>
              <a:t>advisor</a:t>
            </a:r>
            <a:r>
              <a:rPr sz="2650" spc="-140">
                <a:latin typeface="Arial"/>
                <a:cs typeface="Arial"/>
              </a:rPr>
              <a:t> </a:t>
            </a:r>
            <a:r>
              <a:rPr sz="2650" spc="-145">
                <a:latin typeface="Arial"/>
                <a:cs typeface="Arial"/>
              </a:rPr>
              <a:t>is  </a:t>
            </a:r>
            <a:r>
              <a:rPr sz="2650" spc="-75">
                <a:latin typeface="Arial"/>
                <a:cs typeface="Arial"/>
              </a:rPr>
              <a:t>supporting</a:t>
            </a:r>
            <a:endParaRPr sz="265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817656"/>
            <a:ext cx="8675370" cy="1502305"/>
          </a:xfrm>
          <a:prstGeom prst="rect">
            <a:avLst/>
          </a:prstGeom>
        </p:spPr>
        <p:txBody>
          <a:bodyPr vert="horz" wrap="square" lIns="0" tIns="111759" rIns="0" bIns="0" rtlCol="0">
            <a:spAutoFit/>
          </a:bodyPr>
          <a:lstStyle/>
          <a:p>
            <a:pPr marL="1540510" marR="508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32A0"/>
                </a:solidFill>
              </a:rPr>
              <a:t>What </a:t>
            </a:r>
            <a:r>
              <a:rPr dirty="0">
                <a:solidFill>
                  <a:srgbClr val="0032A0"/>
                </a:solidFill>
              </a:rPr>
              <a:t>is </a:t>
            </a:r>
            <a:r>
              <a:rPr spc="-5" dirty="0">
                <a:solidFill>
                  <a:srgbClr val="0032A0"/>
                </a:solidFill>
              </a:rPr>
              <a:t>the </a:t>
            </a:r>
            <a:r>
              <a:rPr dirty="0">
                <a:solidFill>
                  <a:srgbClr val="0032A0"/>
                </a:solidFill>
              </a:rPr>
              <a:t>advisor’s </a:t>
            </a:r>
            <a:r>
              <a:rPr spc="-5" dirty="0">
                <a:solidFill>
                  <a:srgbClr val="0032A0"/>
                </a:solidFill>
              </a:rPr>
              <a:t>role</a:t>
            </a:r>
            <a:r>
              <a:rPr spc="-90" dirty="0">
                <a:solidFill>
                  <a:srgbClr val="0032A0"/>
                </a:solidFill>
              </a:rPr>
              <a:t> </a:t>
            </a:r>
            <a:r>
              <a:rPr dirty="0">
                <a:solidFill>
                  <a:srgbClr val="0032A0"/>
                </a:solidFill>
              </a:rPr>
              <a:t>in  </a:t>
            </a:r>
            <a:r>
              <a:rPr spc="-5" dirty="0">
                <a:solidFill>
                  <a:srgbClr val="0032A0"/>
                </a:solidFill>
              </a:rPr>
              <a:t>questioning?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99335" y="2567432"/>
            <a:ext cx="7359015" cy="3291204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390525" marR="58419" indent="-378460">
              <a:lnSpc>
                <a:spcPts val="2840"/>
              </a:lnSpc>
              <a:spcBef>
                <a:spcPts val="46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75">
                <a:latin typeface="Arial"/>
                <a:cs typeface="Arial"/>
              </a:rPr>
              <a:t>Unless </a:t>
            </a:r>
            <a:r>
              <a:rPr sz="2650" spc="-150">
                <a:latin typeface="Arial"/>
                <a:cs typeface="Arial"/>
              </a:rPr>
              <a:t>an </a:t>
            </a:r>
            <a:r>
              <a:rPr sz="2650" spc="-60">
                <a:latin typeface="Arial"/>
                <a:cs typeface="Arial"/>
              </a:rPr>
              <a:t>attorney </a:t>
            </a:r>
            <a:r>
              <a:rPr sz="2650" spc="-145">
                <a:latin typeface="Arial"/>
                <a:cs typeface="Arial"/>
              </a:rPr>
              <a:t>is used, </a:t>
            </a:r>
            <a:r>
              <a:rPr sz="2650" spc="-35">
                <a:latin typeface="Arial"/>
                <a:cs typeface="Arial"/>
              </a:rPr>
              <a:t>the </a:t>
            </a:r>
            <a:r>
              <a:rPr sz="2650" spc="-60">
                <a:latin typeface="Arial"/>
                <a:cs typeface="Arial"/>
              </a:rPr>
              <a:t>role </a:t>
            </a:r>
            <a:r>
              <a:rPr sz="2650" spc="-10">
                <a:latin typeface="Arial"/>
                <a:cs typeface="Arial"/>
              </a:rPr>
              <a:t>of </a:t>
            </a:r>
            <a:r>
              <a:rPr sz="2650" spc="-150">
                <a:latin typeface="Arial"/>
                <a:cs typeface="Arial"/>
              </a:rPr>
              <a:t>an </a:t>
            </a:r>
            <a:r>
              <a:rPr sz="2650" spc="-110">
                <a:latin typeface="Arial"/>
                <a:cs typeface="Arial"/>
              </a:rPr>
              <a:t>advisor</a:t>
            </a:r>
            <a:r>
              <a:rPr sz="2650" spc="-450">
                <a:latin typeface="Arial"/>
                <a:cs typeface="Arial"/>
              </a:rPr>
              <a:t> </a:t>
            </a:r>
            <a:r>
              <a:rPr sz="2650" spc="-150">
                <a:latin typeface="Arial"/>
                <a:cs typeface="Arial"/>
              </a:rPr>
              <a:t>is  </a:t>
            </a:r>
            <a:r>
              <a:rPr sz="2650" spc="-210">
                <a:latin typeface="Arial"/>
                <a:cs typeface="Arial"/>
              </a:rPr>
              <a:t>a </a:t>
            </a:r>
            <a:r>
              <a:rPr sz="2650" u="heavy" spc="-1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non-legal</a:t>
            </a:r>
            <a:r>
              <a:rPr sz="2650" spc="-40">
                <a:latin typeface="Arial"/>
                <a:cs typeface="Arial"/>
              </a:rPr>
              <a:t> </a:t>
            </a:r>
            <a:r>
              <a:rPr sz="2650" spc="-65">
                <a:latin typeface="Arial"/>
                <a:cs typeface="Arial"/>
              </a:rPr>
              <a:t>role</a:t>
            </a:r>
            <a:endParaRPr sz="265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270"/>
              </a:spcBef>
              <a:buFont typeface="Wingdings"/>
              <a:buChar char=""/>
              <a:tabLst>
                <a:tab pos="829944" algn="l"/>
              </a:tabLst>
            </a:pPr>
            <a:r>
              <a:rPr sz="2300" spc="-114">
                <a:latin typeface="Arial"/>
                <a:cs typeface="Arial"/>
              </a:rPr>
              <a:t>Advisors </a:t>
            </a:r>
            <a:r>
              <a:rPr sz="2300" spc="-100">
                <a:latin typeface="Arial"/>
                <a:cs typeface="Arial"/>
              </a:rPr>
              <a:t>are </a:t>
            </a:r>
            <a:r>
              <a:rPr sz="2300">
                <a:latin typeface="Arial"/>
                <a:cs typeface="Arial"/>
              </a:rPr>
              <a:t>not </a:t>
            </a:r>
            <a:r>
              <a:rPr sz="2300" spc="-65">
                <a:latin typeface="Arial"/>
                <a:cs typeface="Arial"/>
              </a:rPr>
              <a:t>providing </a:t>
            </a:r>
            <a:r>
              <a:rPr sz="2300" spc="-100">
                <a:latin typeface="Arial"/>
                <a:cs typeface="Arial"/>
              </a:rPr>
              <a:t>legal</a:t>
            </a:r>
            <a:r>
              <a:rPr sz="2300" spc="-350">
                <a:latin typeface="Arial"/>
                <a:cs typeface="Arial"/>
              </a:rPr>
              <a:t> </a:t>
            </a:r>
            <a:r>
              <a:rPr sz="2300" spc="-110">
                <a:latin typeface="Arial"/>
                <a:cs typeface="Arial"/>
              </a:rPr>
              <a:t>advice</a:t>
            </a:r>
            <a:endParaRPr sz="2300">
              <a:latin typeface="Arial"/>
              <a:cs typeface="Arial"/>
            </a:endParaRPr>
          </a:p>
          <a:p>
            <a:pPr marL="829310" lvl="1" indent="-314960">
              <a:lnSpc>
                <a:spcPct val="100000"/>
              </a:lnSpc>
              <a:spcBef>
                <a:spcPts val="300"/>
              </a:spcBef>
              <a:buFont typeface="Wingdings"/>
              <a:buChar char=""/>
              <a:tabLst>
                <a:tab pos="829944" algn="l"/>
              </a:tabLst>
            </a:pPr>
            <a:r>
              <a:rPr sz="2300" spc="-114">
                <a:latin typeface="Arial"/>
                <a:cs typeface="Arial"/>
              </a:rPr>
              <a:t>Advisors </a:t>
            </a:r>
            <a:r>
              <a:rPr sz="2300" spc="-100">
                <a:latin typeface="Arial"/>
                <a:cs typeface="Arial"/>
              </a:rPr>
              <a:t>are </a:t>
            </a:r>
            <a:r>
              <a:rPr sz="2300">
                <a:latin typeface="Arial"/>
                <a:cs typeface="Arial"/>
              </a:rPr>
              <a:t>not </a:t>
            </a:r>
            <a:r>
              <a:rPr sz="2300" spc="-170">
                <a:latin typeface="Arial"/>
                <a:cs typeface="Arial"/>
              </a:rPr>
              <a:t>a </a:t>
            </a:r>
            <a:r>
              <a:rPr sz="2300" spc="-70">
                <a:latin typeface="Arial"/>
                <a:cs typeface="Arial"/>
              </a:rPr>
              <a:t>prosecutor </a:t>
            </a:r>
            <a:r>
              <a:rPr sz="2300" spc="-15">
                <a:latin typeface="Arial"/>
                <a:cs typeface="Arial"/>
              </a:rPr>
              <a:t>or </a:t>
            </a:r>
            <a:r>
              <a:rPr sz="2300" spc="-170">
                <a:latin typeface="Arial"/>
                <a:cs typeface="Arial"/>
              </a:rPr>
              <a:t>a </a:t>
            </a:r>
            <a:r>
              <a:rPr sz="2300" spc="-110">
                <a:latin typeface="Arial"/>
                <a:cs typeface="Arial"/>
              </a:rPr>
              <a:t>defense</a:t>
            </a:r>
            <a:r>
              <a:rPr sz="2300" spc="-370">
                <a:latin typeface="Arial"/>
                <a:cs typeface="Arial"/>
              </a:rPr>
              <a:t> </a:t>
            </a:r>
            <a:r>
              <a:rPr sz="2300" spc="-45">
                <a:latin typeface="Arial"/>
                <a:cs typeface="Arial"/>
              </a:rPr>
              <a:t>attorney</a:t>
            </a:r>
            <a:endParaRPr sz="2300">
              <a:latin typeface="Arial"/>
              <a:cs typeface="Arial"/>
            </a:endParaRPr>
          </a:p>
          <a:p>
            <a:pPr marL="829310" marR="903605" lvl="1" indent="-314325">
              <a:lnSpc>
                <a:spcPts val="2500"/>
              </a:lnSpc>
              <a:spcBef>
                <a:spcPts val="585"/>
              </a:spcBef>
              <a:buFont typeface="Wingdings"/>
              <a:buChar char=""/>
              <a:tabLst>
                <a:tab pos="829944" algn="l"/>
              </a:tabLst>
            </a:pPr>
            <a:r>
              <a:rPr sz="2300" spc="-114">
                <a:latin typeface="Arial"/>
                <a:cs typeface="Arial"/>
              </a:rPr>
              <a:t>Advisors </a:t>
            </a:r>
            <a:r>
              <a:rPr sz="2300" spc="-100">
                <a:latin typeface="Arial"/>
                <a:cs typeface="Arial"/>
              </a:rPr>
              <a:t>are </a:t>
            </a:r>
            <a:r>
              <a:rPr sz="2300">
                <a:latin typeface="Arial"/>
                <a:cs typeface="Arial"/>
              </a:rPr>
              <a:t>not </a:t>
            </a:r>
            <a:r>
              <a:rPr sz="2300" spc="-60">
                <a:latin typeface="Arial"/>
                <a:cs typeface="Arial"/>
              </a:rPr>
              <a:t>required </a:t>
            </a:r>
            <a:r>
              <a:rPr sz="2300" spc="35">
                <a:latin typeface="Arial"/>
                <a:cs typeface="Arial"/>
              </a:rPr>
              <a:t>to </a:t>
            </a:r>
            <a:r>
              <a:rPr sz="2300" spc="-160">
                <a:latin typeface="Arial"/>
                <a:cs typeface="Arial"/>
              </a:rPr>
              <a:t>engage </a:t>
            </a:r>
            <a:r>
              <a:rPr sz="2300" spc="-30">
                <a:latin typeface="Arial"/>
                <a:cs typeface="Arial"/>
              </a:rPr>
              <a:t>in</a:t>
            </a:r>
            <a:r>
              <a:rPr sz="2300" spc="-470">
                <a:latin typeface="Arial"/>
                <a:cs typeface="Arial"/>
              </a:rPr>
              <a:t> </a:t>
            </a:r>
            <a:r>
              <a:rPr sz="2300" spc="-100">
                <a:latin typeface="Arial"/>
                <a:cs typeface="Arial"/>
              </a:rPr>
              <a:t>“zealous  </a:t>
            </a:r>
            <a:r>
              <a:rPr sz="2300" spc="-90">
                <a:latin typeface="Arial"/>
                <a:cs typeface="Arial"/>
              </a:rPr>
              <a:t>advocacy” </a:t>
            </a:r>
            <a:r>
              <a:rPr sz="2300" spc="-65">
                <a:latin typeface="Arial"/>
                <a:cs typeface="Arial"/>
              </a:rPr>
              <a:t>like </a:t>
            </a:r>
            <a:r>
              <a:rPr sz="2300" spc="-170">
                <a:latin typeface="Arial"/>
                <a:cs typeface="Arial"/>
              </a:rPr>
              <a:t>a </a:t>
            </a:r>
            <a:r>
              <a:rPr sz="2300" spc="-55">
                <a:latin typeface="Arial"/>
                <a:cs typeface="Arial"/>
              </a:rPr>
              <a:t>private</a:t>
            </a:r>
            <a:r>
              <a:rPr sz="2300" spc="-204">
                <a:latin typeface="Arial"/>
                <a:cs typeface="Arial"/>
              </a:rPr>
              <a:t> </a:t>
            </a:r>
            <a:r>
              <a:rPr sz="2300" spc="-40">
                <a:latin typeface="Arial"/>
                <a:cs typeface="Arial"/>
              </a:rPr>
              <a:t>attorney</a:t>
            </a:r>
            <a:endParaRPr sz="2300">
              <a:latin typeface="Arial"/>
              <a:cs typeface="Arial"/>
            </a:endParaRPr>
          </a:p>
          <a:p>
            <a:pPr marL="829310" marR="5080" lvl="1" indent="-314325">
              <a:lnSpc>
                <a:spcPct val="90200"/>
              </a:lnSpc>
              <a:spcBef>
                <a:spcPts val="515"/>
              </a:spcBef>
              <a:buFont typeface="Wingdings"/>
              <a:buChar char=""/>
              <a:tabLst>
                <a:tab pos="829944" algn="l"/>
              </a:tabLst>
            </a:pPr>
            <a:r>
              <a:rPr sz="2300" spc="-114">
                <a:latin typeface="Arial"/>
                <a:cs typeface="Arial"/>
              </a:rPr>
              <a:t>Advisors </a:t>
            </a:r>
            <a:r>
              <a:rPr sz="2300" spc="-100">
                <a:latin typeface="Arial"/>
                <a:cs typeface="Arial"/>
              </a:rPr>
              <a:t>are </a:t>
            </a:r>
            <a:r>
              <a:rPr sz="2300" spc="-130">
                <a:latin typeface="Arial"/>
                <a:cs typeface="Arial"/>
              </a:rPr>
              <a:t>asking </a:t>
            </a:r>
            <a:r>
              <a:rPr sz="2300" spc="-65">
                <a:latin typeface="Arial"/>
                <a:cs typeface="Arial"/>
              </a:rPr>
              <a:t>relevant </a:t>
            </a:r>
            <a:r>
              <a:rPr sz="2300" spc="-105">
                <a:latin typeface="Arial"/>
                <a:cs typeface="Arial"/>
              </a:rPr>
              <a:t>and </a:t>
            </a:r>
            <a:r>
              <a:rPr sz="2300" spc="-55">
                <a:latin typeface="Arial"/>
                <a:cs typeface="Arial"/>
              </a:rPr>
              <a:t>appropriate</a:t>
            </a:r>
            <a:r>
              <a:rPr sz="2300" spc="-254">
                <a:latin typeface="Arial"/>
                <a:cs typeface="Arial"/>
              </a:rPr>
              <a:t> </a:t>
            </a:r>
            <a:r>
              <a:rPr sz="2300" spc="-90">
                <a:latin typeface="Arial"/>
                <a:cs typeface="Arial"/>
              </a:rPr>
              <a:t>questions  </a:t>
            </a:r>
            <a:r>
              <a:rPr sz="2300" spc="30">
                <a:latin typeface="Arial"/>
                <a:cs typeface="Arial"/>
              </a:rPr>
              <a:t>to </a:t>
            </a:r>
            <a:r>
              <a:rPr sz="2300" spc="-105">
                <a:latin typeface="Arial"/>
                <a:cs typeface="Arial"/>
              </a:rPr>
              <a:t>reasonably </a:t>
            </a:r>
            <a:r>
              <a:rPr sz="2300" spc="-50">
                <a:latin typeface="Arial"/>
                <a:cs typeface="Arial"/>
              </a:rPr>
              <a:t>support </a:t>
            </a:r>
            <a:r>
              <a:rPr sz="2300" spc="-25">
                <a:latin typeface="Arial"/>
                <a:cs typeface="Arial"/>
              </a:rPr>
              <a:t>the </a:t>
            </a:r>
            <a:r>
              <a:rPr sz="2300" spc="-185">
                <a:latin typeface="Arial"/>
                <a:cs typeface="Arial"/>
              </a:rPr>
              <a:t>case </a:t>
            </a:r>
            <a:r>
              <a:rPr sz="2300">
                <a:latin typeface="Arial"/>
                <a:cs typeface="Arial"/>
              </a:rPr>
              <a:t>of </a:t>
            </a:r>
            <a:r>
              <a:rPr sz="2300" spc="-25">
                <a:latin typeface="Arial"/>
                <a:cs typeface="Arial"/>
              </a:rPr>
              <a:t>the </a:t>
            </a:r>
            <a:r>
              <a:rPr sz="2300" spc="-40">
                <a:latin typeface="Arial"/>
                <a:cs typeface="Arial"/>
              </a:rPr>
              <a:t>party </a:t>
            </a:r>
            <a:r>
              <a:rPr sz="2300" spc="-90">
                <a:latin typeface="Arial"/>
                <a:cs typeface="Arial"/>
              </a:rPr>
              <a:t>you </a:t>
            </a:r>
            <a:r>
              <a:rPr sz="2300" spc="-100">
                <a:latin typeface="Arial"/>
                <a:cs typeface="Arial"/>
              </a:rPr>
              <a:t>are  </a:t>
            </a:r>
            <a:r>
              <a:rPr sz="2300" spc="-60">
                <a:latin typeface="Arial"/>
                <a:cs typeface="Arial"/>
              </a:rPr>
              <a:t>supporting</a:t>
            </a:r>
            <a:endParaRPr sz="23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9335" y="1131185"/>
            <a:ext cx="7061834" cy="11300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32A0"/>
                </a:solidFill>
              </a:rPr>
              <a:t>Advisors </a:t>
            </a:r>
            <a:r>
              <a:rPr dirty="0">
                <a:solidFill>
                  <a:srgbClr val="0032A0"/>
                </a:solidFill>
              </a:rPr>
              <a:t>are </a:t>
            </a:r>
            <a:r>
              <a:rPr spc="-5" dirty="0">
                <a:solidFill>
                  <a:srgbClr val="0032A0"/>
                </a:solidFill>
              </a:rPr>
              <a:t>not required to</a:t>
            </a:r>
            <a:r>
              <a:rPr spc="-95" dirty="0">
                <a:solidFill>
                  <a:srgbClr val="0032A0"/>
                </a:solidFill>
              </a:rPr>
              <a:t> </a:t>
            </a:r>
            <a:r>
              <a:rPr spc="-5" dirty="0">
                <a:solidFill>
                  <a:srgbClr val="0032A0"/>
                </a:solidFill>
              </a:rPr>
              <a:t>“act like</a:t>
            </a:r>
            <a:r>
              <a:rPr spc="-10" dirty="0">
                <a:solidFill>
                  <a:srgbClr val="0032A0"/>
                </a:solidFill>
              </a:rPr>
              <a:t> </a:t>
            </a:r>
            <a:r>
              <a:rPr spc="-5" dirty="0">
                <a:solidFill>
                  <a:srgbClr val="0032A0"/>
                </a:solidFill>
              </a:rPr>
              <a:t>lawyers”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99335" y="2541523"/>
            <a:ext cx="7424420" cy="3645535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390525" marR="5080" indent="-378460">
              <a:lnSpc>
                <a:spcPts val="2380"/>
              </a:lnSpc>
              <a:spcBef>
                <a:spcPts val="665"/>
              </a:spcBef>
              <a:buChar char="•"/>
              <a:tabLst>
                <a:tab pos="390525" algn="l"/>
                <a:tab pos="391160" algn="l"/>
              </a:tabLst>
            </a:pPr>
            <a:r>
              <a:rPr sz="2450" spc="-120">
                <a:latin typeface="Arial"/>
                <a:cs typeface="Arial"/>
              </a:rPr>
              <a:t>From </a:t>
            </a:r>
            <a:r>
              <a:rPr sz="2450">
                <a:latin typeface="Arial"/>
                <a:cs typeface="Arial"/>
              </a:rPr>
              <a:t>their</a:t>
            </a:r>
            <a:r>
              <a:rPr sz="2450" spc="-120">
                <a:latin typeface="Arial"/>
                <a:cs typeface="Arial"/>
              </a:rPr>
              <a:t> </a:t>
            </a:r>
            <a:r>
              <a:rPr sz="2450" spc="-50">
                <a:latin typeface="Arial"/>
                <a:cs typeface="Arial"/>
              </a:rPr>
              <a:t>table</a:t>
            </a:r>
            <a:r>
              <a:rPr sz="2450" spc="-114">
                <a:latin typeface="Arial"/>
                <a:cs typeface="Arial"/>
              </a:rPr>
              <a:t> </a:t>
            </a:r>
            <a:r>
              <a:rPr sz="2450" spc="-10">
                <a:latin typeface="Arial"/>
                <a:cs typeface="Arial"/>
              </a:rPr>
              <a:t>or</a:t>
            </a:r>
            <a:r>
              <a:rPr sz="2450" spc="-120">
                <a:latin typeface="Arial"/>
                <a:cs typeface="Arial"/>
              </a:rPr>
              <a:t> </a:t>
            </a:r>
            <a:r>
              <a:rPr sz="2450" spc="-55">
                <a:latin typeface="Arial"/>
                <a:cs typeface="Arial"/>
              </a:rPr>
              <a:t>podium</a:t>
            </a:r>
            <a:r>
              <a:rPr sz="2450" spc="-120">
                <a:latin typeface="Arial"/>
                <a:cs typeface="Arial"/>
              </a:rPr>
              <a:t> </a:t>
            </a:r>
            <a:r>
              <a:rPr sz="2450" spc="-110">
                <a:latin typeface="Arial"/>
                <a:cs typeface="Arial"/>
              </a:rPr>
              <a:t>(advisors</a:t>
            </a:r>
            <a:r>
              <a:rPr sz="2450" spc="-120">
                <a:latin typeface="Arial"/>
                <a:cs typeface="Arial"/>
              </a:rPr>
              <a:t> </a:t>
            </a:r>
            <a:r>
              <a:rPr sz="2450" spc="-85">
                <a:latin typeface="Arial"/>
                <a:cs typeface="Arial"/>
              </a:rPr>
              <a:t>should</a:t>
            </a:r>
            <a:r>
              <a:rPr sz="2450" spc="-120">
                <a:latin typeface="Arial"/>
                <a:cs typeface="Arial"/>
              </a:rPr>
              <a:t> </a:t>
            </a:r>
            <a:r>
              <a:rPr sz="2450">
                <a:latin typeface="Arial"/>
                <a:cs typeface="Arial"/>
              </a:rPr>
              <a:t>not</a:t>
            </a:r>
            <a:r>
              <a:rPr sz="2450" spc="-120">
                <a:latin typeface="Arial"/>
                <a:cs typeface="Arial"/>
              </a:rPr>
              <a:t> </a:t>
            </a:r>
            <a:r>
              <a:rPr sz="2450" spc="-105">
                <a:latin typeface="Arial"/>
                <a:cs typeface="Arial"/>
              </a:rPr>
              <a:t>invade  </a:t>
            </a:r>
            <a:r>
              <a:rPr sz="2450" spc="-180">
                <a:latin typeface="Arial"/>
                <a:cs typeface="Arial"/>
              </a:rPr>
              <a:t>a </a:t>
            </a:r>
            <a:r>
              <a:rPr sz="2450" spc="-100">
                <a:latin typeface="Arial"/>
                <a:cs typeface="Arial"/>
              </a:rPr>
              <a:t>witness’s </a:t>
            </a:r>
            <a:r>
              <a:rPr sz="2450" spc="-114">
                <a:latin typeface="Arial"/>
                <a:cs typeface="Arial"/>
              </a:rPr>
              <a:t>physical</a:t>
            </a:r>
            <a:r>
              <a:rPr sz="2450" spc="-75">
                <a:latin typeface="Arial"/>
                <a:cs typeface="Arial"/>
              </a:rPr>
              <a:t> </a:t>
            </a:r>
            <a:r>
              <a:rPr sz="2450" spc="-150">
                <a:latin typeface="Arial"/>
                <a:cs typeface="Arial"/>
              </a:rPr>
              <a:t>space)</a:t>
            </a:r>
            <a:endParaRPr sz="2450">
              <a:latin typeface="Arial"/>
              <a:cs typeface="Arial"/>
            </a:endParaRPr>
          </a:p>
          <a:p>
            <a:pPr marL="390525" marR="102870" indent="-378460">
              <a:lnSpc>
                <a:spcPts val="2380"/>
              </a:lnSpc>
              <a:spcBef>
                <a:spcPts val="580"/>
              </a:spcBef>
              <a:buChar char="•"/>
              <a:tabLst>
                <a:tab pos="390525" algn="l"/>
                <a:tab pos="391160" algn="l"/>
              </a:tabLst>
            </a:pPr>
            <a:r>
              <a:rPr sz="2450" spc="-155">
                <a:latin typeface="Arial"/>
                <a:cs typeface="Arial"/>
              </a:rPr>
              <a:t>Addresses </a:t>
            </a:r>
            <a:r>
              <a:rPr sz="2450" spc="-20">
                <a:latin typeface="Arial"/>
                <a:cs typeface="Arial"/>
              </a:rPr>
              <a:t>the </a:t>
            </a:r>
            <a:r>
              <a:rPr sz="2450" spc="-35">
                <a:latin typeface="Arial"/>
                <a:cs typeface="Arial"/>
              </a:rPr>
              <a:t>party </a:t>
            </a:r>
            <a:r>
              <a:rPr sz="2450" spc="-55">
                <a:latin typeface="Arial"/>
                <a:cs typeface="Arial"/>
              </a:rPr>
              <a:t>respectfully </a:t>
            </a:r>
            <a:r>
              <a:rPr sz="2450" spc="-120">
                <a:latin typeface="Arial"/>
                <a:cs typeface="Arial"/>
              </a:rPr>
              <a:t>using </a:t>
            </a:r>
            <a:r>
              <a:rPr sz="2450" spc="-180">
                <a:latin typeface="Arial"/>
                <a:cs typeface="Arial"/>
              </a:rPr>
              <a:t>a </a:t>
            </a:r>
            <a:r>
              <a:rPr sz="2450" spc="-55">
                <a:latin typeface="Arial"/>
                <a:cs typeface="Arial"/>
              </a:rPr>
              <a:t>preferred</a:t>
            </a:r>
            <a:r>
              <a:rPr sz="2450" spc="-330">
                <a:latin typeface="Arial"/>
                <a:cs typeface="Arial"/>
              </a:rPr>
              <a:t> </a:t>
            </a:r>
            <a:r>
              <a:rPr sz="2450" spc="35">
                <a:latin typeface="Arial"/>
                <a:cs typeface="Arial"/>
              </a:rPr>
              <a:t>title  </a:t>
            </a:r>
            <a:r>
              <a:rPr sz="2450">
                <a:latin typeface="Arial"/>
                <a:cs typeface="Arial"/>
              </a:rPr>
              <a:t>of </a:t>
            </a:r>
            <a:r>
              <a:rPr sz="2450" spc="-90">
                <a:latin typeface="Arial"/>
                <a:cs typeface="Arial"/>
              </a:rPr>
              <a:t>courtesy </a:t>
            </a:r>
            <a:r>
              <a:rPr sz="2450" spc="-65">
                <a:latin typeface="Arial"/>
                <a:cs typeface="Arial"/>
              </a:rPr>
              <a:t>(i.e., </a:t>
            </a:r>
            <a:r>
              <a:rPr sz="2450" spc="10">
                <a:latin typeface="Arial"/>
                <a:cs typeface="Arial"/>
              </a:rPr>
              <a:t>“Mr.” </a:t>
            </a:r>
            <a:r>
              <a:rPr sz="2450">
                <a:latin typeface="Arial"/>
                <a:cs typeface="Arial"/>
              </a:rPr>
              <a:t>“Ms.” </a:t>
            </a:r>
            <a:r>
              <a:rPr sz="2450" spc="-55">
                <a:latin typeface="Arial"/>
                <a:cs typeface="Arial"/>
              </a:rPr>
              <a:t>“Dr.” </a:t>
            </a:r>
            <a:r>
              <a:rPr sz="2450" spc="-50">
                <a:latin typeface="Arial"/>
                <a:cs typeface="Arial"/>
              </a:rPr>
              <a:t>“Professor”) </a:t>
            </a:r>
            <a:r>
              <a:rPr sz="2450" spc="-135">
                <a:latin typeface="Arial"/>
                <a:cs typeface="Arial"/>
              </a:rPr>
              <a:t>unless  </a:t>
            </a:r>
            <a:r>
              <a:rPr sz="2450" spc="-85">
                <a:latin typeface="Arial"/>
                <a:cs typeface="Arial"/>
              </a:rPr>
              <a:t>requested </a:t>
            </a:r>
            <a:r>
              <a:rPr sz="2450" spc="40">
                <a:latin typeface="Arial"/>
                <a:cs typeface="Arial"/>
              </a:rPr>
              <a:t>to </a:t>
            </a:r>
            <a:r>
              <a:rPr sz="2450" spc="-160">
                <a:latin typeface="Arial"/>
                <a:cs typeface="Arial"/>
              </a:rPr>
              <a:t>use </a:t>
            </a:r>
            <a:r>
              <a:rPr sz="2450" spc="-180">
                <a:latin typeface="Arial"/>
                <a:cs typeface="Arial"/>
              </a:rPr>
              <a:t>a </a:t>
            </a:r>
            <a:r>
              <a:rPr sz="2450" spc="-5">
                <a:latin typeface="Arial"/>
                <a:cs typeface="Arial"/>
              </a:rPr>
              <a:t>first</a:t>
            </a:r>
            <a:r>
              <a:rPr sz="2450" spc="-290">
                <a:latin typeface="Arial"/>
                <a:cs typeface="Arial"/>
              </a:rPr>
              <a:t> </a:t>
            </a:r>
            <a:r>
              <a:rPr sz="2450" spc="-120">
                <a:latin typeface="Arial"/>
                <a:cs typeface="Arial"/>
              </a:rPr>
              <a:t>name</a:t>
            </a:r>
            <a:endParaRPr sz="2450">
              <a:latin typeface="Arial"/>
              <a:cs typeface="Arial"/>
            </a:endParaRPr>
          </a:p>
          <a:p>
            <a:pPr marL="390525" marR="172720" indent="-378460">
              <a:lnSpc>
                <a:spcPts val="2380"/>
              </a:lnSpc>
              <a:spcBef>
                <a:spcPts val="590"/>
              </a:spcBef>
              <a:buChar char="•"/>
              <a:tabLst>
                <a:tab pos="390525" algn="l"/>
                <a:tab pos="391160" algn="l"/>
              </a:tabLst>
            </a:pPr>
            <a:r>
              <a:rPr sz="2450" spc="-120">
                <a:latin typeface="Arial"/>
                <a:cs typeface="Arial"/>
              </a:rPr>
              <a:t>Advisors </a:t>
            </a:r>
            <a:r>
              <a:rPr sz="2450" spc="-85">
                <a:latin typeface="Arial"/>
                <a:cs typeface="Arial"/>
              </a:rPr>
              <a:t>should </a:t>
            </a:r>
            <a:r>
              <a:rPr sz="2450" spc="-155">
                <a:latin typeface="Arial"/>
                <a:cs typeface="Arial"/>
              </a:rPr>
              <a:t>use </a:t>
            </a:r>
            <a:r>
              <a:rPr sz="2450" spc="-125">
                <a:latin typeface="Arial"/>
                <a:cs typeface="Arial"/>
              </a:rPr>
              <a:t>an </a:t>
            </a:r>
            <a:r>
              <a:rPr sz="2450" spc="-114">
                <a:latin typeface="Arial"/>
                <a:cs typeface="Arial"/>
              </a:rPr>
              <a:t>even </a:t>
            </a:r>
            <a:r>
              <a:rPr sz="2450" spc="-110">
                <a:latin typeface="Arial"/>
                <a:cs typeface="Arial"/>
              </a:rPr>
              <a:t>and </a:t>
            </a:r>
            <a:r>
              <a:rPr sz="2450" spc="-55">
                <a:latin typeface="Arial"/>
                <a:cs typeface="Arial"/>
              </a:rPr>
              <a:t>appropriate </a:t>
            </a:r>
            <a:r>
              <a:rPr sz="2450" spc="-35">
                <a:latin typeface="Arial"/>
                <a:cs typeface="Arial"/>
              </a:rPr>
              <a:t>tone </a:t>
            </a:r>
            <a:r>
              <a:rPr sz="2450" spc="-5">
                <a:latin typeface="Arial"/>
                <a:cs typeface="Arial"/>
              </a:rPr>
              <a:t>of  </a:t>
            </a:r>
            <a:r>
              <a:rPr sz="2450" spc="-100">
                <a:latin typeface="Arial"/>
                <a:cs typeface="Arial"/>
              </a:rPr>
              <a:t>voice </a:t>
            </a:r>
            <a:r>
              <a:rPr sz="2450" spc="-65">
                <a:latin typeface="Arial"/>
                <a:cs typeface="Arial"/>
              </a:rPr>
              <a:t>(i.e., no </a:t>
            </a:r>
            <a:r>
              <a:rPr sz="2450" spc="-70">
                <a:latin typeface="Arial"/>
                <a:cs typeface="Arial"/>
              </a:rPr>
              <a:t>shouting; </a:t>
            </a:r>
            <a:r>
              <a:rPr sz="2450" spc="-65">
                <a:latin typeface="Arial"/>
                <a:cs typeface="Arial"/>
              </a:rPr>
              <a:t>no </a:t>
            </a:r>
            <a:r>
              <a:rPr sz="2450" spc="-105">
                <a:latin typeface="Arial"/>
                <a:cs typeface="Arial"/>
              </a:rPr>
              <a:t>snide </a:t>
            </a:r>
            <a:r>
              <a:rPr sz="2450" spc="-30">
                <a:latin typeface="Arial"/>
                <a:cs typeface="Arial"/>
              </a:rPr>
              <a:t>tone; </a:t>
            </a:r>
            <a:r>
              <a:rPr sz="2450" spc="-65">
                <a:latin typeface="Arial"/>
                <a:cs typeface="Arial"/>
              </a:rPr>
              <a:t>no</a:t>
            </a:r>
            <a:r>
              <a:rPr sz="2450" spc="-475">
                <a:latin typeface="Arial"/>
                <a:cs typeface="Arial"/>
              </a:rPr>
              <a:t> </a:t>
            </a:r>
            <a:r>
              <a:rPr sz="2450" spc="-145">
                <a:latin typeface="Arial"/>
                <a:cs typeface="Arial"/>
              </a:rPr>
              <a:t>sarcasm; </a:t>
            </a:r>
            <a:r>
              <a:rPr sz="2450" spc="-70">
                <a:latin typeface="Arial"/>
                <a:cs typeface="Arial"/>
              </a:rPr>
              <a:t>no  </a:t>
            </a:r>
            <a:r>
              <a:rPr sz="2450" spc="-85">
                <a:latin typeface="Arial"/>
                <a:cs typeface="Arial"/>
              </a:rPr>
              <a:t>dramatics)</a:t>
            </a:r>
            <a:endParaRPr sz="2450">
              <a:latin typeface="Arial"/>
              <a:cs typeface="Arial"/>
            </a:endParaRPr>
          </a:p>
          <a:p>
            <a:pPr marL="390525" marR="324485" indent="-378460">
              <a:lnSpc>
                <a:spcPts val="2380"/>
              </a:lnSpc>
              <a:spcBef>
                <a:spcPts val="575"/>
              </a:spcBef>
              <a:buChar char="•"/>
              <a:tabLst>
                <a:tab pos="390525" algn="l"/>
                <a:tab pos="391160" algn="l"/>
              </a:tabLst>
            </a:pPr>
            <a:r>
              <a:rPr sz="2450" spc="-120">
                <a:latin typeface="Arial"/>
                <a:cs typeface="Arial"/>
              </a:rPr>
              <a:t>Advisors </a:t>
            </a:r>
            <a:r>
              <a:rPr sz="2450" spc="-85">
                <a:latin typeface="Arial"/>
                <a:cs typeface="Arial"/>
              </a:rPr>
              <a:t>should </a:t>
            </a:r>
            <a:r>
              <a:rPr sz="2450">
                <a:latin typeface="Arial"/>
                <a:cs typeface="Arial"/>
              </a:rPr>
              <a:t>not </a:t>
            </a:r>
            <a:r>
              <a:rPr sz="2450" spc="-155">
                <a:latin typeface="Arial"/>
                <a:cs typeface="Arial"/>
              </a:rPr>
              <a:t>use </a:t>
            </a:r>
            <a:r>
              <a:rPr sz="2450" spc="-30">
                <a:latin typeface="Arial"/>
                <a:cs typeface="Arial"/>
              </a:rPr>
              <a:t>intimidating </a:t>
            </a:r>
            <a:r>
              <a:rPr sz="2450" spc="-120">
                <a:latin typeface="Arial"/>
                <a:cs typeface="Arial"/>
              </a:rPr>
              <a:t>physical</a:t>
            </a:r>
            <a:r>
              <a:rPr sz="2450" spc="-270">
                <a:latin typeface="Arial"/>
                <a:cs typeface="Arial"/>
              </a:rPr>
              <a:t> </a:t>
            </a:r>
            <a:r>
              <a:rPr sz="2450" spc="-85">
                <a:latin typeface="Arial"/>
                <a:cs typeface="Arial"/>
              </a:rPr>
              <a:t>actions  </a:t>
            </a:r>
            <a:r>
              <a:rPr sz="2450" spc="-65">
                <a:latin typeface="Arial"/>
                <a:cs typeface="Arial"/>
              </a:rPr>
              <a:t>(i.e., </a:t>
            </a:r>
            <a:r>
              <a:rPr sz="2450" spc="-45">
                <a:latin typeface="Arial"/>
                <a:cs typeface="Arial"/>
              </a:rPr>
              <a:t>finger </a:t>
            </a:r>
            <a:r>
              <a:rPr sz="2450" spc="-40">
                <a:latin typeface="Arial"/>
                <a:cs typeface="Arial"/>
              </a:rPr>
              <a:t>pointing; </a:t>
            </a:r>
            <a:r>
              <a:rPr sz="2450" spc="-10">
                <a:latin typeface="Arial"/>
                <a:cs typeface="Arial"/>
              </a:rPr>
              <a:t>fist </a:t>
            </a:r>
            <a:r>
              <a:rPr sz="2450" spc="-70">
                <a:latin typeface="Arial"/>
                <a:cs typeface="Arial"/>
              </a:rPr>
              <a:t>pounding; </a:t>
            </a:r>
            <a:r>
              <a:rPr sz="2450" spc="-114">
                <a:latin typeface="Arial"/>
                <a:cs typeface="Arial"/>
              </a:rPr>
              <a:t>exasperated  </a:t>
            </a:r>
            <a:r>
              <a:rPr sz="2450" spc="-110">
                <a:latin typeface="Arial"/>
                <a:cs typeface="Arial"/>
              </a:rPr>
              <a:t>gestures;</a:t>
            </a:r>
            <a:r>
              <a:rPr sz="2450" spc="-135">
                <a:latin typeface="Arial"/>
                <a:cs typeface="Arial"/>
              </a:rPr>
              <a:t> </a:t>
            </a:r>
            <a:r>
              <a:rPr sz="2450" spc="-75">
                <a:latin typeface="Arial"/>
                <a:cs typeface="Arial"/>
              </a:rPr>
              <a:t>etc.)</a:t>
            </a:r>
            <a:endParaRPr sz="245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9335" y="1180591"/>
            <a:ext cx="6969759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>
                <a:solidFill>
                  <a:srgbClr val="0032A0"/>
                </a:solidFill>
              </a:rPr>
              <a:t>What </a:t>
            </a:r>
            <a:r>
              <a:rPr>
                <a:solidFill>
                  <a:srgbClr val="0032A0"/>
                </a:solidFill>
              </a:rPr>
              <a:t>is </a:t>
            </a:r>
            <a:r>
              <a:rPr spc="-5">
                <a:solidFill>
                  <a:srgbClr val="0032A0"/>
                </a:solidFill>
              </a:rPr>
              <a:t>the </a:t>
            </a:r>
            <a:r>
              <a:rPr>
                <a:solidFill>
                  <a:srgbClr val="0032A0"/>
                </a:solidFill>
              </a:rPr>
              <a:t>appropriate</a:t>
            </a:r>
            <a:r>
              <a:rPr spc="-130">
                <a:solidFill>
                  <a:srgbClr val="0032A0"/>
                </a:solidFill>
              </a:rPr>
              <a:t> </a:t>
            </a:r>
            <a:r>
              <a:rPr u="heavy">
                <a:solidFill>
                  <a:srgbClr val="0032A0"/>
                </a:solidFill>
                <a:uFill>
                  <a:solidFill>
                    <a:srgbClr val="0032A0"/>
                  </a:solidFill>
                </a:uFill>
              </a:rPr>
              <a:t>manner </a:t>
            </a:r>
            <a:r>
              <a:rPr>
                <a:solidFill>
                  <a:srgbClr val="0032A0"/>
                </a:solidFill>
              </a:rPr>
              <a:t> of </a:t>
            </a:r>
            <a:r>
              <a:rPr spc="-5">
                <a:solidFill>
                  <a:srgbClr val="0032A0"/>
                </a:solidFill>
              </a:rPr>
              <a:t>Advisor</a:t>
            </a:r>
            <a:r>
              <a:rPr spc="-20">
                <a:solidFill>
                  <a:srgbClr val="0032A0"/>
                </a:solidFill>
              </a:rPr>
              <a:t> </a:t>
            </a:r>
            <a:r>
              <a:rPr spc="-5">
                <a:solidFill>
                  <a:srgbClr val="0032A0"/>
                </a:solidFill>
              </a:rPr>
              <a:t>questions?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pc="95"/>
              <a:t>©</a:t>
            </a:r>
            <a:r>
              <a:rPr spc="-85"/>
              <a:t> </a:t>
            </a:r>
            <a:r>
              <a:rPr spc="-40"/>
              <a:t>2020 </a:t>
            </a:r>
            <a:r>
              <a:rPr spc="-65"/>
              <a:t>Husch </a:t>
            </a:r>
            <a:r>
              <a:rPr spc="-40"/>
              <a:t>Blackwell </a:t>
            </a:r>
            <a:r>
              <a:rPr spc="-130"/>
              <a:t>LLP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9523" y="2779267"/>
            <a:ext cx="6815455" cy="171577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90525" marR="366395" indent="-378460">
              <a:lnSpc>
                <a:spcPts val="3170"/>
              </a:lnSpc>
              <a:spcBef>
                <a:spcPts val="200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40">
                <a:latin typeface="Arial"/>
                <a:cs typeface="Arial"/>
              </a:rPr>
              <a:t>Decision-maker(s) </a:t>
            </a:r>
            <a:r>
              <a:rPr sz="2650" spc="-90">
                <a:latin typeface="Arial"/>
                <a:cs typeface="Arial"/>
              </a:rPr>
              <a:t>must </a:t>
            </a:r>
            <a:r>
              <a:rPr sz="2650" b="1" spc="-235">
                <a:latin typeface="Arial"/>
                <a:cs typeface="Arial"/>
              </a:rPr>
              <a:t>screen </a:t>
            </a:r>
            <a:r>
              <a:rPr sz="2650" spc="-110">
                <a:latin typeface="Arial"/>
                <a:cs typeface="Arial"/>
              </a:rPr>
              <a:t>questions </a:t>
            </a:r>
            <a:r>
              <a:rPr sz="2650" spc="-20">
                <a:latin typeface="Arial"/>
                <a:cs typeface="Arial"/>
              </a:rPr>
              <a:t>for  </a:t>
            </a:r>
            <a:r>
              <a:rPr sz="2650" spc="-135">
                <a:latin typeface="Arial"/>
                <a:cs typeface="Arial"/>
              </a:rPr>
              <a:t>relevance </a:t>
            </a:r>
            <a:r>
              <a:rPr sz="2650" spc="-130">
                <a:latin typeface="Arial"/>
                <a:cs typeface="Arial"/>
              </a:rPr>
              <a:t>and </a:t>
            </a:r>
            <a:r>
              <a:rPr sz="2650" spc="-125">
                <a:latin typeface="Arial"/>
                <a:cs typeface="Arial"/>
              </a:rPr>
              <a:t>resolve </a:t>
            </a:r>
            <a:r>
              <a:rPr sz="2650" spc="-135">
                <a:latin typeface="Arial"/>
                <a:cs typeface="Arial"/>
              </a:rPr>
              <a:t>relevance</a:t>
            </a:r>
            <a:r>
              <a:rPr sz="2650" spc="-145">
                <a:latin typeface="Arial"/>
                <a:cs typeface="Arial"/>
              </a:rPr>
              <a:t> </a:t>
            </a:r>
            <a:r>
              <a:rPr sz="2650" spc="-80">
                <a:latin typeface="Arial"/>
                <a:cs typeface="Arial"/>
              </a:rPr>
              <a:t>objections</a:t>
            </a:r>
            <a:endParaRPr sz="2650">
              <a:latin typeface="Arial"/>
              <a:cs typeface="Arial"/>
            </a:endParaRPr>
          </a:p>
          <a:p>
            <a:pPr marL="390525" marR="5080" indent="-378460">
              <a:lnSpc>
                <a:spcPts val="3170"/>
              </a:lnSpc>
              <a:spcBef>
                <a:spcPts val="635"/>
              </a:spcBef>
              <a:buChar char="•"/>
              <a:tabLst>
                <a:tab pos="390525" algn="l"/>
                <a:tab pos="391160" algn="l"/>
              </a:tabLst>
            </a:pPr>
            <a:r>
              <a:rPr sz="2650" spc="-140">
                <a:latin typeface="Arial"/>
                <a:cs typeface="Arial"/>
              </a:rPr>
              <a:t>Decision-maker(s) </a:t>
            </a:r>
            <a:r>
              <a:rPr sz="2650" spc="-90">
                <a:latin typeface="Arial"/>
                <a:cs typeface="Arial"/>
              </a:rPr>
              <a:t>must </a:t>
            </a:r>
            <a:r>
              <a:rPr sz="2650" b="1" spc="-175">
                <a:latin typeface="Arial"/>
                <a:cs typeface="Arial"/>
              </a:rPr>
              <a:t>explain </a:t>
            </a:r>
            <a:r>
              <a:rPr sz="2650" spc="-160">
                <a:latin typeface="Arial"/>
                <a:cs typeface="Arial"/>
              </a:rPr>
              <a:t>any </a:t>
            </a:r>
            <a:r>
              <a:rPr sz="2650" spc="-114">
                <a:latin typeface="Arial"/>
                <a:cs typeface="Arial"/>
              </a:rPr>
              <a:t>decision </a:t>
            </a:r>
            <a:r>
              <a:rPr sz="2650" spc="20">
                <a:latin typeface="Arial"/>
                <a:cs typeface="Arial"/>
              </a:rPr>
              <a:t>to  </a:t>
            </a:r>
            <a:r>
              <a:rPr sz="2650" spc="-145">
                <a:latin typeface="Arial"/>
                <a:cs typeface="Arial"/>
              </a:rPr>
              <a:t>exclude </a:t>
            </a:r>
            <a:r>
              <a:rPr sz="2650" spc="-210">
                <a:latin typeface="Arial"/>
                <a:cs typeface="Arial"/>
              </a:rPr>
              <a:t>a </a:t>
            </a:r>
            <a:r>
              <a:rPr sz="2650" spc="-80">
                <a:latin typeface="Arial"/>
                <a:cs typeface="Arial"/>
              </a:rPr>
              <a:t>question </a:t>
            </a:r>
            <a:r>
              <a:rPr sz="2650" spc="-254">
                <a:latin typeface="Arial"/>
                <a:cs typeface="Arial"/>
              </a:rPr>
              <a:t>as</a:t>
            </a:r>
            <a:r>
              <a:rPr sz="2650" spc="-130">
                <a:latin typeface="Arial"/>
                <a:cs typeface="Arial"/>
              </a:rPr>
              <a:t> </a:t>
            </a:r>
            <a:r>
              <a:rPr sz="2650" spc="-70">
                <a:latin typeface="Arial"/>
                <a:cs typeface="Arial"/>
              </a:rPr>
              <a:t>not-relevant</a:t>
            </a:r>
            <a:endParaRPr sz="265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523" y="1604264"/>
            <a:ext cx="602678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>
                <a:solidFill>
                  <a:srgbClr val="0032A0"/>
                </a:solidFill>
              </a:rPr>
              <a:t>Who determines</a:t>
            </a:r>
            <a:r>
              <a:rPr spc="-90">
                <a:solidFill>
                  <a:srgbClr val="0032A0"/>
                </a:solidFill>
              </a:rPr>
              <a:t> </a:t>
            </a:r>
            <a:r>
              <a:rPr spc="-5">
                <a:solidFill>
                  <a:srgbClr val="0032A0"/>
                </a:solidFill>
              </a:rPr>
              <a:t>relevance?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1110</TotalTime>
  <Words>8939</Words>
  <Application>Microsoft Office PowerPoint</Application>
  <PresentationFormat>Custom</PresentationFormat>
  <Paragraphs>983</Paragraphs>
  <Slides>166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166</vt:i4>
      </vt:variant>
    </vt:vector>
  </HeadingPairs>
  <TitlesOfParts>
    <vt:vector size="176" baseType="lpstr">
      <vt:lpstr>Arial</vt:lpstr>
      <vt:lpstr>Arial-BoldItalicMT</vt:lpstr>
      <vt:lpstr>Calibri</vt:lpstr>
      <vt:lpstr>Calibri Light</vt:lpstr>
      <vt:lpstr>Courier New</vt:lpstr>
      <vt:lpstr>Georgia</vt:lpstr>
      <vt:lpstr>Georgia-BoldItalic</vt:lpstr>
      <vt:lpstr>Times New Roman</vt:lpstr>
      <vt:lpstr>Wingdings</vt:lpstr>
      <vt:lpstr>Office Theme</vt:lpstr>
      <vt:lpstr>Title IX Hearings Training</vt:lpstr>
      <vt:lpstr>Housekeeping</vt:lpstr>
      <vt:lpstr>Agenda</vt:lpstr>
      <vt:lpstr>What is Title IX?</vt:lpstr>
      <vt:lpstr>Why are we talking about this now?</vt:lpstr>
      <vt:lpstr>When are the new regs effective?</vt:lpstr>
      <vt:lpstr>Examples of  notable  provisions</vt:lpstr>
      <vt:lpstr>What sexual harassment does  Title IX apply to?</vt:lpstr>
      <vt:lpstr>What are examples of education programs and activities? </vt:lpstr>
      <vt:lpstr>Does Title IX apply to off-campus  sexual harassment?</vt:lpstr>
      <vt:lpstr>Example (included in EP&amp;A)</vt:lpstr>
      <vt:lpstr>Example (excluded from EP&amp;A)</vt:lpstr>
      <vt:lpstr>Does Title IX apply to sexual  harassment in other countries?</vt:lpstr>
      <vt:lpstr>FERPA</vt:lpstr>
      <vt:lpstr>Example (permitted communication)</vt:lpstr>
      <vt:lpstr>Example (institution may restrict)</vt:lpstr>
      <vt:lpstr>Are interviews and hearings  confidential?</vt:lpstr>
      <vt:lpstr>Questions? </vt:lpstr>
      <vt:lpstr>Applicable Policy  Requirements</vt:lpstr>
      <vt:lpstr>Standard of  Evidence</vt:lpstr>
      <vt:lpstr>Legal Standard</vt:lpstr>
      <vt:lpstr>What is sexual harassment?</vt:lpstr>
      <vt:lpstr>What is quid pro quo?</vt:lpstr>
      <vt:lpstr>Example of quid pro quo</vt:lpstr>
      <vt:lpstr>Another example of quid pro quo</vt:lpstr>
      <vt:lpstr>Poll question</vt:lpstr>
      <vt:lpstr>What is hostile environment?</vt:lpstr>
      <vt:lpstr>How do we determine if a hostile  environment exists?</vt:lpstr>
      <vt:lpstr>Example of hostile environment</vt:lpstr>
      <vt:lpstr>Another example of hostile  environment</vt:lpstr>
      <vt:lpstr>Does the First Amendment  matter?</vt:lpstr>
      <vt:lpstr>Example (not-hostile environment)</vt:lpstr>
      <vt:lpstr>What is sexual assault?</vt:lpstr>
      <vt:lpstr>What is rape?</vt:lpstr>
      <vt:lpstr>What is consent?</vt:lpstr>
      <vt:lpstr>What is incapacity?</vt:lpstr>
      <vt:lpstr>Example (incapacitated)</vt:lpstr>
      <vt:lpstr>Example (not-incapacitated)</vt:lpstr>
      <vt:lpstr>Does Title IX also prohibit  retaliation?</vt:lpstr>
      <vt:lpstr>Example of retaliation</vt:lpstr>
      <vt:lpstr>What are the  institution’s  overall  duties?</vt:lpstr>
      <vt:lpstr>What is a formal complaint?</vt:lpstr>
      <vt:lpstr>When may the Title IX Coordinator  file a formal complaint?</vt:lpstr>
      <vt:lpstr>Example of T9 Coordinator  formal complaint</vt:lpstr>
      <vt:lpstr>Can we consolidate the complaints?</vt:lpstr>
      <vt:lpstr>Example of permissible  consolidation</vt:lpstr>
      <vt:lpstr>Example of impermissible  consolidation</vt:lpstr>
      <vt:lpstr>What is the grievance process?</vt:lpstr>
      <vt:lpstr>Who are the key institutional  actors in the grievance process?</vt:lpstr>
      <vt:lpstr>What general principles  govern the grievance process?</vt:lpstr>
      <vt:lpstr>How long does a grievance  process take?</vt:lpstr>
      <vt:lpstr>Bias, Stereotypes and Conflicts</vt:lpstr>
      <vt:lpstr>Who is responsible for identifying  conflicts of interest and bias?</vt:lpstr>
      <vt:lpstr>Examples of  impermissible  stereotypes</vt:lpstr>
      <vt:lpstr>What is a conflict of interest?</vt:lpstr>
      <vt:lpstr>Example - conflict of interest</vt:lpstr>
      <vt:lpstr>Example of bias (#1)</vt:lpstr>
      <vt:lpstr>Resource for consideration:  Harvard implicit bias test</vt:lpstr>
      <vt:lpstr>Trauma</vt:lpstr>
      <vt:lpstr>Balance</vt:lpstr>
      <vt:lpstr>Trauma might affect a party</vt:lpstr>
      <vt:lpstr>Possible  trauma  impact</vt:lpstr>
      <vt:lpstr>Trauma &amp; credibility</vt:lpstr>
      <vt:lpstr>Physical reaction</vt:lpstr>
      <vt:lpstr>Trauma-informed questioning</vt:lpstr>
      <vt:lpstr>Awareness of respondent trauma</vt:lpstr>
      <vt:lpstr>Hearings, Cross  Examination &amp;  Questioning</vt:lpstr>
      <vt:lpstr>What happens before a hearing?</vt:lpstr>
      <vt:lpstr>Pre-Hearing Meeting</vt:lpstr>
      <vt:lpstr>What is the purpose of the hearing?</vt:lpstr>
      <vt:lpstr>Who runs the hearing?</vt:lpstr>
      <vt:lpstr>Can we set standards of behavior for  hearings?</vt:lpstr>
      <vt:lpstr>Example (permissible)</vt:lpstr>
      <vt:lpstr>Example (impermissible)</vt:lpstr>
      <vt:lpstr>What are the logistics of a hearing?</vt:lpstr>
      <vt:lpstr>Who attends a hearing?</vt:lpstr>
      <vt:lpstr>Do we provide a party’s advisor?</vt:lpstr>
      <vt:lpstr>What is the role of adjudicators?</vt:lpstr>
      <vt:lpstr>How does the hearing actually work?</vt:lpstr>
      <vt:lpstr>How long does a hearing last?</vt:lpstr>
      <vt:lpstr>Pre-Hearing Homework</vt:lpstr>
      <vt:lpstr>Consider Other Potential Policies in  Play</vt:lpstr>
      <vt:lpstr>Lesson for Panel Members: Doe v. Purdue University, et al. (2019)</vt:lpstr>
      <vt:lpstr>Typical Hearing Structure</vt:lpstr>
      <vt:lpstr>What is a potential sequence?</vt:lpstr>
      <vt:lpstr>Starting the Hearing: Setting the  Tone</vt:lpstr>
      <vt:lpstr>Common Ground Rules</vt:lpstr>
      <vt:lpstr>Separating the Parties</vt:lpstr>
      <vt:lpstr>Unavailable Witnesses</vt:lpstr>
      <vt:lpstr>Be Ready to Field Curveballs</vt:lpstr>
      <vt:lpstr>The Art of Fielding</vt:lpstr>
      <vt:lpstr>And Fastballs!</vt:lpstr>
      <vt:lpstr>More Curveballs: Advisors</vt:lpstr>
      <vt:lpstr>Cross-examination</vt:lpstr>
      <vt:lpstr>Facilitating Effective Cross-Examination</vt:lpstr>
      <vt:lpstr>What is the advisor’s role in  questioning?</vt:lpstr>
      <vt:lpstr>Advisors are not required to “act like lawyers”</vt:lpstr>
      <vt:lpstr>What is the appropriate manner  of Advisor questions?</vt:lpstr>
      <vt:lpstr>Who determines relevance?</vt:lpstr>
      <vt:lpstr>What is relevance?</vt:lpstr>
      <vt:lpstr>Example #1 (relevant)</vt:lpstr>
      <vt:lpstr>Example #2 (relevant)</vt:lpstr>
      <vt:lpstr>Example #1 (not relevant)</vt:lpstr>
      <vt:lpstr>Example #2 (not relevant)</vt:lpstr>
      <vt:lpstr>Is sexual history considered?</vt:lpstr>
      <vt:lpstr>Example #2 (impermissible)</vt:lpstr>
      <vt:lpstr>Example #2 (permissible)</vt:lpstr>
      <vt:lpstr>Does any testimony get excluded?</vt:lpstr>
      <vt:lpstr>Example #1 (excluded)</vt:lpstr>
      <vt:lpstr>Example #2 (excluded)</vt:lpstr>
      <vt:lpstr>Example (not-excluded)</vt:lpstr>
      <vt:lpstr>What are the hallmarks of  effective questioning?</vt:lpstr>
      <vt:lpstr>Example</vt:lpstr>
      <vt:lpstr>Example questions</vt:lpstr>
      <vt:lpstr>Another example</vt:lpstr>
      <vt:lpstr>More example questions</vt:lpstr>
      <vt:lpstr>Questioning</vt:lpstr>
      <vt:lpstr>Questioning…</vt:lpstr>
      <vt:lpstr>General Questioning Guidelines</vt:lpstr>
      <vt:lpstr>General Questioning Guidelines…</vt:lpstr>
      <vt:lpstr>When Asking Questions . . .</vt:lpstr>
      <vt:lpstr>Some Common Questions by  Adjudicators</vt:lpstr>
      <vt:lpstr>Some (More) Common Questions  by Adjudicators</vt:lpstr>
      <vt:lpstr>Decision-Making and  Evidentiary  Concepts</vt:lpstr>
      <vt:lpstr>Decision-making</vt:lpstr>
      <vt:lpstr>Key Principles</vt:lpstr>
      <vt:lpstr>Direct v. Circumstantial (Direct)</vt:lpstr>
      <vt:lpstr>Direct v. Circumstantial  (Circumstantial)</vt:lpstr>
      <vt:lpstr>Hearsay</vt:lpstr>
      <vt:lpstr>Credibility</vt:lpstr>
      <vt:lpstr>What does it mean to weigh  evidence?</vt:lpstr>
      <vt:lpstr>Example of considerable  weight</vt:lpstr>
      <vt:lpstr>Example of less weight</vt:lpstr>
      <vt:lpstr>How do(es) the decision-maker(s)  decide a case?</vt:lpstr>
      <vt:lpstr>How do(es) the decision-maker(s)  issue a decision?</vt:lpstr>
      <vt:lpstr>Sanctioning </vt:lpstr>
      <vt:lpstr>What principles do we use to  determine discipline?</vt:lpstr>
      <vt:lpstr>What principles do we use to  determine remediation?</vt:lpstr>
      <vt:lpstr>Disciplinary Philosophy</vt:lpstr>
      <vt:lpstr>Sanctioning Goals</vt:lpstr>
      <vt:lpstr>Determining Sanctions</vt:lpstr>
      <vt:lpstr>Avoid Sanctioning Problems</vt:lpstr>
      <vt:lpstr>Applying aggravating  and mitigating  factors</vt:lpstr>
      <vt:lpstr>Aggravating and Mitigating  Factors</vt:lpstr>
      <vt:lpstr>Any more  Questions?</vt:lpstr>
      <vt:lpstr>Increased Detail in Sanction</vt:lpstr>
      <vt:lpstr>Increased Detail in Sanction (cont.)</vt:lpstr>
      <vt:lpstr>Addressing Expectations Upon  Return from Suspensions</vt:lpstr>
      <vt:lpstr>Decision-Making &amp;  Writing</vt:lpstr>
      <vt:lpstr>What Is a Determination?</vt:lpstr>
      <vt:lpstr>Purpose of a Decision</vt:lpstr>
      <vt:lpstr>Documenting the Decision</vt:lpstr>
      <vt:lpstr>Critical Elements</vt:lpstr>
      <vt:lpstr>Preliminary Case Information</vt:lpstr>
      <vt:lpstr>History of the Case</vt:lpstr>
      <vt:lpstr>Summarizing Allegations</vt:lpstr>
      <vt:lpstr>Factual Findings</vt:lpstr>
      <vt:lpstr>Factual Findings (cont.)</vt:lpstr>
      <vt:lpstr>Important Language Considerations</vt:lpstr>
      <vt:lpstr>Be Specific</vt:lpstr>
      <vt:lpstr>Analysis and Conclusion</vt:lpstr>
      <vt:lpstr>Language for Findings</vt:lpstr>
      <vt:lpstr>Check Your Work</vt:lpstr>
      <vt:lpstr>Documenting Sanction: Rules of  Thumb</vt:lpstr>
      <vt:lpstr>Avoid Common “Mistakes” with  Decision-Writing</vt:lpstr>
      <vt:lpstr>HuschBlackwell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- 4814-0890-1841.1 University of Louisville. Title IX Hearings Training.pptx</dc:title>
  <cp:lastModifiedBy>Horrar,David Paul</cp:lastModifiedBy>
  <cp:revision>2</cp:revision>
  <dcterms:created xsi:type="dcterms:W3CDTF">2021-02-10T16:20:10Z</dcterms:created>
  <dcterms:modified xsi:type="dcterms:W3CDTF">2021-02-23T17:32:27Z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2020-11-11T00:00:00Z</vt:filetime>
  </property>
  <property fmtid="{D5CDD505-2E9C-101B-9397-08002B2CF9AE}" pid="3" name="LastSaved">
    <vt:filetime>2020-11-11T00:00:00Z</vt:filetime>
  </property>
</Properties>
</file>