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6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  <p:sldId id="354" r:id="rId97"/>
    <p:sldId id="355" r:id="rId98"/>
    <p:sldId id="356" r:id="rId99"/>
    <p:sldId id="357" r:id="rId100"/>
    <p:sldId id="358" r:id="rId101"/>
    <p:sldId id="359" r:id="rId102"/>
    <p:sldId id="360" r:id="rId103"/>
    <p:sldId id="361" r:id="rId104"/>
    <p:sldId id="362" r:id="rId105"/>
    <p:sldId id="363" r:id="rId106"/>
    <p:sldId id="364" r:id="rId107"/>
    <p:sldId id="365" r:id="rId108"/>
    <p:sldId id="366" r:id="rId109"/>
    <p:sldId id="367" r:id="rId110"/>
    <p:sldId id="368" r:id="rId111"/>
    <p:sldId id="369" r:id="rId112"/>
    <p:sldId id="370" r:id="rId113"/>
    <p:sldId id="371" r:id="rId114"/>
    <p:sldId id="372" r:id="rId115"/>
    <p:sldId id="373" r:id="rId116"/>
    <p:sldId id="374" r:id="rId117"/>
    <p:sldId id="375" r:id="rId118"/>
    <p:sldId id="376" r:id="rId119"/>
    <p:sldId id="377" r:id="rId120"/>
    <p:sldId id="378" r:id="rId121"/>
    <p:sldId id="379" r:id="rId122"/>
    <p:sldId id="380" r:id="rId123"/>
    <p:sldId id="381" r:id="rId124"/>
    <p:sldId id="382" r:id="rId125"/>
    <p:sldId id="383" r:id="rId126"/>
    <p:sldId id="384" r:id="rId127"/>
    <p:sldId id="385" r:id="rId128"/>
    <p:sldId id="386" r:id="rId129"/>
    <p:sldId id="387" r:id="rId130"/>
    <p:sldId id="388" r:id="rId131"/>
    <p:sldId id="389" r:id="rId132"/>
    <p:sldId id="390" r:id="rId133"/>
    <p:sldId id="391" r:id="rId134"/>
    <p:sldId id="392" r:id="rId135"/>
    <p:sldId id="393" r:id="rId136"/>
    <p:sldId id="394" r:id="rId137"/>
    <p:sldId id="395" r:id="rId138"/>
    <p:sldId id="396" r:id="rId139"/>
    <p:sldId id="397" r:id="rId140"/>
    <p:sldId id="398" r:id="rId141"/>
    <p:sldId id="399" r:id="rId142"/>
    <p:sldId id="400" r:id="rId143"/>
    <p:sldId id="401" r:id="rId144"/>
    <p:sldId id="402" r:id="rId145"/>
    <p:sldId id="403" r:id="rId146"/>
    <p:sldId id="404" r:id="rId147"/>
    <p:sldId id="405" r:id="rId148"/>
    <p:sldId id="406" r:id="rId149"/>
    <p:sldId id="407" r:id="rId150"/>
    <p:sldId id="408" r:id="rId151"/>
    <p:sldId id="409" r:id="rId152"/>
    <p:sldId id="410" r:id="rId153"/>
    <p:sldId id="411" r:id="rId154"/>
    <p:sldId id="412" r:id="rId155"/>
    <p:sldId id="413" r:id="rId156"/>
    <p:sldId id="414" r:id="rId157"/>
    <p:sldId id="415" r:id="rId158"/>
    <p:sldId id="416" r:id="rId159"/>
    <p:sldId id="417" r:id="rId160"/>
    <p:sldId id="418" r:id="rId161"/>
    <p:sldId id="419" r:id="rId162"/>
    <p:sldId id="420" r:id="rId163"/>
    <p:sldId id="421" r:id="rId164"/>
    <p:sldId id="422" r:id="rId165"/>
    <p:sldId id="423" r:id="rId166"/>
    <p:sldId id="424" r:id="rId16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A8B216-4317-3C49-9B36-5918918492E8}" v="293" dt="2021-02-23T16:42:42.3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85"/>
    <p:restoredTop sz="86395"/>
  </p:normalViewPr>
  <p:slideViewPr>
    <p:cSldViewPr>
      <p:cViewPr varScale="1">
        <p:scale>
          <a:sx n="97" d="100"/>
          <a:sy n="97" d="100"/>
        </p:scale>
        <p:origin x="1194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306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748F9-FDAD-6E4E-84E6-9FADA0D98AE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FCBCD-AE3D-864F-838C-7DA2CD4C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38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136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13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166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0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54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24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15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36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01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18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FCBCD-AE3D-864F-838C-7DA2CD4CB7D3}" type="slidenum">
              <a:rPr lang="en-US" smtClean="0"/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9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281F-7E0C-5647-A61A-89D6FA1E7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B39A3-E392-2548-B18E-4AD785D03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62F8C-4016-3F4B-966C-9DAD2232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50072-6EEC-6944-89EC-E956D4F7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2A658-D64C-DF40-8E24-A6CCCEF9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7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D85C4-3FC6-1C49-9BF7-0D4D8C1F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48968-3C72-0F44-813D-8B1534C6A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79BC1-D5D2-F845-A978-6E7963EE4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266FA-7B42-E549-94EF-6A04E563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9FB89-DE07-B741-9D12-9DBD6A6A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4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9E18B8-4CBB-3F41-A2B7-5231A4B23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6E5F5-5DE5-8941-B5B9-92CFD078A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C957-AAA1-B942-8632-52998099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EBBC9-3BFB-4444-9C84-124B617A6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A4FFA-EA2C-5F42-BAE4-8471F5BD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9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78000" y="1799335"/>
            <a:ext cx="6502400" cy="2251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094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041FAC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020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D516-269E-3E41-B432-3D5735FC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B5516-96B3-4E45-A9B5-5AA634A74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198DD-B195-B247-9609-EA01B4A8A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5FBDA-529F-804B-9AF0-F66D032E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85977-E1A8-FA42-81B3-A36F3EB9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EB2CB-1D17-2146-83C9-637FD71A1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3867D-5FBF-3C44-87FF-706BF396B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D7BA-53A3-2B4B-AAB3-89BF7227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519FB-AC0A-6A47-A1A8-3DED8AD1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6C370-4CE6-AC4B-9224-2C41F4AF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4BDE5-AD84-8643-93BA-6E8C926A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9A5F-BC17-0346-858B-C05DE3CED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EAE26-E535-2544-A539-E39FBAEA9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88B8D-0A14-9948-918E-64625EAF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8A3F5-5E5E-CB4C-B75A-9D71AD7F2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0C7FB-B513-3041-BC64-E11092369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E8BED-EA11-F149-9A07-93538A84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C8FB4-4603-234E-B3A8-5B7DB6C53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42264-20D4-A548-B32B-0EE781FE9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2BF58-0C24-2B49-9624-16AA6345C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B4F928-FB41-3641-83E1-CAC025828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0D7837-2CE4-9E48-8083-E6F12A36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9247D-5553-244A-B7FE-E35210F50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D492-4DEF-1148-82FA-9E01E419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F160A-68FF-C84E-BD7D-40A4A640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618A8-5248-4C4B-A75F-7E36FC340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7A856-286D-6B49-9A5F-C329599E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DE475-7F70-3341-AEB6-8DE97127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7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7C9C6-6CF2-A84E-825A-47D4CA42D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59B9AB-061D-C343-AE37-7EAC91B5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006-6145-4740-93FE-23F6E812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7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34E5-2DA7-2F4E-8D31-C1A8D7E3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D7DE-1ED2-1747-A40B-4D45E642F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51B13-93AF-414F-8DE7-C9C2FBB08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47357-4A41-6A45-BB74-A26E7089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394A-8965-4D47-A0A2-6080FFF3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DEBB0-731A-2945-8581-E5DC8209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765AB-1D3B-5D46-849D-070B2EBE6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BC0F50-E64F-5847-9EFC-3C051915D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C2F2C-EEFD-4F44-9535-5C054D23A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AD7E9-5337-4347-97F5-0463327E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5E921-656C-7240-A95E-905BD777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96039-93FD-2E43-AB63-455AE3F4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3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092B4F-F58A-BD49-98C3-8F6837F4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42A04-E7FB-394E-9D70-01ECD6EFE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A41D2-3C9E-8A4B-931A-F6A3A0895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77BA4-F144-7B49-9E1D-02ED4162F8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965"/>
              </a:lnSpc>
            </a:pPr>
            <a:r>
              <a:rPr lang="en-US" spc="95"/>
              <a:t>©</a:t>
            </a:r>
            <a:r>
              <a:rPr lang="en-US" spc="-85"/>
              <a:t> </a:t>
            </a:r>
            <a:r>
              <a:rPr lang="en-US" spc="-40"/>
              <a:t>2020 </a:t>
            </a:r>
            <a:r>
              <a:rPr lang="en-US" spc="-65"/>
              <a:t>Husch </a:t>
            </a:r>
            <a:r>
              <a:rPr lang="en-US" spc="-40"/>
              <a:t>Blackwell </a:t>
            </a:r>
            <a:r>
              <a:rPr lang="en-US" spc="-130"/>
              <a:t>LLP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A1C0-F320-8F4F-962F-0158B0D6A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 descr="© 2020 Husch Blackwell LLP. All Rights Reserved.&#10;"/>
          <p:cNvSpPr txBox="1"/>
          <p:nvPr/>
        </p:nvSpPr>
        <p:spPr>
          <a:xfrm>
            <a:off x="7486904" y="6382003"/>
            <a:ext cx="231775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95" dirty="0">
                <a:solidFill>
                  <a:srgbClr val="7E7E7E"/>
                </a:solidFill>
                <a:latin typeface="Arial"/>
                <a:cs typeface="Arial"/>
              </a:rPr>
              <a:t>© </a:t>
            </a:r>
            <a:r>
              <a:rPr sz="900" spc="-40" dirty="0">
                <a:solidFill>
                  <a:srgbClr val="7E7E7E"/>
                </a:solidFill>
                <a:latin typeface="Arial"/>
                <a:cs typeface="Arial"/>
              </a:rPr>
              <a:t>2020 </a:t>
            </a:r>
            <a:r>
              <a:rPr sz="900" spc="-65" dirty="0">
                <a:solidFill>
                  <a:srgbClr val="7E7E7E"/>
                </a:solidFill>
                <a:latin typeface="Arial"/>
                <a:cs typeface="Arial"/>
              </a:rPr>
              <a:t>Husch </a:t>
            </a:r>
            <a:r>
              <a:rPr sz="900" spc="-40" dirty="0">
                <a:solidFill>
                  <a:srgbClr val="7E7E7E"/>
                </a:solidFill>
                <a:latin typeface="Arial"/>
                <a:cs typeface="Arial"/>
              </a:rPr>
              <a:t>Blackwell </a:t>
            </a:r>
            <a:r>
              <a:rPr sz="900" spc="-100" dirty="0">
                <a:solidFill>
                  <a:srgbClr val="7E7E7E"/>
                </a:solidFill>
                <a:latin typeface="Arial"/>
                <a:cs typeface="Arial"/>
              </a:rPr>
              <a:t>LLP. </a:t>
            </a:r>
            <a:r>
              <a:rPr sz="900" spc="-25" dirty="0">
                <a:solidFill>
                  <a:srgbClr val="7E7E7E"/>
                </a:solidFill>
                <a:latin typeface="Arial"/>
                <a:cs typeface="Arial"/>
              </a:rPr>
              <a:t>All </a:t>
            </a:r>
            <a:r>
              <a:rPr sz="900" spc="-55" dirty="0">
                <a:solidFill>
                  <a:srgbClr val="7E7E7E"/>
                </a:solidFill>
                <a:latin typeface="Arial"/>
                <a:cs typeface="Arial"/>
              </a:rPr>
              <a:t>Rights</a:t>
            </a:r>
            <a:r>
              <a:rPr sz="900" spc="-18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7E7E7E"/>
                </a:solidFill>
                <a:latin typeface="Arial"/>
                <a:cs typeface="Arial"/>
              </a:rPr>
              <a:t>Reserved.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88284" y="5089956"/>
            <a:ext cx="4690110" cy="6870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5" dirty="0">
                <a:solidFill>
                  <a:srgbClr val="0032A0"/>
                </a:solidFill>
                <a:latin typeface="Arial"/>
                <a:cs typeface="Arial"/>
              </a:rPr>
              <a:t>University </a:t>
            </a:r>
            <a:r>
              <a:rPr sz="1800" dirty="0">
                <a:solidFill>
                  <a:srgbClr val="0032A0"/>
                </a:solidFill>
                <a:latin typeface="Arial"/>
                <a:cs typeface="Arial"/>
              </a:rPr>
              <a:t>of</a:t>
            </a:r>
            <a:r>
              <a:rPr sz="1800" spc="-130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800" spc="-70" dirty="0">
                <a:solidFill>
                  <a:srgbClr val="0032A0"/>
                </a:solidFill>
                <a:latin typeface="Arial"/>
                <a:cs typeface="Arial"/>
              </a:rPr>
              <a:t>Louisville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800" spc="-85" dirty="0">
                <a:solidFill>
                  <a:srgbClr val="0032A0"/>
                </a:solidFill>
                <a:latin typeface="Arial"/>
                <a:cs typeface="Arial"/>
              </a:rPr>
              <a:t>Hearing </a:t>
            </a:r>
            <a:r>
              <a:rPr sz="1800" spc="-90" dirty="0">
                <a:solidFill>
                  <a:srgbClr val="0032A0"/>
                </a:solidFill>
                <a:latin typeface="Arial"/>
                <a:cs typeface="Arial"/>
              </a:rPr>
              <a:t>Board </a:t>
            </a:r>
            <a:r>
              <a:rPr sz="1800" spc="-70" dirty="0">
                <a:solidFill>
                  <a:srgbClr val="0032A0"/>
                </a:solidFill>
                <a:latin typeface="Arial"/>
                <a:cs typeface="Arial"/>
              </a:rPr>
              <a:t>Members </a:t>
            </a:r>
            <a:r>
              <a:rPr sz="1800" spc="35" dirty="0">
                <a:solidFill>
                  <a:srgbClr val="0032A0"/>
                </a:solidFill>
                <a:latin typeface="Arial"/>
                <a:cs typeface="Arial"/>
              </a:rPr>
              <a:t>&amp; </a:t>
            </a:r>
            <a:r>
              <a:rPr sz="1800" spc="-55" dirty="0">
                <a:solidFill>
                  <a:srgbClr val="0032A0"/>
                </a:solidFill>
                <a:latin typeface="Arial"/>
                <a:cs typeface="Arial"/>
              </a:rPr>
              <a:t>Adjudicators, </a:t>
            </a:r>
            <a:r>
              <a:rPr sz="1800" spc="-110" dirty="0">
                <a:solidFill>
                  <a:srgbClr val="0032A0"/>
                </a:solidFill>
                <a:latin typeface="Arial"/>
                <a:cs typeface="Arial"/>
              </a:rPr>
              <a:t>Fall</a:t>
            </a:r>
            <a:r>
              <a:rPr sz="1800" spc="-320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0032A0"/>
                </a:solidFill>
                <a:latin typeface="Arial"/>
                <a:cs typeface="Arial"/>
              </a:rPr>
              <a:t>2020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88284" y="3260852"/>
            <a:ext cx="6261735" cy="1610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b="1" spc="-10" dirty="0">
                <a:solidFill>
                  <a:srgbClr val="0032A0"/>
                </a:solidFill>
                <a:latin typeface="Georgia"/>
                <a:cs typeface="Georgia"/>
              </a:rPr>
              <a:t>Title </a:t>
            </a:r>
            <a:r>
              <a:rPr sz="5200" b="1" spc="-5" dirty="0">
                <a:solidFill>
                  <a:srgbClr val="0032A0"/>
                </a:solidFill>
                <a:latin typeface="Georgia"/>
                <a:cs typeface="Georgia"/>
              </a:rPr>
              <a:t>IX</a:t>
            </a:r>
            <a:endParaRPr sz="52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5200" b="1" spc="-10" dirty="0">
                <a:solidFill>
                  <a:srgbClr val="0032A0"/>
                </a:solidFill>
                <a:latin typeface="Georgia"/>
                <a:cs typeface="Georgia"/>
              </a:rPr>
              <a:t>Hearings</a:t>
            </a:r>
            <a:r>
              <a:rPr sz="5200" b="1" spc="-55" dirty="0">
                <a:solidFill>
                  <a:srgbClr val="0032A0"/>
                </a:solidFill>
                <a:latin typeface="Georgia"/>
                <a:cs typeface="Georgia"/>
              </a:rPr>
              <a:t> </a:t>
            </a:r>
            <a:r>
              <a:rPr sz="5200" b="1" spc="-10" dirty="0">
                <a:solidFill>
                  <a:srgbClr val="0032A0"/>
                </a:solidFill>
                <a:latin typeface="Georgia"/>
                <a:cs typeface="Georgia"/>
              </a:rPr>
              <a:t>Training</a:t>
            </a:r>
            <a:endParaRPr sz="5200" dirty="0">
              <a:latin typeface="Georgia"/>
              <a:cs typeface="Georgia"/>
            </a:endParaRPr>
          </a:p>
        </p:txBody>
      </p:sp>
      <p:sp>
        <p:nvSpPr>
          <p:cNvPr id="6" name="object 6" descr="HuschBlackwell Logo"/>
          <p:cNvSpPr/>
          <p:nvPr/>
        </p:nvSpPr>
        <p:spPr>
          <a:xfrm>
            <a:off x="3328415" y="2211323"/>
            <a:ext cx="2546604" cy="153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98B07-1EE3-BC46-B27F-37C69ED4641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74649" y="-990600"/>
            <a:ext cx="7583551" cy="153925"/>
          </a:xfrm>
        </p:spPr>
        <p:txBody>
          <a:bodyPr>
            <a:normAutofit fontScale="90000"/>
          </a:bodyPr>
          <a:lstStyle/>
          <a:p>
            <a:r>
              <a:rPr lang="en-US" dirty="0"/>
              <a:t>Title IX Hearings Training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/>
          <p:nvPr/>
        </p:nvSpPr>
        <p:spPr>
          <a:xfrm>
            <a:off x="6604507" y="4347464"/>
            <a:ext cx="2376170" cy="802783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algn="ctr">
              <a:lnSpc>
                <a:spcPts val="1450"/>
              </a:lnSpc>
              <a:spcBef>
                <a:spcPts val="259"/>
              </a:spcBef>
            </a:pPr>
            <a:r>
              <a:rPr sz="1600" spc="-140" dirty="0">
                <a:latin typeface="Arial"/>
                <a:cs typeface="Arial"/>
              </a:rPr>
              <a:t>No, if it occurs in a private location  and is not part of an institution’s  education program or activity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800347" y="4163059"/>
            <a:ext cx="2459355" cy="995143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algn="ctr">
              <a:lnSpc>
                <a:spcPts val="1450"/>
              </a:lnSpc>
              <a:spcBef>
                <a:spcPts val="259"/>
              </a:spcBef>
            </a:pPr>
            <a:r>
              <a:rPr sz="1600" spc="-140" dirty="0">
                <a:latin typeface="Arial"/>
                <a:cs typeface="Arial"/>
              </a:rPr>
              <a:t>Yes, if the conduct at issue occurs in  a house owned or controlled by an  officially-recognized Greek  organization or other student  organization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5332" y="4347464"/>
            <a:ext cx="2519045" cy="802783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635" algn="ctr">
              <a:lnSpc>
                <a:spcPts val="1450"/>
              </a:lnSpc>
              <a:spcBef>
                <a:spcPts val="259"/>
              </a:spcBef>
            </a:pPr>
            <a:r>
              <a:rPr sz="1600" spc="-140" dirty="0">
                <a:latin typeface="Arial"/>
                <a:cs typeface="Arial"/>
              </a:rPr>
              <a:t>Yes, </a:t>
            </a:r>
            <a:r>
              <a:rPr sz="1600" u="sng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if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the </a:t>
            </a:r>
            <a:r>
              <a:rPr sz="1600" spc="-35" dirty="0">
                <a:latin typeface="Arial"/>
                <a:cs typeface="Arial"/>
              </a:rPr>
              <a:t>conduct </a:t>
            </a:r>
            <a:r>
              <a:rPr sz="1600" spc="-10" dirty="0">
                <a:latin typeface="Arial"/>
                <a:cs typeface="Arial"/>
              </a:rPr>
              <a:t>at </a:t>
            </a:r>
            <a:r>
              <a:rPr sz="1600" spc="-75" dirty="0">
                <a:latin typeface="Arial"/>
                <a:cs typeface="Arial"/>
              </a:rPr>
              <a:t>issue </a:t>
            </a:r>
            <a:r>
              <a:rPr sz="1600" spc="-70" dirty="0">
                <a:latin typeface="Arial"/>
                <a:cs typeface="Arial"/>
              </a:rPr>
              <a:t>occurs </a:t>
            </a:r>
            <a:r>
              <a:rPr sz="1600" spc="-15" dirty="0">
                <a:latin typeface="Arial"/>
                <a:cs typeface="Arial"/>
              </a:rPr>
              <a:t>in  </a:t>
            </a:r>
            <a:r>
              <a:rPr sz="1600" spc="-10" dirty="0">
                <a:latin typeface="Arial"/>
                <a:cs typeface="Arial"/>
              </a:rPr>
              <a:t>the </a:t>
            </a:r>
            <a:r>
              <a:rPr sz="1600" spc="-25" dirty="0">
                <a:latin typeface="Arial"/>
                <a:cs typeface="Arial"/>
              </a:rPr>
              <a:t>context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26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an </a:t>
            </a:r>
            <a:r>
              <a:rPr sz="1600" spc="-35" dirty="0">
                <a:latin typeface="Arial"/>
                <a:cs typeface="Arial"/>
              </a:rPr>
              <a:t>education </a:t>
            </a:r>
            <a:r>
              <a:rPr sz="1600" spc="-45" dirty="0">
                <a:latin typeface="Arial"/>
                <a:cs typeface="Arial"/>
              </a:rPr>
              <a:t>program  </a:t>
            </a:r>
            <a:r>
              <a:rPr sz="1600" spc="-5" dirty="0">
                <a:latin typeface="Arial"/>
                <a:cs typeface="Arial"/>
              </a:rPr>
              <a:t>or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activity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3204" y="1144015"/>
            <a:ext cx="8616315" cy="1232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0032A0"/>
                </a:solidFill>
              </a:rPr>
              <a:t>Does </a:t>
            </a:r>
            <a:r>
              <a:rPr sz="3950" dirty="0">
                <a:solidFill>
                  <a:srgbClr val="0032A0"/>
                </a:solidFill>
              </a:rPr>
              <a:t>Title </a:t>
            </a:r>
            <a:r>
              <a:rPr sz="3950" spc="5" dirty="0">
                <a:solidFill>
                  <a:srgbClr val="0032A0"/>
                </a:solidFill>
              </a:rPr>
              <a:t>IX apply </a:t>
            </a:r>
            <a:r>
              <a:rPr sz="3950" dirty="0">
                <a:solidFill>
                  <a:srgbClr val="0032A0"/>
                </a:solidFill>
              </a:rPr>
              <a:t>to off-campus  </a:t>
            </a:r>
            <a:r>
              <a:rPr sz="3950" spc="5" dirty="0">
                <a:solidFill>
                  <a:srgbClr val="0032A0"/>
                </a:solidFill>
              </a:rPr>
              <a:t>sexual</a:t>
            </a:r>
            <a:r>
              <a:rPr sz="395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harassment?</a:t>
            </a:r>
            <a:endParaRPr sz="395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13681"/>
            <a:ext cx="7124700" cy="188912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650" spc="-175">
                <a:latin typeface="Arial"/>
                <a:cs typeface="Arial"/>
              </a:rPr>
              <a:t>Evidence </a:t>
            </a:r>
            <a:r>
              <a:rPr sz="2650" spc="-145">
                <a:latin typeface="Arial"/>
                <a:cs typeface="Arial"/>
              </a:rPr>
              <a:t>is </a:t>
            </a:r>
            <a:r>
              <a:rPr sz="2650" spc="-85">
                <a:latin typeface="Arial"/>
                <a:cs typeface="Arial"/>
              </a:rPr>
              <a:t>relevant</a:t>
            </a:r>
            <a:r>
              <a:rPr sz="2650" spc="-55">
                <a:latin typeface="Arial"/>
                <a:cs typeface="Arial"/>
              </a:rPr>
              <a:t> </a:t>
            </a:r>
            <a:r>
              <a:rPr sz="2650" spc="10">
                <a:latin typeface="Arial"/>
                <a:cs typeface="Arial"/>
              </a:rPr>
              <a:t>if:</a:t>
            </a:r>
            <a:endParaRPr sz="2650">
              <a:latin typeface="Arial"/>
              <a:cs typeface="Arial"/>
            </a:endParaRPr>
          </a:p>
          <a:p>
            <a:pPr marL="829310" marR="5080" indent="-314325">
              <a:lnSpc>
                <a:spcPct val="100400"/>
              </a:lnSpc>
              <a:spcBef>
                <a:spcPts val="122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35">
                <a:latin typeface="Arial"/>
                <a:cs typeface="Arial"/>
              </a:rPr>
              <a:t>It </a:t>
            </a:r>
            <a:r>
              <a:rPr sz="2300" spc="-170">
                <a:latin typeface="Arial"/>
                <a:cs typeface="Arial"/>
              </a:rPr>
              <a:t>has a </a:t>
            </a:r>
            <a:r>
              <a:rPr sz="2300" spc="-80">
                <a:latin typeface="Arial"/>
                <a:cs typeface="Arial"/>
              </a:rPr>
              <a:t>tendency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135">
                <a:latin typeface="Arial"/>
                <a:cs typeface="Arial"/>
              </a:rPr>
              <a:t>make </a:t>
            </a:r>
            <a:r>
              <a:rPr sz="2300" u="heavy" spc="-1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 </a:t>
            </a:r>
            <a:r>
              <a:rPr sz="2300" u="heavy" spc="-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fact</a:t>
            </a:r>
            <a:r>
              <a:rPr sz="2300" spc="-5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more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160">
                <a:latin typeface="Arial"/>
                <a:cs typeface="Arial"/>
              </a:rPr>
              <a:t>less  </a:t>
            </a:r>
            <a:r>
              <a:rPr sz="2300" spc="-70">
                <a:latin typeface="Arial"/>
                <a:cs typeface="Arial"/>
              </a:rPr>
              <a:t>probable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45">
                <a:latin typeface="Arial"/>
                <a:cs typeface="Arial"/>
              </a:rPr>
              <a:t>than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70">
                <a:latin typeface="Arial"/>
                <a:cs typeface="Arial"/>
              </a:rPr>
              <a:t>it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would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be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10">
                <a:latin typeface="Arial"/>
                <a:cs typeface="Arial"/>
              </a:rPr>
              <a:t>without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evidence;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and</a:t>
            </a:r>
            <a:endParaRPr sz="2300">
              <a:latin typeface="Arial"/>
              <a:cs typeface="Arial"/>
            </a:endParaRPr>
          </a:p>
          <a:p>
            <a:pPr marL="829310" indent="-31496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60">
                <a:latin typeface="Arial"/>
                <a:cs typeface="Arial"/>
              </a:rPr>
              <a:t>The </a:t>
            </a:r>
            <a:r>
              <a:rPr sz="2300" u="heavy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fact </a:t>
            </a:r>
            <a:r>
              <a:rPr sz="2300" u="heavy" spc="-114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 </a:t>
            </a:r>
            <a:r>
              <a:rPr sz="2300" u="heavy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300" u="heavy" spc="-1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consequence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30">
                <a:latin typeface="Arial"/>
                <a:cs typeface="Arial"/>
              </a:rPr>
              <a:t>in </a:t>
            </a:r>
            <a:r>
              <a:rPr sz="2300" spc="-55">
                <a:latin typeface="Arial"/>
                <a:cs typeface="Arial"/>
              </a:rPr>
              <a:t>determining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405">
                <a:latin typeface="Arial"/>
                <a:cs typeface="Arial"/>
              </a:rPr>
              <a:t> </a:t>
            </a:r>
            <a:r>
              <a:rPr sz="2300" spc="-60">
                <a:latin typeface="Arial"/>
                <a:cs typeface="Arial"/>
              </a:rPr>
              <a:t>action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04264"/>
            <a:ext cx="40830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is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relevance?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53716"/>
            <a:ext cx="5064125" cy="332359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1779905" algn="l"/>
                <a:tab pos="3073400" algn="l"/>
              </a:tabLst>
            </a:pP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Nursing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0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accused</a:t>
            </a:r>
            <a:r>
              <a:rPr sz="2650" spc="-2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75">
                <a:solidFill>
                  <a:srgbClr val="FFFFFF"/>
                </a:solidFill>
                <a:latin typeface="Arial"/>
                <a:cs typeface="Arial"/>
              </a:rPr>
              <a:t>Physical  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Therapy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assault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having </a:t>
            </a:r>
            <a:r>
              <a:rPr sz="2650" spc="-229">
                <a:solidFill>
                  <a:srgbClr val="FFFFFF"/>
                </a:solidFill>
                <a:latin typeface="Arial"/>
                <a:cs typeface="Arial"/>
              </a:rPr>
              <a:t>sex </a:t>
            </a:r>
            <a:r>
              <a:rPr sz="2650" spc="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Nursing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student  </a:t>
            </a:r>
            <a:r>
              <a:rPr sz="2650" spc="-55">
                <a:solidFill>
                  <a:srgbClr val="FFFFFF"/>
                </a:solidFill>
                <a:latin typeface="Arial"/>
                <a:cs typeface="Arial"/>
              </a:rPr>
              <a:t>while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Nursing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90">
                <a:solidFill>
                  <a:srgbClr val="FFFFFF"/>
                </a:solidFill>
                <a:latin typeface="Arial"/>
                <a:cs typeface="Arial"/>
              </a:rPr>
              <a:t>was 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incapacitated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alcohol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happy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hour.	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420">
                <a:solidFill>
                  <a:srgbClr val="FFFFFF"/>
                </a:solidFill>
                <a:latin typeface="Arial"/>
                <a:cs typeface="Arial"/>
              </a:rPr>
              <a:t>P.T.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student  </a:t>
            </a:r>
            <a:r>
              <a:rPr sz="2650" spc="-235">
                <a:solidFill>
                  <a:srgbClr val="FFFFFF"/>
                </a:solidFill>
                <a:latin typeface="Arial"/>
                <a:cs typeface="Arial"/>
              </a:rPr>
              <a:t>asks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 Nursing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student:	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“Did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60">
                <a:solidFill>
                  <a:srgbClr val="FFFFFF"/>
                </a:solidFill>
                <a:latin typeface="Arial"/>
                <a:cs typeface="Arial"/>
              </a:rPr>
              <a:t>send  any 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sz="2650" spc="-225">
                <a:solidFill>
                  <a:srgbClr val="FFFFFF"/>
                </a:solidFill>
                <a:latin typeface="Arial"/>
                <a:cs typeface="Arial"/>
              </a:rPr>
              <a:t>messages </a:t>
            </a:r>
            <a:r>
              <a:rPr sz="2650" spc="-2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650" spc="-175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any 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phone 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calls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during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happy</a:t>
            </a:r>
            <a:r>
              <a:rPr sz="2650" spc="-3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hour?”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573659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#1</a:t>
            </a:r>
            <a:r>
              <a:rPr sz="3950" spc="-8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(relevant)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26183" y="2547493"/>
            <a:ext cx="4891405" cy="24396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3181985" algn="l"/>
              </a:tabLst>
            </a:pPr>
            <a:r>
              <a:rPr sz="2650" spc="-225" dirty="0">
                <a:solidFill>
                  <a:srgbClr val="FFFFFF"/>
                </a:solidFill>
                <a:latin typeface="Arial"/>
                <a:cs typeface="Arial"/>
              </a:rPr>
              <a:t>Coach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sexually 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propositioning </a:t>
            </a:r>
            <a:r>
              <a:rPr sz="2650" spc="-160" dirty="0">
                <a:solidFill>
                  <a:srgbClr val="FFFFFF"/>
                </a:solidFill>
                <a:latin typeface="Arial"/>
                <a:cs typeface="Arial"/>
              </a:rPr>
              <a:t>Player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185" dirty="0">
                <a:solidFill>
                  <a:srgbClr val="FFFFFF"/>
                </a:solidFill>
                <a:latin typeface="Arial"/>
                <a:cs typeface="Arial"/>
              </a:rPr>
              <a:t>exchange 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playing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time.	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650" spc="-160" dirty="0">
                <a:solidFill>
                  <a:srgbClr val="FFFFFF"/>
                </a:solidFill>
                <a:latin typeface="Arial"/>
                <a:cs typeface="Arial"/>
              </a:rPr>
              <a:t>Player 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asks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95" dirty="0">
                <a:solidFill>
                  <a:srgbClr val="FFFFFF"/>
                </a:solidFill>
                <a:latin typeface="Arial"/>
                <a:cs typeface="Arial"/>
              </a:rPr>
              <a:t>Coach:	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“Didn’t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you 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tell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trainers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60" dirty="0">
                <a:solidFill>
                  <a:srgbClr val="FFFFFF"/>
                </a:solidFill>
                <a:latin typeface="Arial"/>
                <a:cs typeface="Arial"/>
              </a:rPr>
              <a:t>Player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is 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‘extremely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45" dirty="0">
                <a:solidFill>
                  <a:srgbClr val="FFFFFF"/>
                </a:solidFill>
                <a:latin typeface="Arial"/>
                <a:cs typeface="Arial"/>
              </a:rPr>
              <a:t>attractive?’”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580644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#2</a:t>
            </a:r>
            <a:r>
              <a:rPr sz="3950" spc="-75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(relevant)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4930775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1574165" algn="l"/>
                <a:tab pos="3474720" algn="l"/>
              </a:tabLst>
            </a:pP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alleges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Significant 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50" spc="-175">
                <a:solidFill>
                  <a:srgbClr val="FFFFFF"/>
                </a:solidFill>
                <a:latin typeface="Arial"/>
                <a:cs typeface="Arial"/>
              </a:rPr>
              <a:t>engaged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dating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violence</a:t>
            </a:r>
            <a:r>
              <a:rPr sz="2650" spc="-3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kicking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during 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argument.	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5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Significant 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35">
                <a:solidFill>
                  <a:srgbClr val="FFFFFF"/>
                </a:solidFill>
                <a:latin typeface="Arial"/>
                <a:cs typeface="Arial"/>
              </a:rPr>
              <a:t>asks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>
                <a:solidFill>
                  <a:srgbClr val="FFFFFF"/>
                </a:solidFill>
                <a:latin typeface="Arial"/>
                <a:cs typeface="Arial"/>
              </a:rPr>
              <a:t>complainant:	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“Isn’t </a:t>
            </a:r>
            <a:r>
              <a:rPr sz="2650" spc="75">
                <a:solidFill>
                  <a:srgbClr val="FFFFFF"/>
                </a:solidFill>
                <a:latin typeface="Arial"/>
                <a:cs typeface="Arial"/>
              </a:rPr>
              <a:t>it 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true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dating 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Significant	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because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family’s</a:t>
            </a:r>
            <a:r>
              <a:rPr sz="2650" spc="-2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money?”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673290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#1 (not</a:t>
            </a:r>
            <a:r>
              <a:rPr sz="3950" spc="-8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relevant)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723" y="1064131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26183" y="2472561"/>
            <a:ext cx="6046217" cy="2052228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1565275" algn="l"/>
              </a:tabLst>
            </a:pP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Journalism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5" dirty="0">
                <a:solidFill>
                  <a:srgbClr val="FFFFFF"/>
                </a:solidFill>
                <a:latin typeface="Arial"/>
                <a:cs typeface="Arial"/>
              </a:rPr>
              <a:t>accused 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Professor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harassment. 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Professor 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asks 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Journalist:	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“Were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convicted</a:t>
            </a:r>
            <a:r>
              <a:rPr sz="265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0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driving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under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influence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when 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sophomore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high 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school?”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680339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#2 (not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relevant)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75052"/>
            <a:ext cx="7477759" cy="334517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90525" marR="5080" indent="-378460">
              <a:lnSpc>
                <a:spcPts val="2680"/>
              </a:lnSpc>
              <a:spcBef>
                <a:spcPts val="42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20">
                <a:latin typeface="Arial"/>
                <a:cs typeface="Arial"/>
              </a:rPr>
              <a:t>Generally, </a:t>
            </a:r>
            <a:r>
              <a:rPr sz="2450" spc="-65">
                <a:latin typeface="Arial"/>
                <a:cs typeface="Arial"/>
              </a:rPr>
              <a:t>no </a:t>
            </a:r>
            <a:r>
              <a:rPr sz="2450" spc="-135">
                <a:latin typeface="Arial"/>
                <a:cs typeface="Arial"/>
              </a:rPr>
              <a:t>– </a:t>
            </a:r>
            <a:r>
              <a:rPr sz="2450" spc="-150">
                <a:latin typeface="Arial"/>
                <a:cs typeface="Arial"/>
              </a:rPr>
              <a:t>Evidence </a:t>
            </a:r>
            <a:r>
              <a:rPr sz="2450">
                <a:latin typeface="Arial"/>
                <a:cs typeface="Arial"/>
              </a:rPr>
              <a:t>of </a:t>
            </a:r>
            <a:r>
              <a:rPr sz="2450" spc="-180">
                <a:latin typeface="Arial"/>
                <a:cs typeface="Arial"/>
              </a:rPr>
              <a:t>a </a:t>
            </a:r>
            <a:r>
              <a:rPr sz="2450" spc="-80">
                <a:latin typeface="Arial"/>
                <a:cs typeface="Arial"/>
              </a:rPr>
              <a:t>complainant’s </a:t>
            </a:r>
            <a:r>
              <a:rPr sz="2450" spc="-5">
                <a:latin typeface="Arial"/>
                <a:cs typeface="Arial"/>
              </a:rPr>
              <a:t>prior</a:t>
            </a:r>
            <a:r>
              <a:rPr sz="2450" spc="-215">
                <a:latin typeface="Arial"/>
                <a:cs typeface="Arial"/>
              </a:rPr>
              <a:t> </a:t>
            </a:r>
            <a:r>
              <a:rPr sz="2450" spc="-140">
                <a:latin typeface="Arial"/>
                <a:cs typeface="Arial"/>
              </a:rPr>
              <a:t>sexual  </a:t>
            </a:r>
            <a:r>
              <a:rPr sz="2450" spc="-75">
                <a:latin typeface="Arial"/>
                <a:cs typeface="Arial"/>
              </a:rPr>
              <a:t>behavior </a:t>
            </a:r>
            <a:r>
              <a:rPr sz="2450" spc="-125">
                <a:latin typeface="Arial"/>
                <a:cs typeface="Arial"/>
              </a:rPr>
              <a:t>is </a:t>
            </a:r>
            <a:r>
              <a:rPr sz="2450" spc="-65">
                <a:latin typeface="Arial"/>
                <a:cs typeface="Arial"/>
              </a:rPr>
              <a:t>relevant </a:t>
            </a:r>
            <a:r>
              <a:rPr sz="2450" spc="-60">
                <a:latin typeface="Arial"/>
                <a:cs typeface="Arial"/>
              </a:rPr>
              <a:t>only</a:t>
            </a:r>
            <a:r>
              <a:rPr sz="2450" spc="-245">
                <a:latin typeface="Arial"/>
                <a:cs typeface="Arial"/>
              </a:rPr>
              <a:t> </a:t>
            </a:r>
            <a:r>
              <a:rPr sz="2450" spc="20">
                <a:latin typeface="Arial"/>
                <a:cs typeface="Arial"/>
              </a:rPr>
              <a:t>if:</a:t>
            </a:r>
            <a:endParaRPr sz="2450">
              <a:latin typeface="Arial"/>
              <a:cs typeface="Arial"/>
            </a:endParaRPr>
          </a:p>
          <a:p>
            <a:pPr marL="829310" marR="757555" lvl="1" indent="-314325">
              <a:lnSpc>
                <a:spcPts val="2680"/>
              </a:lnSpc>
              <a:spcBef>
                <a:spcPts val="580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-80">
                <a:latin typeface="Arial"/>
                <a:cs typeface="Arial"/>
              </a:rPr>
              <a:t>Offered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40">
                <a:latin typeface="Arial"/>
                <a:cs typeface="Arial"/>
              </a:rPr>
              <a:t>to</a:t>
            </a:r>
            <a:r>
              <a:rPr sz="2450" spc="-135">
                <a:latin typeface="Arial"/>
                <a:cs typeface="Arial"/>
              </a:rPr>
              <a:t> </a:t>
            </a:r>
            <a:r>
              <a:rPr sz="2450" spc="-80">
                <a:latin typeface="Arial"/>
                <a:cs typeface="Arial"/>
              </a:rPr>
              <a:t>prove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5">
                <a:latin typeface="Arial"/>
                <a:cs typeface="Arial"/>
              </a:rPr>
              <a:t>that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114">
                <a:latin typeface="Arial"/>
                <a:cs typeface="Arial"/>
              </a:rPr>
              <a:t>someone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20">
                <a:latin typeface="Arial"/>
                <a:cs typeface="Arial"/>
              </a:rPr>
              <a:t>other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45">
                <a:latin typeface="Arial"/>
                <a:cs typeface="Arial"/>
              </a:rPr>
              <a:t>than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25">
                <a:latin typeface="Arial"/>
                <a:cs typeface="Arial"/>
              </a:rPr>
              <a:t>the  </a:t>
            </a:r>
            <a:r>
              <a:rPr sz="2450" spc="-70">
                <a:latin typeface="Arial"/>
                <a:cs typeface="Arial"/>
              </a:rPr>
              <a:t>respondent </a:t>
            </a:r>
            <a:r>
              <a:rPr sz="2450" spc="-40">
                <a:latin typeface="Arial"/>
                <a:cs typeface="Arial"/>
              </a:rPr>
              <a:t>committed </a:t>
            </a:r>
            <a:r>
              <a:rPr sz="2450" spc="-20">
                <a:latin typeface="Arial"/>
                <a:cs typeface="Arial"/>
              </a:rPr>
              <a:t>the </a:t>
            </a:r>
            <a:r>
              <a:rPr sz="2450" spc="-75">
                <a:latin typeface="Arial"/>
                <a:cs typeface="Arial"/>
              </a:rPr>
              <a:t>conduct,</a:t>
            </a:r>
            <a:r>
              <a:rPr sz="2450" spc="-400">
                <a:latin typeface="Arial"/>
                <a:cs typeface="Arial"/>
              </a:rPr>
              <a:t> </a:t>
            </a:r>
            <a:r>
              <a:rPr sz="2450" spc="-15">
                <a:latin typeface="Arial"/>
                <a:cs typeface="Arial"/>
              </a:rPr>
              <a:t>or</a:t>
            </a:r>
            <a:endParaRPr sz="2450">
              <a:latin typeface="Arial"/>
              <a:cs typeface="Arial"/>
            </a:endParaRPr>
          </a:p>
          <a:p>
            <a:pPr marL="829310" marR="970280" lvl="1" indent="-314325">
              <a:lnSpc>
                <a:spcPts val="2680"/>
              </a:lnSpc>
              <a:spcBef>
                <a:spcPts val="580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5">
                <a:latin typeface="Arial"/>
                <a:cs typeface="Arial"/>
              </a:rPr>
              <a:t>If </a:t>
            </a:r>
            <a:r>
              <a:rPr sz="2450" spc="-100">
                <a:latin typeface="Arial"/>
                <a:cs typeface="Arial"/>
              </a:rPr>
              <a:t>evidence </a:t>
            </a:r>
            <a:r>
              <a:rPr sz="2450">
                <a:latin typeface="Arial"/>
                <a:cs typeface="Arial"/>
              </a:rPr>
              <a:t>of </a:t>
            </a:r>
            <a:r>
              <a:rPr sz="2450" spc="-95">
                <a:latin typeface="Arial"/>
                <a:cs typeface="Arial"/>
              </a:rPr>
              <a:t>specific </a:t>
            </a:r>
            <a:r>
              <a:rPr sz="2450" spc="-70">
                <a:latin typeface="Arial"/>
                <a:cs typeface="Arial"/>
              </a:rPr>
              <a:t>incidents </a:t>
            </a:r>
            <a:r>
              <a:rPr sz="2450">
                <a:latin typeface="Arial"/>
                <a:cs typeface="Arial"/>
              </a:rPr>
              <a:t>of </a:t>
            </a:r>
            <a:r>
              <a:rPr sz="2450" spc="-20">
                <a:latin typeface="Arial"/>
                <a:cs typeface="Arial"/>
              </a:rPr>
              <a:t>the  </a:t>
            </a:r>
            <a:r>
              <a:rPr sz="2450" spc="-80">
                <a:latin typeface="Arial"/>
                <a:cs typeface="Arial"/>
              </a:rPr>
              <a:t>complainant’s </a:t>
            </a:r>
            <a:r>
              <a:rPr sz="2450" spc="-5">
                <a:latin typeface="Arial"/>
                <a:cs typeface="Arial"/>
              </a:rPr>
              <a:t>prior </a:t>
            </a:r>
            <a:r>
              <a:rPr sz="2450" spc="-135">
                <a:latin typeface="Arial"/>
                <a:cs typeface="Arial"/>
              </a:rPr>
              <a:t>sexual </a:t>
            </a:r>
            <a:r>
              <a:rPr sz="2450" spc="-75">
                <a:latin typeface="Arial"/>
                <a:cs typeface="Arial"/>
              </a:rPr>
              <a:t>behavior </a:t>
            </a:r>
            <a:r>
              <a:rPr sz="2450" u="heavy" spc="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</a:t>
            </a:r>
            <a:r>
              <a:rPr sz="2450" u="heavy" spc="-3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50" u="heavy" spc="-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 </a:t>
            </a:r>
            <a:r>
              <a:rPr sz="2450" u="heavy" spc="-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respondent</a:t>
            </a:r>
            <a:r>
              <a:rPr sz="2450" spc="-70">
                <a:latin typeface="Arial"/>
                <a:cs typeface="Arial"/>
              </a:rPr>
              <a:t> </a:t>
            </a:r>
            <a:r>
              <a:rPr sz="2450" spc="-100">
                <a:latin typeface="Arial"/>
                <a:cs typeface="Arial"/>
              </a:rPr>
              <a:t>are </a:t>
            </a:r>
            <a:r>
              <a:rPr sz="2450" spc="-45">
                <a:latin typeface="Arial"/>
                <a:cs typeface="Arial"/>
              </a:rPr>
              <a:t>offered </a:t>
            </a:r>
            <a:r>
              <a:rPr sz="2450" spc="40">
                <a:latin typeface="Arial"/>
                <a:cs typeface="Arial"/>
              </a:rPr>
              <a:t>to </a:t>
            </a:r>
            <a:r>
              <a:rPr sz="2450" spc="-80">
                <a:latin typeface="Arial"/>
                <a:cs typeface="Arial"/>
              </a:rPr>
              <a:t>prove</a:t>
            </a:r>
            <a:r>
              <a:rPr sz="2450" spc="-515">
                <a:latin typeface="Arial"/>
                <a:cs typeface="Arial"/>
              </a:rPr>
              <a:t> </a:t>
            </a:r>
            <a:r>
              <a:rPr sz="2450" spc="-100">
                <a:latin typeface="Arial"/>
                <a:cs typeface="Arial"/>
              </a:rPr>
              <a:t>consent</a:t>
            </a:r>
            <a:endParaRPr sz="2450">
              <a:latin typeface="Arial"/>
              <a:cs typeface="Arial"/>
            </a:endParaRPr>
          </a:p>
          <a:p>
            <a:pPr marL="390525" marR="885825" indent="-378460">
              <a:lnSpc>
                <a:spcPts val="2680"/>
              </a:lnSpc>
              <a:spcBef>
                <a:spcPts val="57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5">
                <a:latin typeface="Arial"/>
                <a:cs typeface="Arial"/>
              </a:rPr>
              <a:t>If </a:t>
            </a:r>
            <a:r>
              <a:rPr sz="2450" spc="-55">
                <a:latin typeface="Arial"/>
                <a:cs typeface="Arial"/>
              </a:rPr>
              <a:t>determined </a:t>
            </a:r>
            <a:r>
              <a:rPr sz="2450" spc="-65">
                <a:latin typeface="Arial"/>
                <a:cs typeface="Arial"/>
              </a:rPr>
              <a:t>relevant, </a:t>
            </a:r>
            <a:r>
              <a:rPr sz="2450" spc="-90">
                <a:latin typeface="Arial"/>
                <a:cs typeface="Arial"/>
              </a:rPr>
              <a:t>explain </a:t>
            </a:r>
            <a:r>
              <a:rPr sz="2450" spc="-155">
                <a:latin typeface="Arial"/>
                <a:cs typeface="Arial"/>
              </a:rPr>
              <a:t>basis </a:t>
            </a:r>
            <a:r>
              <a:rPr sz="2450" spc="5">
                <a:latin typeface="Arial"/>
                <a:cs typeface="Arial"/>
              </a:rPr>
              <a:t>for</a:t>
            </a:r>
            <a:r>
              <a:rPr sz="2450" spc="-409">
                <a:latin typeface="Arial"/>
                <a:cs typeface="Arial"/>
              </a:rPr>
              <a:t> </a:t>
            </a:r>
            <a:r>
              <a:rPr sz="2450" spc="-60">
                <a:latin typeface="Arial"/>
                <a:cs typeface="Arial"/>
              </a:rPr>
              <a:t>allowing  </a:t>
            </a:r>
            <a:r>
              <a:rPr sz="2450" spc="-90">
                <a:latin typeface="Arial"/>
                <a:cs typeface="Arial"/>
              </a:rPr>
              <a:t>questions</a:t>
            </a:r>
            <a:endParaRPr sz="24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82928"/>
            <a:ext cx="62839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0032A0"/>
                </a:solidFill>
              </a:rPr>
              <a:t>Is sexual history</a:t>
            </a:r>
            <a:r>
              <a:rPr spc="-9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considered?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4632960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</a:pP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Law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0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faculty 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member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sexual</a:t>
            </a:r>
            <a:r>
              <a:rPr sz="2650" spc="-3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harassment.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ts val="3055"/>
              </a:lnSpc>
            </a:pP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faculty</a:t>
            </a:r>
            <a:r>
              <a:rPr sz="2650" spc="-4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member</a:t>
            </a:r>
            <a:endParaRPr sz="2650">
              <a:latin typeface="Arial"/>
              <a:cs typeface="Arial"/>
            </a:endParaRPr>
          </a:p>
          <a:p>
            <a:pPr marL="12700" marR="13970">
              <a:lnSpc>
                <a:spcPts val="3170"/>
              </a:lnSpc>
              <a:spcBef>
                <a:spcPts val="110"/>
              </a:spcBef>
              <a:tabLst>
                <a:tab pos="2498725" algn="l"/>
              </a:tabLst>
            </a:pPr>
            <a:r>
              <a:rPr sz="2650" spc="-240">
                <a:solidFill>
                  <a:srgbClr val="FFFFFF"/>
                </a:solidFill>
                <a:latin typeface="Arial"/>
                <a:cs typeface="Arial"/>
              </a:rPr>
              <a:t>asks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>
                <a:solidFill>
                  <a:srgbClr val="FFFFFF"/>
                </a:solidFill>
                <a:latin typeface="Arial"/>
                <a:cs typeface="Arial"/>
              </a:rPr>
              <a:t>law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student:	</a:t>
            </a:r>
            <a:r>
              <a:rPr sz="2650" spc="-45">
                <a:solidFill>
                  <a:srgbClr val="FFFFFF"/>
                </a:solidFill>
                <a:latin typeface="Arial"/>
                <a:cs typeface="Arial"/>
              </a:rPr>
              <a:t>“How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many 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men </a:t>
            </a:r>
            <a:r>
              <a:rPr sz="2650" spc="-55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sleep </a:t>
            </a:r>
            <a:r>
              <a:rPr sz="2650" spc="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45">
                <a:solidFill>
                  <a:srgbClr val="FFFFFF"/>
                </a:solidFill>
                <a:latin typeface="Arial"/>
                <a:cs typeface="Arial"/>
              </a:rPr>
              <a:t>month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claimed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member 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sexually</a:t>
            </a:r>
            <a:r>
              <a:rPr sz="2650" spc="-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75">
                <a:solidFill>
                  <a:srgbClr val="FFFFFF"/>
                </a:solidFill>
                <a:latin typeface="Arial"/>
                <a:cs typeface="Arial"/>
              </a:rPr>
              <a:t>harassed 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you?”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7401559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#2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(impermissible)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8447" y="2305304"/>
            <a:ext cx="5836285" cy="368617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1597660" algn="l"/>
                <a:tab pos="2868930" algn="l"/>
                <a:tab pos="3602354" algn="l"/>
              </a:tabLst>
            </a:pP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Engineering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0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Fine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Arts 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50" spc="-2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sexual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 assault.	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Engineer 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testified </a:t>
            </a:r>
            <a:r>
              <a:rPr sz="2650" spc="-1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Artist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intercourse </a:t>
            </a:r>
            <a:r>
              <a:rPr sz="2650" spc="5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Engineer </a:t>
            </a:r>
            <a:r>
              <a:rPr sz="2650">
                <a:solidFill>
                  <a:srgbClr val="FFFFFF"/>
                </a:solidFill>
                <a:latin typeface="Arial"/>
                <a:cs typeface="Arial"/>
              </a:rPr>
              <a:t>without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condom </a:t>
            </a:r>
            <a:r>
              <a:rPr sz="2650">
                <a:solidFill>
                  <a:srgbClr val="FFFFFF"/>
                </a:solidFill>
                <a:latin typeface="Arial"/>
                <a:cs typeface="Arial"/>
              </a:rPr>
              <a:t>without  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Engineer’s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agreement--Engineer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always 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requires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0">
                <a:solidFill>
                  <a:srgbClr val="FFFFFF"/>
                </a:solidFill>
                <a:latin typeface="Arial"/>
                <a:cs typeface="Arial"/>
              </a:rPr>
              <a:t>protection.	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15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Artist</a:t>
            </a:r>
            <a:r>
              <a:rPr sz="2650" spc="-3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35">
                <a:solidFill>
                  <a:srgbClr val="FFFFFF"/>
                </a:solidFill>
                <a:latin typeface="Arial"/>
                <a:cs typeface="Arial"/>
              </a:rPr>
              <a:t>asks 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Student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 A:	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“But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didn’t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70">
                <a:solidFill>
                  <a:srgbClr val="FFFFFF"/>
                </a:solidFill>
                <a:latin typeface="Arial"/>
                <a:cs typeface="Arial"/>
              </a:rPr>
              <a:t>have 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unprotected </a:t>
            </a:r>
            <a:r>
              <a:rPr sz="2650" spc="-225">
                <a:solidFill>
                  <a:srgbClr val="FFFFFF"/>
                </a:solidFill>
                <a:latin typeface="Arial"/>
                <a:cs typeface="Arial"/>
              </a:rPr>
              <a:t>sex </a:t>
            </a:r>
            <a:r>
              <a:rPr sz="2650" spc="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Artist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week</a:t>
            </a:r>
            <a:r>
              <a:rPr sz="2650" spc="-3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prior?</a:t>
            </a:r>
            <a:endParaRPr sz="2650">
              <a:latin typeface="Arial"/>
              <a:cs typeface="Arial"/>
            </a:endParaRPr>
          </a:p>
          <a:p>
            <a:pPr marL="12700" marR="111760">
              <a:lnSpc>
                <a:spcPts val="2860"/>
              </a:lnSpc>
              <a:spcBef>
                <a:spcPts val="25"/>
              </a:spcBef>
            </a:pP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">
                <a:solidFill>
                  <a:srgbClr val="FFFFFF"/>
                </a:solidFill>
                <a:latin typeface="Arial"/>
                <a:cs typeface="Arial"/>
              </a:rPr>
              <a:t>didn’t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>
                <a:solidFill>
                  <a:srgbClr val="FFFFFF"/>
                </a:solidFill>
                <a:latin typeface="Arial"/>
                <a:cs typeface="Arial"/>
              </a:rPr>
              <a:t>tell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Artist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75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9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‘okay’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5">
                <a:solidFill>
                  <a:srgbClr val="FFFFFF"/>
                </a:solidFill>
                <a:latin typeface="Arial"/>
                <a:cs typeface="Arial"/>
              </a:rPr>
              <a:t>didn’t</a:t>
            </a:r>
            <a:r>
              <a:rPr sz="2650" spc="-5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protection?”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6712584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#2</a:t>
            </a:r>
            <a:r>
              <a:rPr sz="3950" spc="-75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(permissible)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19247"/>
            <a:ext cx="6492875" cy="330327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90525" marR="35560" indent="-378460">
              <a:lnSpc>
                <a:spcPts val="2500"/>
              </a:lnSpc>
              <a:spcBef>
                <a:spcPts val="41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320">
                <a:latin typeface="Arial"/>
                <a:cs typeface="Arial"/>
              </a:rPr>
              <a:t>Yes </a:t>
            </a:r>
            <a:r>
              <a:rPr sz="2300" spc="-130">
                <a:latin typeface="Arial"/>
                <a:cs typeface="Arial"/>
              </a:rPr>
              <a:t>– </a:t>
            </a:r>
            <a:r>
              <a:rPr sz="2300" spc="-110">
                <a:latin typeface="Arial"/>
                <a:cs typeface="Arial"/>
              </a:rPr>
              <a:t>Decision-maker(s) </a:t>
            </a:r>
            <a:r>
              <a:rPr sz="2300" spc="-75">
                <a:latin typeface="Arial"/>
                <a:cs typeface="Arial"/>
              </a:rPr>
              <a:t>must </a:t>
            </a:r>
            <a:r>
              <a:rPr sz="2300" b="1" spc="-180">
                <a:latin typeface="Arial"/>
                <a:cs typeface="Arial"/>
              </a:rPr>
              <a:t>exclude </a:t>
            </a:r>
            <a:r>
              <a:rPr sz="2300" spc="-25">
                <a:latin typeface="Arial"/>
                <a:cs typeface="Arial"/>
              </a:rPr>
              <a:t>the  </a:t>
            </a:r>
            <a:r>
              <a:rPr sz="2300" spc="-80">
                <a:latin typeface="Arial"/>
                <a:cs typeface="Arial"/>
              </a:rPr>
              <a:t>statements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130">
                <a:latin typeface="Arial"/>
                <a:cs typeface="Arial"/>
              </a:rPr>
              <a:t>any </a:t>
            </a:r>
            <a:r>
              <a:rPr sz="2300" spc="-40">
                <a:latin typeface="Arial"/>
                <a:cs typeface="Arial"/>
              </a:rPr>
              <a:t>party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80">
                <a:latin typeface="Arial"/>
                <a:cs typeface="Arial"/>
              </a:rPr>
              <a:t>witness </a:t>
            </a:r>
            <a:r>
              <a:rPr sz="2300" spc="-50">
                <a:latin typeface="Arial"/>
                <a:cs typeface="Arial"/>
              </a:rPr>
              <a:t>who </a:t>
            </a:r>
            <a:r>
              <a:rPr sz="2300" spc="-114">
                <a:latin typeface="Arial"/>
                <a:cs typeface="Arial"/>
              </a:rPr>
              <a:t>refuses </a:t>
            </a:r>
            <a:r>
              <a:rPr sz="2300" spc="30">
                <a:latin typeface="Arial"/>
                <a:cs typeface="Arial"/>
              </a:rPr>
              <a:t>to  </a:t>
            </a:r>
            <a:r>
              <a:rPr sz="2300" spc="-55">
                <a:latin typeface="Arial"/>
                <a:cs typeface="Arial"/>
              </a:rPr>
              <a:t>submit </a:t>
            </a:r>
            <a:r>
              <a:rPr sz="2300" spc="35">
                <a:latin typeface="Arial"/>
                <a:cs typeface="Arial"/>
              </a:rPr>
              <a:t>to</a:t>
            </a:r>
            <a:r>
              <a:rPr sz="2300" spc="-459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cross-examination </a:t>
            </a:r>
            <a:r>
              <a:rPr sz="2300" spc="-20">
                <a:latin typeface="Arial"/>
                <a:cs typeface="Arial"/>
              </a:rPr>
              <a:t>from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20">
                <a:latin typeface="Arial"/>
                <a:cs typeface="Arial"/>
              </a:rPr>
              <a:t>other </a:t>
            </a:r>
            <a:r>
              <a:rPr sz="2300" spc="-85">
                <a:latin typeface="Arial"/>
                <a:cs typeface="Arial"/>
              </a:rPr>
              <a:t>party’s  </a:t>
            </a:r>
            <a:r>
              <a:rPr sz="2300" spc="-90">
                <a:latin typeface="Arial"/>
                <a:cs typeface="Arial"/>
              </a:rPr>
              <a:t>advisor</a:t>
            </a:r>
            <a:endParaRPr sz="2300">
              <a:latin typeface="Arial"/>
              <a:cs typeface="Arial"/>
            </a:endParaRPr>
          </a:p>
          <a:p>
            <a:pPr marL="390525" marR="5080" indent="-378460">
              <a:lnSpc>
                <a:spcPct val="90500"/>
              </a:lnSpc>
              <a:spcBef>
                <a:spcPts val="50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45">
                <a:latin typeface="Arial"/>
                <a:cs typeface="Arial"/>
              </a:rPr>
              <a:t>“[P]rovided, </a:t>
            </a:r>
            <a:r>
              <a:rPr sz="2300" spc="-100">
                <a:latin typeface="Arial"/>
                <a:cs typeface="Arial"/>
              </a:rPr>
              <a:t>however, </a:t>
            </a:r>
            <a:r>
              <a:rPr sz="2300" spc="-5">
                <a:latin typeface="Arial"/>
                <a:cs typeface="Arial"/>
              </a:rPr>
              <a:t>that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100">
                <a:latin typeface="Arial"/>
                <a:cs typeface="Arial"/>
              </a:rPr>
              <a:t>decision-maker(s)  </a:t>
            </a:r>
            <a:r>
              <a:rPr sz="2300" spc="-70">
                <a:latin typeface="Arial"/>
                <a:cs typeface="Arial"/>
              </a:rPr>
              <a:t>cannot draw </a:t>
            </a:r>
            <a:r>
              <a:rPr sz="2300" spc="-125">
                <a:latin typeface="Arial"/>
                <a:cs typeface="Arial"/>
              </a:rPr>
              <a:t>an </a:t>
            </a:r>
            <a:r>
              <a:rPr sz="2300" spc="-80">
                <a:latin typeface="Arial"/>
                <a:cs typeface="Arial"/>
              </a:rPr>
              <a:t>inference </a:t>
            </a:r>
            <a:r>
              <a:rPr sz="2300" spc="-50">
                <a:latin typeface="Arial"/>
                <a:cs typeface="Arial"/>
              </a:rPr>
              <a:t>about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40">
                <a:latin typeface="Arial"/>
                <a:cs typeface="Arial"/>
              </a:rPr>
              <a:t>determination  </a:t>
            </a:r>
            <a:r>
              <a:rPr sz="2300" spc="-100">
                <a:latin typeface="Arial"/>
                <a:cs typeface="Arial"/>
              </a:rPr>
              <a:t>regarding </a:t>
            </a:r>
            <a:r>
              <a:rPr sz="2300" spc="-60">
                <a:latin typeface="Arial"/>
                <a:cs typeface="Arial"/>
              </a:rPr>
              <a:t>responsibility </a:t>
            </a:r>
            <a:r>
              <a:rPr sz="2300" spc="-140">
                <a:latin typeface="Arial"/>
                <a:cs typeface="Arial"/>
              </a:rPr>
              <a:t>based </a:t>
            </a:r>
            <a:r>
              <a:rPr sz="2300" spc="-90">
                <a:latin typeface="Arial"/>
                <a:cs typeface="Arial"/>
              </a:rPr>
              <a:t>solely </a:t>
            </a:r>
            <a:r>
              <a:rPr sz="2300" spc="-65">
                <a:latin typeface="Arial"/>
                <a:cs typeface="Arial"/>
              </a:rPr>
              <a:t>on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65">
                <a:latin typeface="Arial"/>
                <a:cs typeface="Arial"/>
              </a:rPr>
              <a:t>party’s </a:t>
            </a:r>
            <a:r>
              <a:rPr sz="2300" spc="-10">
                <a:latin typeface="Arial"/>
                <a:cs typeface="Arial"/>
              </a:rPr>
              <a:t>or  </a:t>
            </a:r>
            <a:r>
              <a:rPr sz="2300" spc="-100">
                <a:latin typeface="Arial"/>
                <a:cs typeface="Arial"/>
              </a:rPr>
              <a:t>witness’s </a:t>
            </a:r>
            <a:r>
              <a:rPr sz="2300" spc="-145">
                <a:latin typeface="Arial"/>
                <a:cs typeface="Arial"/>
              </a:rPr>
              <a:t>absence </a:t>
            </a:r>
            <a:r>
              <a:rPr sz="2300" spc="-20">
                <a:latin typeface="Arial"/>
                <a:cs typeface="Arial"/>
              </a:rPr>
              <a:t>from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55">
                <a:latin typeface="Arial"/>
                <a:cs typeface="Arial"/>
              </a:rPr>
              <a:t>live </a:t>
            </a:r>
            <a:r>
              <a:rPr sz="2300" spc="-90">
                <a:latin typeface="Arial"/>
                <a:cs typeface="Arial"/>
              </a:rPr>
              <a:t>hearing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80">
                <a:latin typeface="Arial"/>
                <a:cs typeface="Arial"/>
              </a:rPr>
              <a:t>refusal  </a:t>
            </a:r>
            <a:r>
              <a:rPr sz="2300" spc="30">
                <a:latin typeface="Arial"/>
                <a:cs typeface="Arial"/>
              </a:rPr>
              <a:t>to </a:t>
            </a:r>
            <a:r>
              <a:rPr sz="2300" spc="-105">
                <a:latin typeface="Arial"/>
                <a:cs typeface="Arial"/>
              </a:rPr>
              <a:t>answer </a:t>
            </a:r>
            <a:r>
              <a:rPr sz="2300" spc="-100">
                <a:latin typeface="Arial"/>
                <a:cs typeface="Arial"/>
              </a:rPr>
              <a:t>cross-examination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20">
                <a:latin typeface="Arial"/>
                <a:cs typeface="Arial"/>
              </a:rPr>
              <a:t>other </a:t>
            </a:r>
            <a:r>
              <a:rPr sz="2300" spc="-75">
                <a:latin typeface="Arial"/>
                <a:cs typeface="Arial"/>
              </a:rPr>
              <a:t>questions.”  </a:t>
            </a:r>
            <a:r>
              <a:rPr sz="2300" spc="-95">
                <a:latin typeface="Arial"/>
                <a:cs typeface="Arial"/>
              </a:rPr>
              <a:t>(34 </a:t>
            </a:r>
            <a:r>
              <a:rPr sz="2300" spc="-260">
                <a:latin typeface="Arial"/>
                <a:cs typeface="Arial"/>
              </a:rPr>
              <a:t>C.F.R. </a:t>
            </a:r>
            <a:r>
              <a:rPr sz="2300" spc="5">
                <a:latin typeface="Arial"/>
                <a:cs typeface="Arial"/>
              </a:rPr>
              <a:t>§</a:t>
            </a:r>
            <a:r>
              <a:rPr sz="2300" spc="-375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106.45)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750567"/>
            <a:ext cx="72561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Does </a:t>
            </a:r>
            <a:r>
              <a:rPr>
                <a:solidFill>
                  <a:srgbClr val="0032A0"/>
                </a:solidFill>
              </a:rPr>
              <a:t>any </a:t>
            </a:r>
            <a:r>
              <a:rPr spc="-5">
                <a:solidFill>
                  <a:srgbClr val="0032A0"/>
                </a:solidFill>
              </a:rPr>
              <a:t>testimony </a:t>
            </a:r>
            <a:r>
              <a:rPr>
                <a:solidFill>
                  <a:srgbClr val="0032A0"/>
                </a:solidFill>
              </a:rPr>
              <a:t>get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excluded?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27808"/>
            <a:ext cx="6241289" cy="323857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 marR="111760">
              <a:lnSpc>
                <a:spcPts val="2380"/>
              </a:lnSpc>
              <a:spcBef>
                <a:spcPts val="665"/>
              </a:spcBef>
            </a:pP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50" spc="-145" dirty="0">
                <a:solidFill>
                  <a:srgbClr val="FFFFFF"/>
                </a:solidFill>
                <a:latin typeface="Arial"/>
                <a:cs typeface="Arial"/>
              </a:rPr>
              <a:t>gives </a:t>
            </a:r>
            <a:r>
              <a:rPr sz="2450" spc="-45" dirty="0">
                <a:solidFill>
                  <a:srgbClr val="FFFFFF"/>
                </a:solidFill>
                <a:latin typeface="Arial"/>
                <a:cs typeface="Arial"/>
              </a:rPr>
              <a:t>emotional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account 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-135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50" spc="-114" dirty="0">
                <a:solidFill>
                  <a:srgbClr val="FFFFFF"/>
                </a:solidFill>
                <a:latin typeface="Arial"/>
                <a:cs typeface="Arial"/>
              </a:rPr>
              <a:t>assault </a:t>
            </a:r>
            <a:r>
              <a:rPr sz="2450" spc="-1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50" spc="-135" dirty="0">
                <a:solidFill>
                  <a:srgbClr val="FFFFFF"/>
                </a:solidFill>
                <a:latin typeface="Arial"/>
                <a:cs typeface="Arial"/>
              </a:rPr>
              <a:t>answers 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450" spc="-1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hearing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board</a:t>
            </a:r>
            <a:r>
              <a:rPr sz="245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10" dirty="0">
                <a:solidFill>
                  <a:srgbClr val="FFFFFF"/>
                </a:solidFill>
                <a:latin typeface="Arial"/>
                <a:cs typeface="Arial"/>
              </a:rPr>
              <a:t>chair.</a:t>
            </a:r>
            <a:endParaRPr lang="en-US" sz="2450" spc="-1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111760">
              <a:lnSpc>
                <a:spcPts val="2380"/>
              </a:lnSpc>
              <a:spcBef>
                <a:spcPts val="665"/>
              </a:spcBef>
            </a:pPr>
            <a:endParaRPr sz="2450" dirty="0">
              <a:latin typeface="Arial"/>
              <a:cs typeface="Arial"/>
            </a:endParaRPr>
          </a:p>
          <a:p>
            <a:pPr marL="12700" marR="5080">
              <a:lnSpc>
                <a:spcPct val="80800"/>
              </a:lnSpc>
              <a:spcBef>
                <a:spcPts val="10"/>
              </a:spcBef>
              <a:tabLst>
                <a:tab pos="2432685" algn="l"/>
                <a:tab pos="2559050" algn="l"/>
              </a:tabLst>
            </a:pP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50" spc="-35" dirty="0">
                <a:solidFill>
                  <a:srgbClr val="FFFFFF"/>
                </a:solidFill>
                <a:latin typeface="Arial"/>
                <a:cs typeface="Arial"/>
              </a:rPr>
              <a:t>then </a:t>
            </a:r>
            <a:r>
              <a:rPr sz="2450" spc="-135" dirty="0">
                <a:solidFill>
                  <a:srgbClr val="FFFFFF"/>
                </a:solidFill>
                <a:latin typeface="Arial"/>
                <a:cs typeface="Arial"/>
              </a:rPr>
              <a:t>answers </a:t>
            </a: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one  </a:t>
            </a:r>
            <a:r>
              <a:rPr sz="2450" spc="-65" dirty="0">
                <a:solidFill>
                  <a:srgbClr val="FFFFFF"/>
                </a:solidFill>
                <a:latin typeface="Arial"/>
                <a:cs typeface="Arial"/>
              </a:rPr>
              <a:t>question </a:t>
            </a:r>
            <a:r>
              <a:rPr sz="2450" spc="-1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450" spc="-85" dirty="0">
                <a:solidFill>
                  <a:srgbClr val="FFFFFF"/>
                </a:solidFill>
                <a:latin typeface="Arial"/>
                <a:cs typeface="Arial"/>
              </a:rPr>
              <a:t>respondent’s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advisor  </a:t>
            </a:r>
            <a:r>
              <a:rPr sz="2450" spc="-65" dirty="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breaking </a:t>
            </a: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down </a:t>
            </a:r>
            <a:r>
              <a:rPr sz="245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50" spc="-85" dirty="0">
                <a:solidFill>
                  <a:srgbClr val="FFFFFF"/>
                </a:solidFill>
                <a:latin typeface="Arial"/>
                <a:cs typeface="Arial"/>
              </a:rPr>
              <a:t>refusing </a:t>
            </a:r>
            <a:r>
              <a:rPr sz="2450" spc="3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50" spc="-105" dirty="0">
                <a:solidFill>
                  <a:srgbClr val="FFFFFF"/>
                </a:solidFill>
                <a:latin typeface="Arial"/>
                <a:cs typeface="Arial"/>
              </a:rPr>
              <a:t>answer</a:t>
            </a:r>
            <a:r>
              <a:rPr sz="245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35" dirty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245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65" dirty="0">
                <a:solidFill>
                  <a:srgbClr val="FFFFFF"/>
                </a:solidFill>
                <a:latin typeface="Arial"/>
                <a:cs typeface="Arial"/>
              </a:rPr>
              <a:t>more.	</a:t>
            </a:r>
            <a:r>
              <a:rPr sz="2450" spc="-20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break 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taken,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50" spc="-45" dirty="0">
                <a:solidFill>
                  <a:srgbClr val="FFFFFF"/>
                </a:solidFill>
                <a:latin typeface="Arial"/>
                <a:cs typeface="Arial"/>
              </a:rPr>
              <a:t>tells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hearing</a:t>
            </a:r>
            <a:r>
              <a:rPr sz="245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board  chair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cannot </a:t>
            </a:r>
            <a:r>
              <a:rPr sz="2450" spc="-80" dirty="0">
                <a:solidFill>
                  <a:srgbClr val="FFFFFF"/>
                </a:solidFill>
                <a:latin typeface="Arial"/>
                <a:cs typeface="Arial"/>
              </a:rPr>
              <a:t>endure 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cross-examination.</a:t>
            </a:r>
            <a:r>
              <a:rPr lang="en-US" sz="245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Complainant  </a:t>
            </a:r>
            <a:r>
              <a:rPr sz="2450" spc="-140" dirty="0">
                <a:solidFill>
                  <a:srgbClr val="FFFFFF"/>
                </a:solidFill>
                <a:latin typeface="Arial"/>
                <a:cs typeface="Arial"/>
              </a:rPr>
              <a:t>leaves </a:t>
            </a:r>
            <a:r>
              <a:rPr sz="2450" spc="-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85" dirty="0">
                <a:solidFill>
                  <a:srgbClr val="FFFFFF"/>
                </a:solidFill>
                <a:latin typeface="Arial"/>
                <a:cs typeface="Arial"/>
              </a:rPr>
              <a:t>hearing.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591185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 </a:t>
            </a:r>
            <a:r>
              <a:rPr sz="3950" spc="5">
                <a:solidFill>
                  <a:srgbClr val="FFFFFF"/>
                </a:solidFill>
              </a:rPr>
              <a:t>#1</a:t>
            </a:r>
            <a:r>
              <a:rPr sz="3950" spc="-75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(excluded)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4515103" y="2762504"/>
            <a:ext cx="4233545" cy="24396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</a:pP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sexually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assaulted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residence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hall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on-campus.</a:t>
            </a:r>
            <a:endParaRPr sz="2650" dirty="0">
              <a:latin typeface="Arial"/>
              <a:cs typeface="Arial"/>
            </a:endParaRPr>
          </a:p>
          <a:p>
            <a:pPr marL="12700">
              <a:lnSpc>
                <a:spcPts val="3055"/>
              </a:lnSpc>
            </a:pP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assault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occurs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650" dirty="0">
              <a:latin typeface="Arial"/>
              <a:cs typeface="Arial"/>
            </a:endParaRPr>
          </a:p>
          <a:p>
            <a:pPr marL="12700" marR="5080">
              <a:lnSpc>
                <a:spcPts val="3170"/>
              </a:lnSpc>
              <a:spcBef>
                <a:spcPts val="110"/>
              </a:spcBef>
              <a:tabLst>
                <a:tab pos="2593340" algn="l"/>
              </a:tabLst>
            </a:pPr>
            <a:r>
              <a:rPr sz="2650" spc="-155" dirty="0">
                <a:solidFill>
                  <a:srgbClr val="FFFFFF"/>
                </a:solidFill>
                <a:latin typeface="Arial"/>
                <a:cs typeface="Arial"/>
              </a:rPr>
              <a:t>Saturday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evening.	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identity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perpetrator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immediately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known.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7407909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FFFFFF"/>
                </a:solidFill>
              </a:rPr>
              <a:t>Example </a:t>
            </a:r>
            <a:r>
              <a:rPr sz="3950" spc="5" dirty="0">
                <a:solidFill>
                  <a:srgbClr val="FFFFFF"/>
                </a:solidFill>
              </a:rPr>
              <a:t>(included in</a:t>
            </a:r>
            <a:r>
              <a:rPr sz="3950" spc="-45" dirty="0">
                <a:solidFill>
                  <a:srgbClr val="FFFFFF"/>
                </a:solidFill>
              </a:rPr>
              <a:t> </a:t>
            </a:r>
            <a:r>
              <a:rPr sz="3950" dirty="0">
                <a:solidFill>
                  <a:srgbClr val="FFFFFF"/>
                </a:solidFill>
              </a:rPr>
              <a:t>EP&amp;A)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95291" y="2549651"/>
            <a:ext cx="6534309" cy="304134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125345" algn="l"/>
                <a:tab pos="2613025" algn="l"/>
                <a:tab pos="3203575" algn="l"/>
              </a:tabLst>
            </a:pP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gives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statement </a:t>
            </a:r>
            <a:r>
              <a:rPr sz="2650" spc="2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investigator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observed 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right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alleged 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sexual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assault.	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told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investigator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was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too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drunk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stand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up.	</a:t>
            </a:r>
            <a:endParaRPr lang="en-US" sz="2650" spc="-8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125345" algn="l"/>
                <a:tab pos="2613025" algn="l"/>
                <a:tab pos="3203575" algn="l"/>
              </a:tabLst>
            </a:pP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Witness</a:t>
            </a:r>
            <a:r>
              <a:rPr sz="265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fails 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attend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hearing.	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Investigator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prepared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relay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told 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investigator.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598170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#2</a:t>
            </a:r>
            <a:r>
              <a:rPr sz="3950" spc="-8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(excluded)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5860289" cy="246259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2202815" algn="l"/>
              </a:tabLst>
            </a:pP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answers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from 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hearing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officer.</a:t>
            </a:r>
            <a:r>
              <a:rPr lang="en-US" sz="265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30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consulting  </a:t>
            </a:r>
            <a:r>
              <a:rPr sz="265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complainant,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250" dirty="0">
                <a:solidFill>
                  <a:srgbClr val="FFFFFF"/>
                </a:solidFill>
                <a:latin typeface="Arial"/>
                <a:cs typeface="Arial"/>
              </a:rPr>
              <a:t>says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advisor 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witnesses.</a:t>
            </a:r>
            <a:endParaRPr sz="2650" dirty="0">
              <a:latin typeface="Arial"/>
              <a:cs typeface="Arial"/>
            </a:endParaRPr>
          </a:p>
          <a:p>
            <a:pPr marL="12700">
              <a:lnSpc>
                <a:spcPts val="3050"/>
              </a:lnSpc>
            </a:pP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respondent</a:t>
            </a:r>
            <a:r>
              <a:rPr sz="265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then</a:t>
            </a:r>
            <a:endParaRPr sz="2650" dirty="0">
              <a:latin typeface="Arial"/>
              <a:cs typeface="Arial"/>
            </a:endParaRPr>
          </a:p>
          <a:p>
            <a:pPr marL="12700" marR="953769">
              <a:lnSpc>
                <a:spcPts val="3170"/>
              </a:lnSpc>
              <a:spcBef>
                <a:spcPts val="110"/>
              </a:spcBef>
            </a:pP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proceeds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55" dirty="0">
                <a:solidFill>
                  <a:srgbClr val="FFFFFF"/>
                </a:solidFill>
                <a:latin typeface="Arial"/>
                <a:cs typeface="Arial"/>
              </a:rPr>
              <a:t>cross-examine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witness.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624268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(not-excluded)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3239" y="2530856"/>
            <a:ext cx="7146925" cy="276098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5">
                <a:latin typeface="Arial"/>
                <a:cs typeface="Arial"/>
              </a:rPr>
              <a:t>Advisors </a:t>
            </a:r>
            <a:r>
              <a:rPr sz="2650" spc="-110">
                <a:latin typeface="Arial"/>
                <a:cs typeface="Arial"/>
              </a:rPr>
              <a:t>questions </a:t>
            </a:r>
            <a:r>
              <a:rPr sz="2650" spc="-105">
                <a:latin typeface="Arial"/>
                <a:cs typeface="Arial"/>
              </a:rPr>
              <a:t>should</a:t>
            </a:r>
            <a:r>
              <a:rPr sz="2650" spc="-165">
                <a:latin typeface="Arial"/>
                <a:cs typeface="Arial"/>
              </a:rPr>
              <a:t> </a:t>
            </a:r>
            <a:r>
              <a:rPr sz="2650" spc="-95">
                <a:latin typeface="Arial"/>
                <a:cs typeface="Arial"/>
              </a:rPr>
              <a:t>be:</a:t>
            </a:r>
            <a:endParaRPr sz="2650">
              <a:latin typeface="Arial"/>
              <a:cs typeface="Arial"/>
            </a:endParaRPr>
          </a:p>
          <a:p>
            <a:pPr marL="829310" lvl="1" indent="-314325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829944" algn="l"/>
              </a:tabLst>
            </a:pPr>
            <a:r>
              <a:rPr sz="2650" spc="-170">
                <a:latin typeface="Arial"/>
                <a:cs typeface="Arial"/>
              </a:rPr>
              <a:t>Clear </a:t>
            </a:r>
            <a:r>
              <a:rPr sz="2650" spc="-130">
                <a:latin typeface="Arial"/>
                <a:cs typeface="Arial"/>
              </a:rPr>
              <a:t>and precise </a:t>
            </a:r>
            <a:r>
              <a:rPr sz="2650" spc="-110">
                <a:latin typeface="Arial"/>
                <a:cs typeface="Arial"/>
              </a:rPr>
              <a:t>(one </a:t>
            </a:r>
            <a:r>
              <a:rPr sz="2650" spc="-85">
                <a:latin typeface="Arial"/>
                <a:cs typeface="Arial"/>
              </a:rPr>
              <a:t>question </a:t>
            </a:r>
            <a:r>
              <a:rPr sz="2650" spc="-50">
                <a:latin typeface="Arial"/>
                <a:cs typeface="Arial"/>
              </a:rPr>
              <a:t>at </a:t>
            </a:r>
            <a:r>
              <a:rPr sz="2650" spc="-210">
                <a:latin typeface="Arial"/>
                <a:cs typeface="Arial"/>
              </a:rPr>
              <a:t>a</a:t>
            </a:r>
            <a:r>
              <a:rPr sz="2650" spc="-275">
                <a:latin typeface="Arial"/>
                <a:cs typeface="Arial"/>
              </a:rPr>
              <a:t> </a:t>
            </a:r>
            <a:r>
              <a:rPr sz="2650" spc="-40">
                <a:latin typeface="Arial"/>
                <a:cs typeface="Arial"/>
              </a:rPr>
              <a:t>time)</a:t>
            </a:r>
            <a:endParaRPr sz="2650">
              <a:latin typeface="Arial"/>
              <a:cs typeface="Arial"/>
            </a:endParaRPr>
          </a:p>
          <a:p>
            <a:pPr marL="829310" marR="5080" lvl="1" indent="-314325">
              <a:lnSpc>
                <a:spcPts val="3170"/>
              </a:lnSpc>
              <a:spcBef>
                <a:spcPts val="735"/>
              </a:spcBef>
              <a:buFont typeface="Wingdings"/>
              <a:buChar char=""/>
              <a:tabLst>
                <a:tab pos="829944" algn="l"/>
              </a:tabLst>
            </a:pPr>
            <a:r>
              <a:rPr sz="2650" spc="-170">
                <a:latin typeface="Arial"/>
                <a:cs typeface="Arial"/>
              </a:rPr>
              <a:t>Advance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80">
                <a:latin typeface="Arial"/>
                <a:cs typeface="Arial"/>
              </a:rPr>
              <a:t>party’s </a:t>
            </a:r>
            <a:r>
              <a:rPr sz="2650" spc="-65">
                <a:latin typeface="Arial"/>
                <a:cs typeface="Arial"/>
              </a:rPr>
              <a:t>position </a:t>
            </a:r>
            <a:r>
              <a:rPr sz="2650" spc="10">
                <a:latin typeface="Arial"/>
                <a:cs typeface="Arial"/>
              </a:rPr>
              <a:t>with </a:t>
            </a:r>
            <a:r>
              <a:rPr sz="2650" spc="-110">
                <a:latin typeface="Arial"/>
                <a:cs typeface="Arial"/>
              </a:rPr>
              <a:t>respect </a:t>
            </a:r>
            <a:r>
              <a:rPr sz="2650" spc="30">
                <a:latin typeface="Arial"/>
                <a:cs typeface="Arial"/>
              </a:rPr>
              <a:t>to</a:t>
            </a:r>
            <a:r>
              <a:rPr sz="2650" spc="-335">
                <a:latin typeface="Arial"/>
                <a:cs typeface="Arial"/>
              </a:rPr>
              <a:t> </a:t>
            </a:r>
            <a:r>
              <a:rPr sz="2650" spc="-114">
                <a:latin typeface="Arial"/>
                <a:cs typeface="Arial"/>
              </a:rPr>
              <a:t>one  </a:t>
            </a:r>
            <a:r>
              <a:rPr sz="2650" spc="-25">
                <a:latin typeface="Arial"/>
                <a:cs typeface="Arial"/>
              </a:rPr>
              <a:t>or </a:t>
            </a:r>
            <a:r>
              <a:rPr sz="2650" spc="-85">
                <a:latin typeface="Arial"/>
                <a:cs typeface="Arial"/>
              </a:rPr>
              <a:t>more </a:t>
            </a:r>
            <a:r>
              <a:rPr sz="2650" spc="-100">
                <a:latin typeface="Arial"/>
                <a:cs typeface="Arial"/>
              </a:rPr>
              <a:t>elements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40">
                <a:latin typeface="Arial"/>
                <a:cs typeface="Arial"/>
              </a:rPr>
              <a:t>the </a:t>
            </a:r>
            <a:r>
              <a:rPr sz="2650" spc="-170">
                <a:latin typeface="Arial"/>
                <a:cs typeface="Arial"/>
              </a:rPr>
              <a:t>sexual </a:t>
            </a:r>
            <a:r>
              <a:rPr sz="2650" spc="-135">
                <a:latin typeface="Arial"/>
                <a:cs typeface="Arial"/>
              </a:rPr>
              <a:t>harassment  </a:t>
            </a:r>
            <a:r>
              <a:rPr sz="2650" spc="-130">
                <a:latin typeface="Arial"/>
                <a:cs typeface="Arial"/>
              </a:rPr>
              <a:t>alleged</a:t>
            </a:r>
            <a:endParaRPr sz="2650">
              <a:latin typeface="Arial"/>
              <a:cs typeface="Arial"/>
            </a:endParaRPr>
          </a:p>
          <a:p>
            <a:pPr marL="829310" lvl="1" indent="-314325">
              <a:lnSpc>
                <a:spcPct val="100000"/>
              </a:lnSpc>
              <a:spcBef>
                <a:spcPts val="505"/>
              </a:spcBef>
              <a:buFont typeface="Wingdings"/>
              <a:buChar char=""/>
              <a:tabLst>
                <a:tab pos="829944" algn="l"/>
              </a:tabLst>
            </a:pPr>
            <a:r>
              <a:rPr sz="2650" spc="-250">
                <a:latin typeface="Arial"/>
                <a:cs typeface="Arial"/>
              </a:rPr>
              <a:t>Be </a:t>
            </a:r>
            <a:r>
              <a:rPr sz="2650" spc="-195">
                <a:latin typeface="Arial"/>
                <a:cs typeface="Arial"/>
              </a:rPr>
              <a:t>asked </a:t>
            </a:r>
            <a:r>
              <a:rPr sz="2650" spc="-35">
                <a:latin typeface="Arial"/>
                <a:cs typeface="Arial"/>
              </a:rPr>
              <a:t>in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80">
                <a:latin typeface="Arial"/>
                <a:cs typeface="Arial"/>
              </a:rPr>
              <a:t>purposeful</a:t>
            </a:r>
            <a:r>
              <a:rPr sz="2650" spc="-25">
                <a:latin typeface="Arial"/>
                <a:cs typeface="Arial"/>
              </a:rPr>
              <a:t> </a:t>
            </a:r>
            <a:r>
              <a:rPr sz="2650" spc="-65">
                <a:latin typeface="Arial"/>
                <a:cs typeface="Arial"/>
              </a:rPr>
              <a:t>order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180591"/>
            <a:ext cx="565023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are </a:t>
            </a:r>
            <a:r>
              <a:rPr spc="-5">
                <a:solidFill>
                  <a:srgbClr val="0032A0"/>
                </a:solidFill>
              </a:rPr>
              <a:t>the </a:t>
            </a:r>
            <a:r>
              <a:rPr>
                <a:solidFill>
                  <a:srgbClr val="0032A0"/>
                </a:solidFill>
              </a:rPr>
              <a:t>hallmarks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of  effective</a:t>
            </a:r>
            <a:r>
              <a:rPr spc="-1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questioning?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0" y="2553716"/>
            <a:ext cx="6393689" cy="3092641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192655" algn="l"/>
              </a:tabLst>
            </a:pPr>
            <a:r>
              <a:rPr lang="en-US" sz="2650" spc="-150" dirty="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lang="en-US"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lang="en-US" sz="2650" spc="-180" dirty="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lang="en-US" sz="265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lang="en-US"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650" spc="-130" dirty="0">
                <a:solidFill>
                  <a:srgbClr val="FFFFFF"/>
                </a:solidFill>
                <a:latin typeface="Arial"/>
                <a:cs typeface="Arial"/>
              </a:rPr>
              <a:t>having  </a:t>
            </a:r>
            <a:r>
              <a:rPr lang="en-US" sz="2650" spc="-229" dirty="0">
                <a:solidFill>
                  <a:srgbClr val="FFFFFF"/>
                </a:solidFill>
                <a:latin typeface="Arial"/>
                <a:cs typeface="Arial"/>
              </a:rPr>
              <a:t>sex </a:t>
            </a:r>
            <a:r>
              <a:rPr lang="en-US" sz="2650" spc="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lang="en-US"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US" sz="26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lang="en-US" sz="2650" spc="-95" dirty="0">
                <a:solidFill>
                  <a:srgbClr val="FFFFFF"/>
                </a:solidFill>
                <a:latin typeface="Arial"/>
                <a:cs typeface="Arial"/>
              </a:rPr>
              <a:t>when  </a:t>
            </a:r>
            <a:r>
              <a:rPr lang="en-US" sz="265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lang="en-US" sz="2650" spc="-180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lang="en-US" sz="2650" spc="-100" dirty="0">
                <a:solidFill>
                  <a:srgbClr val="FFFFFF"/>
                </a:solidFill>
                <a:latin typeface="Arial"/>
                <a:cs typeface="Arial"/>
              </a:rPr>
              <a:t>incapacitated  </a:t>
            </a:r>
            <a:r>
              <a:rPr lang="en-US" sz="2650" spc="-114" dirty="0">
                <a:solidFill>
                  <a:srgbClr val="FFFFFF"/>
                </a:solidFill>
                <a:latin typeface="Arial"/>
                <a:cs typeface="Arial"/>
              </a:rPr>
              <a:t>due</a:t>
            </a:r>
            <a:r>
              <a:rPr lang="en-US"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65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lang="en-US"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650" spc="-95" dirty="0">
                <a:solidFill>
                  <a:srgbClr val="FFFFFF"/>
                </a:solidFill>
                <a:latin typeface="Arial"/>
                <a:cs typeface="Arial"/>
              </a:rPr>
              <a:t>alcohol.	</a:t>
            </a:r>
          </a:p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192655" algn="l"/>
              </a:tabLst>
            </a:pPr>
            <a:endParaRPr lang="en-US" sz="2650" spc="-9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192655" algn="l"/>
              </a:tabLst>
            </a:pPr>
            <a:r>
              <a:rPr lang="en-US"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lang="en-US" sz="2650" spc="-20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lang="en-US" sz="2650" spc="-95" dirty="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lang="en-US" sz="2650" spc="-235" dirty="0">
                <a:solidFill>
                  <a:srgbClr val="FFFFFF"/>
                </a:solidFill>
                <a:latin typeface="Arial"/>
                <a:cs typeface="Arial"/>
              </a:rPr>
              <a:t>asks </a:t>
            </a:r>
            <a:r>
              <a:rPr lang="en-US" sz="2650" spc="-110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lang="en-US" sz="2650" spc="-5" dirty="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lang="en-US" sz="2650" spc="-165" dirty="0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lang="en-US" sz="2650" spc="-90" dirty="0">
                <a:solidFill>
                  <a:srgbClr val="FFFFFF"/>
                </a:solidFill>
                <a:latin typeface="Arial"/>
                <a:cs typeface="Arial"/>
              </a:rPr>
              <a:t>demonstrate </a:t>
            </a:r>
            <a:r>
              <a:rPr lang="en-US" sz="2650" spc="-95" dirty="0">
                <a:solidFill>
                  <a:srgbClr val="FFFFFF"/>
                </a:solidFill>
                <a:latin typeface="Arial"/>
                <a:cs typeface="Arial"/>
              </a:rPr>
              <a:t>complainant  </a:t>
            </a:r>
            <a:r>
              <a:rPr lang="en-US" sz="2650" spc="-180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lang="en-US" sz="2650" spc="-114" dirty="0">
                <a:solidFill>
                  <a:srgbClr val="FFFFFF"/>
                </a:solidFill>
                <a:latin typeface="Arial"/>
                <a:cs typeface="Arial"/>
              </a:rPr>
              <a:t>able </a:t>
            </a:r>
            <a:r>
              <a:rPr lang="en-US" sz="265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lang="en-US" sz="2650" spc="-45" dirty="0">
                <a:solidFill>
                  <a:srgbClr val="FFFFFF"/>
                </a:solidFill>
                <a:latin typeface="Arial"/>
                <a:cs typeface="Arial"/>
              </a:rPr>
              <a:t>function </a:t>
            </a:r>
            <a:r>
              <a:rPr lang="en-US" sz="265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lang="en-US" sz="2650" spc="-30" dirty="0">
                <a:solidFill>
                  <a:srgbClr val="FFFFFF"/>
                </a:solidFill>
                <a:latin typeface="Arial"/>
                <a:cs typeface="Arial"/>
              </a:rPr>
              <a:t>fully  </a:t>
            </a:r>
            <a:r>
              <a:rPr lang="en-US" sz="2650" spc="-105" dirty="0">
                <a:solidFill>
                  <a:srgbClr val="FFFFFF"/>
                </a:solidFill>
                <a:latin typeface="Arial"/>
                <a:cs typeface="Arial"/>
              </a:rPr>
              <a:t>understand </a:t>
            </a:r>
            <a:r>
              <a:rPr lang="en-US"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US" sz="2650" spc="-75" dirty="0">
                <a:solidFill>
                  <a:srgbClr val="FFFFFF"/>
                </a:solidFill>
                <a:latin typeface="Arial"/>
                <a:cs typeface="Arial"/>
              </a:rPr>
              <a:t>nature </a:t>
            </a:r>
            <a:r>
              <a:rPr lang="en-US"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lang="en-US" sz="2650" spc="-170" dirty="0">
                <a:solidFill>
                  <a:srgbClr val="FFFFFF"/>
                </a:solidFill>
                <a:latin typeface="Arial"/>
                <a:cs typeface="Arial"/>
              </a:rPr>
              <a:t>sexual  </a:t>
            </a:r>
            <a:r>
              <a:rPr lang="en-US" sz="2650" spc="-75" dirty="0">
                <a:solidFill>
                  <a:srgbClr val="FFFFFF"/>
                </a:solidFill>
                <a:latin typeface="Arial"/>
                <a:cs typeface="Arial"/>
              </a:rPr>
              <a:t>activity.</a:t>
            </a:r>
            <a:endParaRPr lang="en-US"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228600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7413625" cy="26009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1006475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8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walked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stairs </a:t>
            </a:r>
            <a:r>
              <a:rPr sz="2650" spc="2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3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respondent’s 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apartment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unaided?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6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229">
                <a:solidFill>
                  <a:srgbClr val="FFFFFF"/>
                </a:solidFill>
                <a:latin typeface="Arial"/>
                <a:cs typeface="Arial"/>
              </a:rPr>
              <a:t>sex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started,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stopped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3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respondent 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>
                <a:solidFill>
                  <a:srgbClr val="FFFFFF"/>
                </a:solidFill>
                <a:latin typeface="Arial"/>
                <a:cs typeface="Arial"/>
              </a:rPr>
              <a:t>tell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5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85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condom?</a:t>
            </a:r>
            <a:endParaRPr sz="2650">
              <a:latin typeface="Arial"/>
              <a:cs typeface="Arial"/>
            </a:endParaRPr>
          </a:p>
          <a:p>
            <a:pPr marL="390525" marR="217170" indent="-378460">
              <a:lnSpc>
                <a:spcPts val="317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8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sent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2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sz="2650" spc="-215">
                <a:solidFill>
                  <a:srgbClr val="FFFFFF"/>
                </a:solidFill>
                <a:latin typeface="Arial"/>
                <a:cs typeface="Arial"/>
              </a:rPr>
              <a:t>message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immediately 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29">
                <a:solidFill>
                  <a:srgbClr val="FFFFFF"/>
                </a:solidFill>
                <a:latin typeface="Arial"/>
                <a:cs typeface="Arial"/>
              </a:rPr>
              <a:t>sex 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concluded?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492696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>
                <a:solidFill>
                  <a:srgbClr val="FFFFFF"/>
                </a:solidFill>
              </a:rPr>
              <a:t>questions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4763770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2766695" algn="l"/>
              </a:tabLst>
            </a:pP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20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0">
                <a:solidFill>
                  <a:srgbClr val="FFFFFF"/>
                </a:solidFill>
                <a:latin typeface="Arial"/>
                <a:cs typeface="Arial"/>
              </a:rPr>
              <a:t>accused 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hostile</a:t>
            </a:r>
            <a:r>
              <a:rPr sz="2650" spc="-3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environment 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sexual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harassment.	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235">
                <a:solidFill>
                  <a:srgbClr val="FFFFFF"/>
                </a:solidFill>
                <a:latin typeface="Arial"/>
                <a:cs typeface="Arial"/>
              </a:rPr>
              <a:t>asks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21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roommate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show 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650" spc="-185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650" spc="-195">
                <a:solidFill>
                  <a:srgbClr val="FFFFFF"/>
                </a:solidFill>
                <a:latin typeface="Arial"/>
                <a:cs typeface="Arial"/>
              </a:rPr>
              <a:t>so </a:t>
            </a:r>
            <a:r>
              <a:rPr sz="2650" spc="-85">
                <a:solidFill>
                  <a:srgbClr val="FFFFFF"/>
                </a:solidFill>
                <a:latin typeface="Arial"/>
                <a:cs typeface="Arial"/>
              </a:rPr>
              <a:t>affected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conduct </a:t>
            </a:r>
            <a:r>
              <a:rPr sz="2650" spc="-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complainant 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stopped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going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2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85">
                <a:solidFill>
                  <a:srgbClr val="FFFFFF"/>
                </a:solidFill>
                <a:latin typeface="Arial"/>
                <a:cs typeface="Arial"/>
              </a:rPr>
              <a:t>class.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44799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Another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example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12567"/>
            <a:ext cx="7653655" cy="31635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8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complainant’s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roommate?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74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respondent’s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conduct,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650" spc="-409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roommate  </a:t>
            </a:r>
            <a:r>
              <a:rPr sz="2650" spc="-160">
                <a:solidFill>
                  <a:srgbClr val="FFFFFF"/>
                </a:solidFill>
                <a:latin typeface="Arial"/>
                <a:cs typeface="Arial"/>
              </a:rPr>
              <a:t>go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15">
                <a:solidFill>
                  <a:srgbClr val="FFFFFF"/>
                </a:solidFill>
                <a:latin typeface="Arial"/>
                <a:cs typeface="Arial"/>
              </a:rPr>
              <a:t>class?</a:t>
            </a:r>
            <a:endParaRPr sz="2650">
              <a:latin typeface="Arial"/>
              <a:cs typeface="Arial"/>
            </a:endParaRPr>
          </a:p>
          <a:p>
            <a:pPr marL="390525" marR="212090" indent="-378460">
              <a:lnSpc>
                <a:spcPts val="317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respondent’s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conduct,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650" spc="-5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roommate  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still </a:t>
            </a:r>
            <a:r>
              <a:rPr sz="2650" spc="-160">
                <a:solidFill>
                  <a:srgbClr val="FFFFFF"/>
                </a:solidFill>
                <a:latin typeface="Arial"/>
                <a:cs typeface="Arial"/>
              </a:rPr>
              <a:t>go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215">
                <a:solidFill>
                  <a:srgbClr val="FFFFFF"/>
                </a:solidFill>
                <a:latin typeface="Arial"/>
                <a:cs typeface="Arial"/>
              </a:rPr>
              <a:t>class?</a:t>
            </a:r>
            <a:endParaRPr sz="2650">
              <a:latin typeface="Arial"/>
              <a:cs typeface="Arial"/>
            </a:endParaRPr>
          </a:p>
          <a:p>
            <a:pPr marL="390525" marR="814069" indent="-378460">
              <a:lnSpc>
                <a:spcPts val="3170"/>
              </a:lnSpc>
              <a:spcBef>
                <a:spcPts val="6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notice 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sz="2650" spc="-185">
                <a:solidFill>
                  <a:srgbClr val="FFFFFF"/>
                </a:solidFill>
                <a:latin typeface="Arial"/>
                <a:cs typeface="Arial"/>
              </a:rPr>
              <a:t>changes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2650" spc="-2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roommate’s 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behavior 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respondent’s</a:t>
            </a:r>
            <a:r>
              <a:rPr sz="2650" spc="-4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conduct?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636714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More </a:t>
            </a:r>
            <a:r>
              <a:rPr sz="3950" spc="5">
                <a:solidFill>
                  <a:srgbClr val="FFFFFF"/>
                </a:solidFill>
              </a:rPr>
              <a:t>example</a:t>
            </a:r>
            <a:r>
              <a:rPr sz="3950" spc="-65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questions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3233419"/>
            <a:ext cx="4170045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spc="-5" dirty="0">
                <a:solidFill>
                  <a:srgbClr val="0032A0"/>
                </a:solidFill>
              </a:rPr>
              <a:t>Questioning</a:t>
            </a:r>
            <a:endParaRPr sz="5200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99335" y="2608579"/>
            <a:ext cx="4886325" cy="2632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5080" indent="-378460">
              <a:lnSpc>
                <a:spcPct val="100400"/>
              </a:lnSpc>
              <a:spcBef>
                <a:spcPts val="1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55">
                <a:latin typeface="Arial"/>
                <a:cs typeface="Arial"/>
              </a:rPr>
              <a:t>Often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one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most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critical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parts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  </a:t>
            </a:r>
            <a:r>
              <a:rPr sz="2300" spc="-135">
                <a:latin typeface="Arial"/>
                <a:cs typeface="Arial"/>
              </a:rPr>
              <a:t>any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hearing</a:t>
            </a:r>
            <a:endParaRPr sz="2300">
              <a:latin typeface="Arial"/>
              <a:cs typeface="Arial"/>
            </a:endParaRPr>
          </a:p>
          <a:p>
            <a:pPr marL="390525" marR="222250" indent="-378460">
              <a:lnSpc>
                <a:spcPct val="100400"/>
              </a:lnSpc>
              <a:spcBef>
                <a:spcPts val="55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20">
                <a:latin typeface="Arial"/>
                <a:cs typeface="Arial"/>
              </a:rPr>
              <a:t>Provides an </a:t>
            </a:r>
            <a:r>
              <a:rPr sz="2300" spc="-20">
                <a:latin typeface="Arial"/>
                <a:cs typeface="Arial"/>
              </a:rPr>
              <a:t>opportunity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>
                <a:latin typeface="Arial"/>
                <a:cs typeface="Arial"/>
              </a:rPr>
              <a:t>further  </a:t>
            </a:r>
            <a:r>
              <a:rPr sz="2300" spc="-50">
                <a:latin typeface="Arial"/>
                <a:cs typeface="Arial"/>
              </a:rPr>
              <a:t>clarify </a:t>
            </a:r>
            <a:r>
              <a:rPr sz="2300" spc="-90">
                <a:latin typeface="Arial"/>
                <a:cs typeface="Arial"/>
              </a:rPr>
              <a:t>facts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100">
                <a:latin typeface="Arial"/>
                <a:cs typeface="Arial"/>
              </a:rPr>
              <a:t>evidence, </a:t>
            </a:r>
            <a:r>
              <a:rPr sz="2300" spc="40">
                <a:latin typeface="Arial"/>
                <a:cs typeface="Arial"/>
              </a:rPr>
              <a:t>if</a:t>
            </a:r>
            <a:r>
              <a:rPr sz="2300" spc="-29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needed</a:t>
            </a:r>
            <a:endParaRPr sz="2300">
              <a:latin typeface="Arial"/>
              <a:cs typeface="Arial"/>
            </a:endParaRPr>
          </a:p>
          <a:p>
            <a:pPr marL="390525" marR="191135" indent="-378460">
              <a:lnSpc>
                <a:spcPct val="100400"/>
              </a:lnSpc>
              <a:spcBef>
                <a:spcPts val="56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60">
                <a:latin typeface="Arial"/>
                <a:cs typeface="Arial"/>
              </a:rPr>
              <a:t>The </a:t>
            </a:r>
            <a:r>
              <a:rPr sz="2300" spc="-70">
                <a:latin typeface="Arial"/>
                <a:cs typeface="Arial"/>
              </a:rPr>
              <a:t>wrong question—or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20">
                <a:latin typeface="Arial"/>
                <a:cs typeface="Arial"/>
              </a:rPr>
              <a:t>right  </a:t>
            </a:r>
            <a:r>
              <a:rPr sz="2300" spc="-65">
                <a:latin typeface="Arial"/>
                <a:cs typeface="Arial"/>
              </a:rPr>
              <a:t>question </a:t>
            </a:r>
            <a:r>
              <a:rPr sz="2300" spc="-160">
                <a:latin typeface="Arial"/>
                <a:cs typeface="Arial"/>
              </a:rPr>
              <a:t>asked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70">
                <a:latin typeface="Arial"/>
                <a:cs typeface="Arial"/>
              </a:rPr>
              <a:t>wrong</a:t>
            </a:r>
            <a:r>
              <a:rPr sz="2300" spc="-310">
                <a:latin typeface="Arial"/>
                <a:cs typeface="Arial"/>
              </a:rPr>
              <a:t> </a:t>
            </a:r>
            <a:r>
              <a:rPr sz="2300" spc="-140">
                <a:latin typeface="Arial"/>
                <a:cs typeface="Arial"/>
              </a:rPr>
              <a:t>way—can  </a:t>
            </a:r>
            <a:r>
              <a:rPr sz="2300" spc="-85">
                <a:latin typeface="Arial"/>
                <a:cs typeface="Arial"/>
              </a:rPr>
              <a:t>open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40">
                <a:latin typeface="Arial"/>
                <a:cs typeface="Arial"/>
              </a:rPr>
              <a:t>door </a:t>
            </a:r>
            <a:r>
              <a:rPr sz="2300">
                <a:latin typeface="Arial"/>
                <a:cs typeface="Arial"/>
              </a:rPr>
              <a:t>for</a:t>
            </a:r>
            <a:r>
              <a:rPr sz="2300" spc="-355">
                <a:latin typeface="Arial"/>
                <a:cs typeface="Arial"/>
              </a:rPr>
              <a:t> </a:t>
            </a:r>
            <a:r>
              <a:rPr sz="2300" spc="-120">
                <a:latin typeface="Arial"/>
                <a:cs typeface="Arial"/>
              </a:rPr>
              <a:t>challenges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04264"/>
            <a:ext cx="30518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Questioning…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83511" y="2602483"/>
            <a:ext cx="5828665" cy="3573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35560" indent="-283845">
              <a:lnSpc>
                <a:spcPct val="100400"/>
              </a:lnSpc>
              <a:spcBef>
                <a:spcPts val="10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05">
                <a:latin typeface="Arial"/>
                <a:cs typeface="Arial"/>
              </a:rPr>
              <a:t>Open-ended </a:t>
            </a:r>
            <a:r>
              <a:rPr sz="2300" spc="-90">
                <a:latin typeface="Arial"/>
                <a:cs typeface="Arial"/>
              </a:rPr>
              <a:t>questions </a:t>
            </a:r>
            <a:r>
              <a:rPr sz="2300" spc="-95">
                <a:latin typeface="Arial"/>
                <a:cs typeface="Arial"/>
              </a:rPr>
              <a:t>generate </a:t>
            </a:r>
            <a:r>
              <a:rPr sz="2300" spc="-65">
                <a:latin typeface="Arial"/>
                <a:cs typeface="Arial"/>
              </a:rPr>
              <a:t>more  </a:t>
            </a:r>
            <a:r>
              <a:rPr sz="2300" spc="-30">
                <a:latin typeface="Arial"/>
                <a:cs typeface="Arial"/>
              </a:rPr>
              <a:t>information </a:t>
            </a:r>
            <a:r>
              <a:rPr sz="2300" spc="-35">
                <a:latin typeface="Arial"/>
                <a:cs typeface="Arial"/>
              </a:rPr>
              <a:t>while </a:t>
            </a:r>
            <a:r>
              <a:rPr sz="2300" spc="-105">
                <a:latin typeface="Arial"/>
                <a:cs typeface="Arial"/>
              </a:rPr>
              <a:t>closed-ended </a:t>
            </a:r>
            <a:r>
              <a:rPr sz="2300" spc="-90">
                <a:latin typeface="Arial"/>
                <a:cs typeface="Arial"/>
              </a:rPr>
              <a:t>questions</a:t>
            </a:r>
            <a:r>
              <a:rPr sz="2300" spc="-315">
                <a:latin typeface="Arial"/>
                <a:cs typeface="Arial"/>
              </a:rPr>
              <a:t> </a:t>
            </a:r>
            <a:r>
              <a:rPr sz="2300" spc="5">
                <a:latin typeface="Arial"/>
                <a:cs typeface="Arial"/>
              </a:rPr>
              <a:t>will  </a:t>
            </a:r>
            <a:r>
              <a:rPr sz="2300" spc="-50">
                <a:latin typeface="Arial"/>
                <a:cs typeface="Arial"/>
              </a:rPr>
              <a:t>clarify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specifics.</a:t>
            </a:r>
            <a:endParaRPr sz="2300">
              <a:latin typeface="Arial"/>
              <a:cs typeface="Arial"/>
            </a:endParaRPr>
          </a:p>
          <a:p>
            <a:pPr marL="295910" marR="743585" indent="-283845">
              <a:lnSpc>
                <a:spcPct val="100400"/>
              </a:lnSpc>
              <a:spcBef>
                <a:spcPts val="148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30">
                <a:latin typeface="Arial"/>
                <a:cs typeface="Arial"/>
              </a:rPr>
              <a:t>Close-ended </a:t>
            </a:r>
            <a:r>
              <a:rPr sz="2300" spc="-90">
                <a:latin typeface="Arial"/>
                <a:cs typeface="Arial"/>
              </a:rPr>
              <a:t>questions </a:t>
            </a:r>
            <a:r>
              <a:rPr sz="2300" spc="-50">
                <a:latin typeface="Arial"/>
                <a:cs typeface="Arial"/>
              </a:rPr>
              <a:t>result </a:t>
            </a:r>
            <a:r>
              <a:rPr sz="2300" spc="-25">
                <a:latin typeface="Arial"/>
                <a:cs typeface="Arial"/>
              </a:rPr>
              <a:t>in </a:t>
            </a:r>
            <a:r>
              <a:rPr sz="2300" spc="-65">
                <a:latin typeface="Arial"/>
                <a:cs typeface="Arial"/>
              </a:rPr>
              <a:t>yes/no  </a:t>
            </a:r>
            <a:r>
              <a:rPr sz="2300" spc="-135">
                <a:latin typeface="Arial"/>
                <a:cs typeface="Arial"/>
              </a:rPr>
              <a:t>responses </a:t>
            </a:r>
            <a:r>
              <a:rPr sz="2300">
                <a:latin typeface="Arial"/>
                <a:cs typeface="Arial"/>
              </a:rPr>
              <a:t>that </a:t>
            </a:r>
            <a:r>
              <a:rPr sz="2300" spc="-20">
                <a:latin typeface="Arial"/>
                <a:cs typeface="Arial"/>
              </a:rPr>
              <a:t>often </a:t>
            </a:r>
            <a:r>
              <a:rPr sz="2300" spc="-5">
                <a:latin typeface="Arial"/>
                <a:cs typeface="Arial"/>
              </a:rPr>
              <a:t>don’t </a:t>
            </a:r>
            <a:r>
              <a:rPr sz="2300" spc="-15">
                <a:latin typeface="Arial"/>
                <a:cs typeface="Arial"/>
              </a:rPr>
              <a:t>offer </a:t>
            </a:r>
            <a:r>
              <a:rPr sz="2300" spc="-100">
                <a:latin typeface="Arial"/>
                <a:cs typeface="Arial"/>
              </a:rPr>
              <a:t>much  </a:t>
            </a:r>
            <a:r>
              <a:rPr sz="2300" spc="-45">
                <a:latin typeface="Arial"/>
                <a:cs typeface="Arial"/>
              </a:rPr>
              <a:t>additional </a:t>
            </a:r>
            <a:r>
              <a:rPr sz="2300" spc="-35">
                <a:latin typeface="Arial"/>
                <a:cs typeface="Arial"/>
              </a:rPr>
              <a:t>information. </a:t>
            </a:r>
            <a:r>
              <a:rPr sz="2300" spc="-185">
                <a:latin typeface="Arial"/>
                <a:cs typeface="Arial"/>
              </a:rPr>
              <a:t>Use</a:t>
            </a:r>
            <a:r>
              <a:rPr sz="2300" spc="-29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close-ended  </a:t>
            </a:r>
            <a:r>
              <a:rPr sz="2300" spc="-90">
                <a:latin typeface="Arial"/>
                <a:cs typeface="Arial"/>
              </a:rPr>
              <a:t>questions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40">
                <a:latin typeface="Arial"/>
                <a:cs typeface="Arial"/>
              </a:rPr>
              <a:t>obtain </a:t>
            </a:r>
            <a:r>
              <a:rPr sz="2300" spc="-110">
                <a:latin typeface="Arial"/>
                <a:cs typeface="Arial"/>
              </a:rPr>
              <a:t>specifics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50">
                <a:latin typeface="Arial"/>
                <a:cs typeface="Arial"/>
              </a:rPr>
              <a:t>clarify  </a:t>
            </a:r>
            <a:r>
              <a:rPr sz="2300" spc="-30">
                <a:latin typeface="Arial"/>
                <a:cs typeface="Arial"/>
              </a:rPr>
              <a:t>information </a:t>
            </a:r>
            <a:r>
              <a:rPr sz="2300" spc="-90">
                <a:latin typeface="Arial"/>
                <a:cs typeface="Arial"/>
              </a:rPr>
              <a:t>you </a:t>
            </a:r>
            <a:r>
              <a:rPr sz="2300" spc="-135">
                <a:latin typeface="Arial"/>
                <a:cs typeface="Arial"/>
              </a:rPr>
              <a:t>have </a:t>
            </a:r>
            <a:r>
              <a:rPr sz="2300" spc="-90">
                <a:latin typeface="Arial"/>
                <a:cs typeface="Arial"/>
              </a:rPr>
              <a:t>already</a:t>
            </a:r>
            <a:r>
              <a:rPr sz="2300" spc="-295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received.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1500"/>
              </a:spcBef>
              <a:buChar char="•"/>
              <a:tabLst>
                <a:tab pos="295910" algn="l"/>
                <a:tab pos="296545" algn="l"/>
                <a:tab pos="1948180" algn="l"/>
              </a:tabLst>
            </a:pPr>
            <a:r>
              <a:rPr sz="2300" spc="-140">
                <a:latin typeface="Arial"/>
                <a:cs typeface="Arial"/>
              </a:rPr>
              <a:t>Silence</a:t>
            </a:r>
            <a:r>
              <a:rPr sz="2300" spc="-110">
                <a:latin typeface="Arial"/>
                <a:cs typeface="Arial"/>
              </a:rPr>
              <a:t> </a:t>
            </a:r>
            <a:r>
              <a:rPr sz="2300" spc="-114">
                <a:latin typeface="Arial"/>
                <a:cs typeface="Arial"/>
              </a:rPr>
              <a:t>is</a:t>
            </a:r>
            <a:r>
              <a:rPr sz="2300" spc="-10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ok:	</a:t>
            </a:r>
            <a:r>
              <a:rPr sz="2300" spc="-140">
                <a:latin typeface="Arial"/>
                <a:cs typeface="Arial"/>
              </a:rPr>
              <a:t>Give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80">
                <a:latin typeface="Arial"/>
                <a:cs typeface="Arial"/>
              </a:rPr>
              <a:t>witness </a:t>
            </a:r>
            <a:r>
              <a:rPr sz="2300" spc="-20">
                <a:latin typeface="Arial"/>
                <a:cs typeface="Arial"/>
              </a:rPr>
              <a:t>time </a:t>
            </a:r>
            <a:r>
              <a:rPr sz="2300" spc="30">
                <a:latin typeface="Arial"/>
                <a:cs typeface="Arial"/>
              </a:rPr>
              <a:t>to</a:t>
            </a:r>
            <a:r>
              <a:rPr sz="2300" spc="-409">
                <a:latin typeface="Arial"/>
                <a:cs typeface="Arial"/>
              </a:rPr>
              <a:t> </a:t>
            </a:r>
            <a:r>
              <a:rPr sz="2300" spc="-135">
                <a:latin typeface="Arial"/>
                <a:cs typeface="Arial"/>
              </a:rPr>
              <a:t>answer.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4367" y="1678940"/>
            <a:ext cx="69100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General </a:t>
            </a:r>
            <a:r>
              <a:rPr>
                <a:solidFill>
                  <a:srgbClr val="0032A0"/>
                </a:solidFill>
              </a:rPr>
              <a:t>Questioning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Guidelines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4096003" y="2596388"/>
            <a:ext cx="4827270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3278504" algn="l"/>
                <a:tab pos="3612515" algn="l"/>
              </a:tabLst>
            </a:pP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During spring break,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students 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travel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another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state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stay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at 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all-inclusive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resort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owned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prominent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hotel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chain.	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students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booked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25" dirty="0">
                <a:solidFill>
                  <a:srgbClr val="FFFFFF"/>
                </a:solidFill>
                <a:latin typeface="Arial"/>
                <a:cs typeface="Arial"/>
              </a:rPr>
              <a:t>trip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their 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own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leisure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purposes.	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While 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staying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resort,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sexually </a:t>
            </a:r>
            <a:r>
              <a:rPr sz="2650" spc="-155" dirty="0">
                <a:solidFill>
                  <a:srgbClr val="FFFFFF"/>
                </a:solidFill>
                <a:latin typeface="Arial"/>
                <a:cs typeface="Arial"/>
              </a:rPr>
              <a:t>assaults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other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823087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FFFFFF"/>
                </a:solidFill>
              </a:rPr>
              <a:t>Example </a:t>
            </a:r>
            <a:r>
              <a:rPr sz="3950" spc="5" dirty="0">
                <a:solidFill>
                  <a:srgbClr val="FFFFFF"/>
                </a:solidFill>
              </a:rPr>
              <a:t>(excluded from</a:t>
            </a:r>
            <a:r>
              <a:rPr sz="3950" spc="-45" dirty="0">
                <a:solidFill>
                  <a:srgbClr val="FFFFFF"/>
                </a:solidFill>
              </a:rPr>
              <a:t> </a:t>
            </a:r>
            <a:r>
              <a:rPr sz="3950" dirty="0">
                <a:solidFill>
                  <a:srgbClr val="FFFFFF"/>
                </a:solidFill>
              </a:rPr>
              <a:t>EP&amp;A)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8188" y="2626868"/>
            <a:ext cx="6911340" cy="3421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1499"/>
              </a:lnSpc>
              <a:spcBef>
                <a:spcPts val="95"/>
              </a:spcBef>
              <a:buFont typeface="Arial"/>
              <a:buChar char="•"/>
              <a:tabLst>
                <a:tab pos="295910" algn="l"/>
                <a:tab pos="296545" algn="l"/>
              </a:tabLst>
            </a:pPr>
            <a:r>
              <a:rPr sz="1950" b="1" spc="-105">
                <a:latin typeface="Arial"/>
                <a:cs typeface="Arial"/>
              </a:rPr>
              <a:t>Credibility: </a:t>
            </a:r>
            <a:r>
              <a:rPr sz="1950" spc="5">
                <a:latin typeface="Arial"/>
                <a:cs typeface="Arial"/>
              </a:rPr>
              <a:t>If </a:t>
            </a:r>
            <a:r>
              <a:rPr sz="1950" spc="-60">
                <a:latin typeface="Arial"/>
                <a:cs typeface="Arial"/>
              </a:rPr>
              <a:t>you </a:t>
            </a:r>
            <a:r>
              <a:rPr sz="1950" spc="-105">
                <a:latin typeface="Arial"/>
                <a:cs typeface="Arial"/>
              </a:rPr>
              <a:t>have </a:t>
            </a:r>
            <a:r>
              <a:rPr sz="1950" spc="-90">
                <a:latin typeface="Arial"/>
                <a:cs typeface="Arial"/>
              </a:rPr>
              <a:t>concerns </a:t>
            </a:r>
            <a:r>
              <a:rPr sz="1950" spc="5">
                <a:latin typeface="Arial"/>
                <a:cs typeface="Arial"/>
              </a:rPr>
              <a:t>that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65">
                <a:latin typeface="Arial"/>
                <a:cs typeface="Arial"/>
              </a:rPr>
              <a:t>witness </a:t>
            </a:r>
            <a:r>
              <a:rPr sz="1950" spc="-95">
                <a:latin typeface="Arial"/>
                <a:cs typeface="Arial"/>
              </a:rPr>
              <a:t>is </a:t>
            </a:r>
            <a:r>
              <a:rPr sz="1950" spc="5">
                <a:latin typeface="Arial"/>
                <a:cs typeface="Arial"/>
              </a:rPr>
              <a:t>not </a:t>
            </a:r>
            <a:r>
              <a:rPr sz="1950" spc="-45">
                <a:latin typeface="Arial"/>
                <a:cs typeface="Arial"/>
              </a:rPr>
              <a:t>providing  </a:t>
            </a:r>
            <a:r>
              <a:rPr sz="1950" spc="-50">
                <a:latin typeface="Arial"/>
                <a:cs typeface="Arial"/>
              </a:rPr>
              <a:t>complete </a:t>
            </a:r>
            <a:r>
              <a:rPr sz="1950" spc="-80">
                <a:latin typeface="Arial"/>
                <a:cs typeface="Arial"/>
              </a:rPr>
              <a:t>and </a:t>
            </a:r>
            <a:r>
              <a:rPr sz="1950" spc="-85">
                <a:latin typeface="Arial"/>
                <a:cs typeface="Arial"/>
              </a:rPr>
              <a:t>accurate </a:t>
            </a:r>
            <a:r>
              <a:rPr sz="1950" spc="-55">
                <a:latin typeface="Arial"/>
                <a:cs typeface="Arial"/>
              </a:rPr>
              <a:t>testimony, </a:t>
            </a:r>
            <a:r>
              <a:rPr sz="1950" spc="-45">
                <a:latin typeface="Arial"/>
                <a:cs typeface="Arial"/>
              </a:rPr>
              <a:t>respectfully </a:t>
            </a:r>
            <a:r>
              <a:rPr sz="1950" spc="-70">
                <a:latin typeface="Arial"/>
                <a:cs typeface="Arial"/>
              </a:rPr>
              <a:t>explain </a:t>
            </a:r>
            <a:r>
              <a:rPr sz="1950" spc="-10">
                <a:latin typeface="Arial"/>
                <a:cs typeface="Arial"/>
              </a:rPr>
              <a:t>the  </a:t>
            </a:r>
            <a:r>
              <a:rPr sz="1950" spc="-85">
                <a:latin typeface="Arial"/>
                <a:cs typeface="Arial"/>
              </a:rPr>
              <a:t>reason </a:t>
            </a:r>
            <a:r>
              <a:rPr sz="1950">
                <a:latin typeface="Arial"/>
                <a:cs typeface="Arial"/>
              </a:rPr>
              <a:t>for </a:t>
            </a:r>
            <a:r>
              <a:rPr sz="1950" spc="-35">
                <a:latin typeface="Arial"/>
                <a:cs typeface="Arial"/>
              </a:rPr>
              <a:t>your </a:t>
            </a:r>
            <a:r>
              <a:rPr sz="1950" spc="-75">
                <a:latin typeface="Arial"/>
                <a:cs typeface="Arial"/>
              </a:rPr>
              <a:t>concern </a:t>
            </a:r>
            <a:r>
              <a:rPr sz="1950" spc="-80">
                <a:latin typeface="Arial"/>
                <a:cs typeface="Arial"/>
              </a:rPr>
              <a:t>and </a:t>
            </a:r>
            <a:r>
              <a:rPr sz="1950" spc="-45">
                <a:latin typeface="Arial"/>
                <a:cs typeface="Arial"/>
              </a:rPr>
              <a:t>indicate </a:t>
            </a:r>
            <a:r>
              <a:rPr sz="1950" spc="5">
                <a:latin typeface="Arial"/>
                <a:cs typeface="Arial"/>
              </a:rPr>
              <a:t>that </a:t>
            </a:r>
            <a:r>
              <a:rPr sz="1950" spc="-65">
                <a:latin typeface="Arial"/>
                <a:cs typeface="Arial"/>
              </a:rPr>
              <a:t>you </a:t>
            </a:r>
            <a:r>
              <a:rPr sz="1950" spc="-75">
                <a:latin typeface="Arial"/>
                <a:cs typeface="Arial"/>
              </a:rPr>
              <a:t>are </a:t>
            </a:r>
            <a:r>
              <a:rPr sz="1950" spc="-40">
                <a:latin typeface="Arial"/>
                <a:cs typeface="Arial"/>
              </a:rPr>
              <a:t>interested </a:t>
            </a:r>
            <a:r>
              <a:rPr sz="1950" spc="-25">
                <a:latin typeface="Arial"/>
                <a:cs typeface="Arial"/>
              </a:rPr>
              <a:t>in  </a:t>
            </a:r>
            <a:r>
              <a:rPr sz="1950" spc="-65">
                <a:latin typeface="Arial"/>
                <a:cs typeface="Arial"/>
              </a:rPr>
              <a:t>hearing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individual’s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95">
                <a:latin typeface="Arial"/>
                <a:cs typeface="Arial"/>
              </a:rPr>
              <a:t>response </a:t>
            </a:r>
            <a:r>
              <a:rPr sz="1950" spc="20">
                <a:latin typeface="Arial"/>
                <a:cs typeface="Arial"/>
              </a:rPr>
              <a:t>to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your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concern</a:t>
            </a:r>
            <a:r>
              <a:rPr sz="1950" spc="-130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(e.g.,</a:t>
            </a:r>
            <a:r>
              <a:rPr sz="1950" spc="-114">
                <a:latin typeface="Arial"/>
                <a:cs typeface="Arial"/>
              </a:rPr>
              <a:t> </a:t>
            </a:r>
            <a:r>
              <a:rPr sz="1950" spc="-30">
                <a:latin typeface="Arial"/>
                <a:cs typeface="Arial"/>
              </a:rPr>
              <a:t>“Help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me  </a:t>
            </a:r>
            <a:r>
              <a:rPr sz="1950" spc="-80">
                <a:latin typeface="Arial"/>
                <a:cs typeface="Arial"/>
              </a:rPr>
              <a:t>understand…”) and </a:t>
            </a:r>
            <a:r>
              <a:rPr sz="1950" spc="-105">
                <a:latin typeface="Arial"/>
                <a:cs typeface="Arial"/>
              </a:rPr>
              <a:t>address</a:t>
            </a:r>
            <a:r>
              <a:rPr sz="1950" spc="-16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inconsistencies.</a:t>
            </a:r>
            <a:endParaRPr sz="1950">
              <a:latin typeface="Arial"/>
              <a:cs typeface="Arial"/>
            </a:endParaRPr>
          </a:p>
          <a:p>
            <a:pPr marL="295910" marR="139065" indent="-283845">
              <a:lnSpc>
                <a:spcPct val="101499"/>
              </a:lnSpc>
              <a:spcBef>
                <a:spcPts val="1485"/>
              </a:spcBef>
              <a:buFont typeface="Arial"/>
              <a:buChar char="•"/>
              <a:tabLst>
                <a:tab pos="295910" algn="l"/>
                <a:tab pos="296545" algn="l"/>
              </a:tabLst>
            </a:pPr>
            <a:r>
              <a:rPr sz="1950" b="1" spc="-195">
                <a:latin typeface="Arial"/>
                <a:cs typeface="Arial"/>
              </a:rPr>
              <a:t>Be </a:t>
            </a:r>
            <a:r>
              <a:rPr sz="1950" b="1" spc="-130">
                <a:latin typeface="Arial"/>
                <a:cs typeface="Arial"/>
              </a:rPr>
              <a:t>professional </a:t>
            </a:r>
            <a:r>
              <a:rPr sz="1950" b="1" spc="-125">
                <a:latin typeface="Arial"/>
                <a:cs typeface="Arial"/>
              </a:rPr>
              <a:t>and </a:t>
            </a:r>
            <a:r>
              <a:rPr sz="1950" b="1" spc="-105">
                <a:latin typeface="Arial"/>
                <a:cs typeface="Arial"/>
              </a:rPr>
              <a:t>respectful</a:t>
            </a:r>
            <a:r>
              <a:rPr sz="1950" spc="-105">
                <a:latin typeface="Arial"/>
                <a:cs typeface="Arial"/>
              </a:rPr>
              <a:t>: </a:t>
            </a:r>
            <a:r>
              <a:rPr sz="1950" spc="-140">
                <a:latin typeface="Arial"/>
                <a:cs typeface="Arial"/>
              </a:rPr>
              <a:t>Keep </a:t>
            </a:r>
            <a:r>
              <a:rPr sz="1950" spc="-15">
                <a:latin typeface="Arial"/>
                <a:cs typeface="Arial"/>
              </a:rPr>
              <a:t>in </a:t>
            </a:r>
            <a:r>
              <a:rPr sz="1950" spc="-30">
                <a:latin typeface="Arial"/>
                <a:cs typeface="Arial"/>
              </a:rPr>
              <a:t>mind </a:t>
            </a:r>
            <a:r>
              <a:rPr sz="1950" spc="5">
                <a:latin typeface="Arial"/>
                <a:cs typeface="Arial"/>
              </a:rPr>
              <a:t>that </a:t>
            </a:r>
            <a:r>
              <a:rPr sz="1950" spc="-50">
                <a:latin typeface="Arial"/>
                <a:cs typeface="Arial"/>
              </a:rPr>
              <a:t>questioning,  </a:t>
            </a:r>
            <a:r>
              <a:rPr sz="1950" spc="-20">
                <a:latin typeface="Arial"/>
                <a:cs typeface="Arial"/>
              </a:rPr>
              <a:t>while </a:t>
            </a:r>
            <a:r>
              <a:rPr sz="1950" spc="-70">
                <a:latin typeface="Arial"/>
                <a:cs typeface="Arial"/>
              </a:rPr>
              <a:t>sometimes </a:t>
            </a:r>
            <a:r>
              <a:rPr sz="1950" spc="-114">
                <a:latin typeface="Arial"/>
                <a:cs typeface="Arial"/>
              </a:rPr>
              <a:t>necessary, </a:t>
            </a:r>
            <a:r>
              <a:rPr sz="1950" spc="-105">
                <a:latin typeface="Arial"/>
                <a:cs typeface="Arial"/>
              </a:rPr>
              <a:t>may </a:t>
            </a:r>
            <a:r>
              <a:rPr sz="1950" spc="5">
                <a:latin typeface="Arial"/>
                <a:cs typeface="Arial"/>
              </a:rPr>
              <a:t>put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25">
                <a:latin typeface="Arial"/>
                <a:cs typeface="Arial"/>
              </a:rPr>
              <a:t>party </a:t>
            </a:r>
            <a:r>
              <a:rPr sz="1950" spc="-5">
                <a:latin typeface="Arial"/>
                <a:cs typeface="Arial"/>
              </a:rPr>
              <a:t>or </a:t>
            </a:r>
            <a:r>
              <a:rPr sz="1950" spc="-65">
                <a:latin typeface="Arial"/>
                <a:cs typeface="Arial"/>
              </a:rPr>
              <a:t>witness </a:t>
            </a:r>
            <a:r>
              <a:rPr sz="1950" spc="-45">
                <a:latin typeface="Arial"/>
                <a:cs typeface="Arial"/>
              </a:rPr>
              <a:t>on </a:t>
            </a:r>
            <a:r>
              <a:rPr sz="1950" spc="-15">
                <a:latin typeface="Arial"/>
                <a:cs typeface="Arial"/>
              </a:rPr>
              <a:t>the  </a:t>
            </a:r>
            <a:r>
              <a:rPr sz="1950" spc="-75">
                <a:latin typeface="Arial"/>
                <a:cs typeface="Arial"/>
              </a:rPr>
              <a:t>defensive.</a:t>
            </a:r>
            <a:endParaRPr sz="1950">
              <a:latin typeface="Arial"/>
              <a:cs typeface="Arial"/>
            </a:endParaRPr>
          </a:p>
          <a:p>
            <a:pPr marL="295910" marR="379095" indent="-283845">
              <a:lnSpc>
                <a:spcPct val="101499"/>
              </a:lnSpc>
              <a:spcBef>
                <a:spcPts val="1490"/>
              </a:spcBef>
              <a:buFont typeface="Arial"/>
              <a:buChar char="•"/>
              <a:tabLst>
                <a:tab pos="295910" algn="l"/>
                <a:tab pos="296545" algn="l"/>
              </a:tabLst>
            </a:pPr>
            <a:r>
              <a:rPr sz="1950" b="1" spc="-220">
                <a:latin typeface="Arial"/>
                <a:cs typeface="Arial"/>
              </a:rPr>
              <a:t>Ask </a:t>
            </a:r>
            <a:r>
              <a:rPr sz="1950" b="1" spc="-65">
                <a:latin typeface="Arial"/>
                <a:cs typeface="Arial"/>
              </a:rPr>
              <a:t>the </a:t>
            </a:r>
            <a:r>
              <a:rPr sz="1950" b="1" spc="-85">
                <a:latin typeface="Arial"/>
                <a:cs typeface="Arial"/>
              </a:rPr>
              <a:t>difficult </a:t>
            </a:r>
            <a:r>
              <a:rPr sz="1950" b="1" spc="-80">
                <a:latin typeface="Arial"/>
                <a:cs typeface="Arial"/>
              </a:rPr>
              <a:t>but </a:t>
            </a:r>
            <a:r>
              <a:rPr sz="1950" b="1" spc="-85">
                <a:latin typeface="Arial"/>
                <a:cs typeface="Arial"/>
              </a:rPr>
              <a:t>relevant </a:t>
            </a:r>
            <a:r>
              <a:rPr sz="1950" b="1" spc="-130">
                <a:latin typeface="Arial"/>
                <a:cs typeface="Arial"/>
              </a:rPr>
              <a:t>questions</a:t>
            </a:r>
            <a:r>
              <a:rPr sz="1950" spc="-130">
                <a:latin typeface="Arial"/>
                <a:cs typeface="Arial"/>
              </a:rPr>
              <a:t>: </a:t>
            </a:r>
            <a:r>
              <a:rPr sz="1950" spc="-114">
                <a:latin typeface="Arial"/>
                <a:cs typeface="Arial"/>
              </a:rPr>
              <a:t>Give </a:t>
            </a:r>
            <a:r>
              <a:rPr sz="1950" spc="-10">
                <a:latin typeface="Arial"/>
                <a:cs typeface="Arial"/>
              </a:rPr>
              <a:t>both </a:t>
            </a:r>
            <a:r>
              <a:rPr sz="1950" spc="-50">
                <a:latin typeface="Arial"/>
                <a:cs typeface="Arial"/>
              </a:rPr>
              <a:t>parties </a:t>
            </a:r>
            <a:r>
              <a:rPr sz="1950" spc="-100">
                <a:latin typeface="Arial"/>
                <a:cs typeface="Arial"/>
              </a:rPr>
              <a:t>an  </a:t>
            </a:r>
            <a:r>
              <a:rPr sz="1950" spc="-5">
                <a:latin typeface="Arial"/>
                <a:cs typeface="Arial"/>
              </a:rPr>
              <a:t>opportunity </a:t>
            </a:r>
            <a:r>
              <a:rPr sz="1950" spc="25">
                <a:latin typeface="Arial"/>
                <a:cs typeface="Arial"/>
              </a:rPr>
              <a:t>to </a:t>
            </a:r>
            <a:r>
              <a:rPr sz="1950" spc="-105">
                <a:latin typeface="Arial"/>
                <a:cs typeface="Arial"/>
              </a:rPr>
              <a:t>address </a:t>
            </a:r>
            <a:r>
              <a:rPr sz="1950" spc="-35">
                <a:latin typeface="Arial"/>
                <a:cs typeface="Arial"/>
              </a:rPr>
              <a:t>your</a:t>
            </a:r>
            <a:r>
              <a:rPr sz="1950" spc="-355">
                <a:latin typeface="Arial"/>
                <a:cs typeface="Arial"/>
              </a:rPr>
              <a:t> </a:t>
            </a:r>
            <a:r>
              <a:rPr sz="1950" spc="-85">
                <a:latin typeface="Arial"/>
                <a:cs typeface="Arial"/>
              </a:rPr>
              <a:t>concerns.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3427" y="1788667"/>
            <a:ext cx="73050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General </a:t>
            </a:r>
            <a:r>
              <a:rPr>
                <a:solidFill>
                  <a:srgbClr val="0032A0"/>
                </a:solidFill>
              </a:rPr>
              <a:t>Questioning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Guidelines…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0567" y="2503424"/>
            <a:ext cx="6854190" cy="3529329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95910" algn="l"/>
                <a:tab pos="296545" algn="l"/>
              </a:tabLst>
            </a:pPr>
            <a:r>
              <a:rPr sz="1950" b="1" spc="-105">
                <a:latin typeface="Arial"/>
                <a:cs typeface="Arial"/>
              </a:rPr>
              <a:t>Non-verbal</a:t>
            </a:r>
            <a:r>
              <a:rPr sz="1950" b="1" spc="-120">
                <a:latin typeface="Arial"/>
                <a:cs typeface="Arial"/>
              </a:rPr>
              <a:t> </a:t>
            </a:r>
            <a:r>
              <a:rPr sz="1950" b="1" spc="-130">
                <a:latin typeface="Arial"/>
                <a:cs typeface="Arial"/>
              </a:rPr>
              <a:t>communication</a:t>
            </a:r>
            <a:endParaRPr sz="1950">
              <a:latin typeface="Arial"/>
              <a:cs typeface="Arial"/>
            </a:endParaRPr>
          </a:p>
          <a:p>
            <a:pPr marL="818515" lvl="1" indent="-282575">
              <a:lnSpc>
                <a:spcPct val="100000"/>
              </a:lnSpc>
              <a:spcBef>
                <a:spcPts val="515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130">
                <a:latin typeface="Arial"/>
                <a:cs typeface="Arial"/>
              </a:rPr>
              <a:t>Convey </a:t>
            </a:r>
            <a:r>
              <a:rPr sz="1950" spc="-80">
                <a:latin typeface="Arial"/>
                <a:cs typeface="Arial"/>
              </a:rPr>
              <a:t>care, </a:t>
            </a:r>
            <a:r>
              <a:rPr sz="1950" spc="-70">
                <a:latin typeface="Arial"/>
                <a:cs typeface="Arial"/>
              </a:rPr>
              <a:t>concern, </a:t>
            </a:r>
            <a:r>
              <a:rPr sz="1950" spc="-80">
                <a:latin typeface="Arial"/>
                <a:cs typeface="Arial"/>
              </a:rPr>
              <a:t>and </a:t>
            </a:r>
            <a:r>
              <a:rPr sz="1950" spc="-30">
                <a:latin typeface="Arial"/>
                <a:cs typeface="Arial"/>
              </a:rPr>
              <a:t>interest </a:t>
            </a:r>
            <a:r>
              <a:rPr sz="1950" spc="35">
                <a:latin typeface="Arial"/>
                <a:cs typeface="Arial"/>
              </a:rPr>
              <a:t>to </a:t>
            </a:r>
            <a:r>
              <a:rPr sz="1950" spc="-10">
                <a:latin typeface="Arial"/>
                <a:cs typeface="Arial"/>
              </a:rPr>
              <a:t>both</a:t>
            </a:r>
            <a:r>
              <a:rPr sz="1950" spc="-395">
                <a:latin typeface="Arial"/>
                <a:cs typeface="Arial"/>
              </a:rPr>
              <a:t> </a:t>
            </a:r>
            <a:r>
              <a:rPr sz="1950" spc="-110">
                <a:latin typeface="Arial"/>
                <a:cs typeface="Arial"/>
              </a:rPr>
              <a:t>sides</a:t>
            </a:r>
            <a:endParaRPr sz="1950">
              <a:latin typeface="Arial"/>
              <a:cs typeface="Arial"/>
            </a:endParaRPr>
          </a:p>
          <a:p>
            <a:pPr marL="818515" lvl="1" indent="-282575">
              <a:lnSpc>
                <a:spcPct val="100000"/>
              </a:lnSpc>
              <a:spcBef>
                <a:spcPts val="515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80">
                <a:latin typeface="Arial"/>
                <a:cs typeface="Arial"/>
              </a:rPr>
              <a:t>Make</a:t>
            </a:r>
            <a:r>
              <a:rPr sz="1950" spc="-12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eye-contact</a:t>
            </a:r>
            <a:endParaRPr sz="195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95910" algn="l"/>
                <a:tab pos="296545" algn="l"/>
              </a:tabLst>
            </a:pPr>
            <a:r>
              <a:rPr sz="1950" b="1" spc="-114">
                <a:latin typeface="Arial"/>
                <a:cs typeface="Arial"/>
              </a:rPr>
              <a:t>Verbal</a:t>
            </a:r>
            <a:r>
              <a:rPr sz="1950" b="1" spc="-105">
                <a:latin typeface="Arial"/>
                <a:cs typeface="Arial"/>
              </a:rPr>
              <a:t> </a:t>
            </a:r>
            <a:r>
              <a:rPr sz="1950" b="1" spc="-130">
                <a:latin typeface="Arial"/>
                <a:cs typeface="Arial"/>
              </a:rPr>
              <a:t>communication</a:t>
            </a:r>
            <a:endParaRPr sz="1950">
              <a:latin typeface="Arial"/>
              <a:cs typeface="Arial"/>
            </a:endParaRPr>
          </a:p>
          <a:p>
            <a:pPr marL="818515" marR="5080" lvl="1" indent="-281940">
              <a:lnSpc>
                <a:spcPct val="101499"/>
              </a:lnSpc>
              <a:spcBef>
                <a:spcPts val="480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75">
                <a:latin typeface="Arial"/>
                <a:cs typeface="Arial"/>
              </a:rPr>
              <a:t>Avoid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questions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that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imply</a:t>
            </a:r>
            <a:r>
              <a:rPr sz="1950" spc="-114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alleged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conduct</a:t>
            </a:r>
            <a:r>
              <a:rPr sz="1950" spc="-130">
                <a:latin typeface="Arial"/>
                <a:cs typeface="Arial"/>
              </a:rPr>
              <a:t> </a:t>
            </a:r>
            <a:r>
              <a:rPr sz="1950" spc="-60">
                <a:latin typeface="Arial"/>
                <a:cs typeface="Arial"/>
              </a:rPr>
              <a:t>occurred</a:t>
            </a:r>
            <a:r>
              <a:rPr sz="1950" spc="-114">
                <a:latin typeface="Arial"/>
                <a:cs typeface="Arial"/>
              </a:rPr>
              <a:t> </a:t>
            </a:r>
            <a:r>
              <a:rPr sz="1950">
                <a:latin typeface="Arial"/>
                <a:cs typeface="Arial"/>
              </a:rPr>
              <a:t>or  </a:t>
            </a:r>
            <a:r>
              <a:rPr sz="1950" spc="-30">
                <a:latin typeface="Arial"/>
                <a:cs typeface="Arial"/>
              </a:rPr>
              <a:t>did </a:t>
            </a:r>
            <a:r>
              <a:rPr sz="1950" spc="5">
                <a:latin typeface="Arial"/>
                <a:cs typeface="Arial"/>
              </a:rPr>
              <a:t>not</a:t>
            </a:r>
            <a:r>
              <a:rPr sz="1950" spc="-175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occur</a:t>
            </a:r>
            <a:endParaRPr sz="1950">
              <a:latin typeface="Arial"/>
              <a:cs typeface="Arial"/>
            </a:endParaRPr>
          </a:p>
          <a:p>
            <a:pPr marL="818515" lvl="1" indent="-282575">
              <a:lnSpc>
                <a:spcPct val="100000"/>
              </a:lnSpc>
              <a:spcBef>
                <a:spcPts val="505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75">
                <a:latin typeface="Arial"/>
                <a:cs typeface="Arial"/>
              </a:rPr>
              <a:t>Avoid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questions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that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blame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or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judge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complainant</a:t>
            </a:r>
            <a:endParaRPr sz="1950">
              <a:latin typeface="Arial"/>
              <a:cs typeface="Arial"/>
            </a:endParaRPr>
          </a:p>
          <a:p>
            <a:pPr marL="818515" marR="865505" lvl="1" indent="-281940">
              <a:lnSpc>
                <a:spcPct val="101499"/>
              </a:lnSpc>
              <a:spcBef>
                <a:spcPts val="480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75">
                <a:latin typeface="Arial"/>
                <a:cs typeface="Arial"/>
              </a:rPr>
              <a:t>Avoid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question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10">
                <a:latin typeface="Arial"/>
                <a:cs typeface="Arial"/>
              </a:rPr>
              <a:t>that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blame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or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presume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violation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by  </a:t>
            </a:r>
            <a:r>
              <a:rPr sz="1950" spc="-55">
                <a:latin typeface="Arial"/>
                <a:cs typeface="Arial"/>
              </a:rPr>
              <a:t>respondent</a:t>
            </a:r>
            <a:endParaRPr sz="1950">
              <a:latin typeface="Arial"/>
              <a:cs typeface="Arial"/>
            </a:endParaRPr>
          </a:p>
          <a:p>
            <a:pPr marL="818515" lvl="1" indent="-282575">
              <a:lnSpc>
                <a:spcPct val="100000"/>
              </a:lnSpc>
              <a:spcBef>
                <a:spcPts val="530"/>
              </a:spcBef>
              <a:buFont typeface="Courier New"/>
              <a:buChar char="o"/>
              <a:tabLst>
                <a:tab pos="819150" algn="l"/>
              </a:tabLst>
            </a:pPr>
            <a:r>
              <a:rPr sz="1950" spc="-150">
                <a:latin typeface="Arial"/>
                <a:cs typeface="Arial"/>
              </a:rPr>
              <a:t>Use </a:t>
            </a:r>
            <a:r>
              <a:rPr sz="1950" spc="-60">
                <a:latin typeface="Arial"/>
                <a:cs typeface="Arial"/>
              </a:rPr>
              <a:t>medical </a:t>
            </a:r>
            <a:r>
              <a:rPr sz="1950" spc="-45">
                <a:latin typeface="Arial"/>
                <a:cs typeface="Arial"/>
              </a:rPr>
              <a:t>terms </a:t>
            </a:r>
            <a:r>
              <a:rPr sz="1950">
                <a:latin typeface="Arial"/>
                <a:cs typeface="Arial"/>
              </a:rPr>
              <a:t>for</a:t>
            </a:r>
            <a:r>
              <a:rPr sz="1950" spc="-170">
                <a:latin typeface="Arial"/>
                <a:cs typeface="Arial"/>
              </a:rPr>
              <a:t> </a:t>
            </a:r>
            <a:r>
              <a:rPr sz="1950" spc="-30">
                <a:latin typeface="Arial"/>
                <a:cs typeface="Arial"/>
              </a:rPr>
              <a:t>clarification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0567" y="1585976"/>
            <a:ext cx="589661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When Asking </a:t>
            </a:r>
            <a:r>
              <a:rPr>
                <a:solidFill>
                  <a:srgbClr val="0032A0"/>
                </a:solidFill>
              </a:rPr>
              <a:t>Questions . .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39390"/>
            <a:ext cx="7717790" cy="31242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66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65">
                <a:latin typeface="Arial"/>
                <a:cs typeface="Arial"/>
              </a:rPr>
              <a:t>What do </a:t>
            </a:r>
            <a:r>
              <a:rPr sz="2300" spc="-90">
                <a:latin typeface="Arial"/>
                <a:cs typeface="Arial"/>
              </a:rPr>
              <a:t>you </a:t>
            </a:r>
            <a:r>
              <a:rPr sz="2300" spc="-35">
                <a:latin typeface="Arial"/>
                <a:cs typeface="Arial"/>
              </a:rPr>
              <a:t>want </a:t>
            </a:r>
            <a:r>
              <a:rPr sz="2300" spc="30">
                <a:latin typeface="Arial"/>
                <a:cs typeface="Arial"/>
              </a:rPr>
              <a:t>to</a:t>
            </a:r>
            <a:r>
              <a:rPr sz="2300" spc="-380">
                <a:latin typeface="Arial"/>
                <a:cs typeface="Arial"/>
              </a:rPr>
              <a:t> </a:t>
            </a:r>
            <a:r>
              <a:rPr sz="2300" spc="-140">
                <a:latin typeface="Arial"/>
                <a:cs typeface="Arial"/>
              </a:rPr>
              <a:t>have </a:t>
            </a:r>
            <a:r>
              <a:rPr sz="2300" spc="-120">
                <a:latin typeface="Arial"/>
                <a:cs typeface="Arial"/>
              </a:rPr>
              <a:t>happen?</a:t>
            </a:r>
            <a:endParaRPr sz="2300">
              <a:latin typeface="Arial"/>
              <a:cs typeface="Arial"/>
            </a:endParaRPr>
          </a:p>
          <a:p>
            <a:pPr marL="390525" marR="5080" indent="-378460">
              <a:lnSpc>
                <a:spcPct val="100400"/>
              </a:lnSpc>
              <a:spcBef>
                <a:spcPts val="55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50">
                <a:latin typeface="Arial"/>
                <a:cs typeface="Arial"/>
              </a:rPr>
              <a:t>Is </a:t>
            </a:r>
            <a:r>
              <a:rPr sz="2300" spc="-40">
                <a:latin typeface="Arial"/>
                <a:cs typeface="Arial"/>
              </a:rPr>
              <a:t>there </a:t>
            </a:r>
            <a:r>
              <a:rPr sz="2300" spc="-85">
                <a:latin typeface="Arial"/>
                <a:cs typeface="Arial"/>
              </a:rPr>
              <a:t>something </a:t>
            </a:r>
            <a:r>
              <a:rPr sz="2300" spc="-80">
                <a:latin typeface="Arial"/>
                <a:cs typeface="Arial"/>
              </a:rPr>
              <a:t>you </a:t>
            </a:r>
            <a:r>
              <a:rPr sz="2300" spc="-65">
                <a:latin typeface="Arial"/>
                <a:cs typeface="Arial"/>
              </a:rPr>
              <a:t>feel </a:t>
            </a:r>
            <a:r>
              <a:rPr sz="2300" spc="-70">
                <a:latin typeface="Arial"/>
                <a:cs typeface="Arial"/>
              </a:rPr>
              <a:t>we </a:t>
            </a:r>
            <a:r>
              <a:rPr sz="2300" spc="-90">
                <a:latin typeface="Arial"/>
                <a:cs typeface="Arial"/>
              </a:rPr>
              <a:t>should take </a:t>
            </a:r>
            <a:r>
              <a:rPr sz="2300" spc="-5">
                <a:latin typeface="Arial"/>
                <a:cs typeface="Arial"/>
              </a:rPr>
              <a:t>into</a:t>
            </a:r>
            <a:r>
              <a:rPr sz="2300" spc="-440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consideration  </a:t>
            </a:r>
            <a:r>
              <a:rPr sz="2300">
                <a:latin typeface="Arial"/>
                <a:cs typeface="Arial"/>
              </a:rPr>
              <a:t>that </a:t>
            </a:r>
            <a:r>
              <a:rPr sz="2300" spc="-114">
                <a:latin typeface="Arial"/>
                <a:cs typeface="Arial"/>
              </a:rPr>
              <a:t>is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95">
                <a:latin typeface="Arial"/>
                <a:cs typeface="Arial"/>
              </a:rPr>
              <a:t>already </a:t>
            </a:r>
            <a:r>
              <a:rPr sz="2300" spc="-65">
                <a:latin typeface="Arial"/>
                <a:cs typeface="Arial"/>
              </a:rPr>
              <a:t>before</a:t>
            </a:r>
            <a:r>
              <a:rPr sz="2300" spc="-409">
                <a:latin typeface="Arial"/>
                <a:cs typeface="Arial"/>
              </a:rPr>
              <a:t> </a:t>
            </a:r>
            <a:r>
              <a:rPr sz="2300" spc="-185">
                <a:latin typeface="Arial"/>
                <a:cs typeface="Arial"/>
              </a:rPr>
              <a:t>us?</a:t>
            </a:r>
            <a:endParaRPr sz="2300">
              <a:latin typeface="Arial"/>
              <a:cs typeface="Arial"/>
            </a:endParaRPr>
          </a:p>
          <a:p>
            <a:pPr marL="390525" marR="734060" indent="-378460">
              <a:lnSpc>
                <a:spcPct val="100400"/>
              </a:lnSpc>
              <a:spcBef>
                <a:spcPts val="56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50">
                <a:latin typeface="Arial"/>
                <a:cs typeface="Arial"/>
              </a:rPr>
              <a:t>Is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there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35">
                <a:latin typeface="Arial"/>
                <a:cs typeface="Arial"/>
              </a:rPr>
              <a:t>any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evidence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5">
                <a:latin typeface="Arial"/>
                <a:cs typeface="Arial"/>
              </a:rPr>
              <a:t>that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5">
                <a:latin typeface="Arial"/>
                <a:cs typeface="Arial"/>
              </a:rPr>
              <a:t>[other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20">
                <a:latin typeface="Arial"/>
                <a:cs typeface="Arial"/>
              </a:rPr>
              <a:t>party]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provided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or  </a:t>
            </a:r>
            <a:r>
              <a:rPr sz="2300" spc="-75">
                <a:latin typeface="Arial"/>
                <a:cs typeface="Arial"/>
              </a:rPr>
              <a:t>anything </a:t>
            </a:r>
            <a:r>
              <a:rPr sz="2300" spc="-45">
                <a:latin typeface="Arial"/>
                <a:cs typeface="Arial"/>
              </a:rPr>
              <a:t>they </a:t>
            </a:r>
            <a:r>
              <a:rPr sz="2300" spc="-120">
                <a:latin typeface="Arial"/>
                <a:cs typeface="Arial"/>
              </a:rPr>
              <a:t>said </a:t>
            </a:r>
            <a:r>
              <a:rPr sz="2300" spc="-5">
                <a:latin typeface="Arial"/>
                <a:cs typeface="Arial"/>
              </a:rPr>
              <a:t>that </a:t>
            </a:r>
            <a:r>
              <a:rPr sz="2300" spc="-90">
                <a:latin typeface="Arial"/>
                <a:cs typeface="Arial"/>
              </a:rPr>
              <a:t>you </a:t>
            </a:r>
            <a:r>
              <a:rPr sz="2300" spc="-60">
                <a:latin typeface="Arial"/>
                <a:cs typeface="Arial"/>
              </a:rPr>
              <a:t>feel </a:t>
            </a:r>
            <a:r>
              <a:rPr sz="2300" spc="-90">
                <a:latin typeface="Arial"/>
                <a:cs typeface="Arial"/>
              </a:rPr>
              <a:t>you </a:t>
            </a:r>
            <a:r>
              <a:rPr sz="2300" spc="-60">
                <a:latin typeface="Arial"/>
                <a:cs typeface="Arial"/>
              </a:rPr>
              <a:t>haven’t </a:t>
            </a:r>
            <a:r>
              <a:rPr sz="2300" spc="-105">
                <a:latin typeface="Arial"/>
                <a:cs typeface="Arial"/>
              </a:rPr>
              <a:t>had </a:t>
            </a:r>
            <a:r>
              <a:rPr sz="2300" spc="-125">
                <a:latin typeface="Arial"/>
                <a:cs typeface="Arial"/>
              </a:rPr>
              <a:t>an  </a:t>
            </a:r>
            <a:r>
              <a:rPr sz="2300" spc="-20">
                <a:latin typeface="Arial"/>
                <a:cs typeface="Arial"/>
              </a:rPr>
              <a:t>opportunity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90">
                <a:latin typeface="Arial"/>
                <a:cs typeface="Arial"/>
              </a:rPr>
              <a:t>respond</a:t>
            </a:r>
            <a:r>
              <a:rPr sz="2300" spc="-390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to?</a:t>
            </a:r>
            <a:endParaRPr sz="2300">
              <a:latin typeface="Arial"/>
              <a:cs typeface="Arial"/>
            </a:endParaRPr>
          </a:p>
          <a:p>
            <a:pPr marL="390525" marR="185420" indent="-378460">
              <a:lnSpc>
                <a:spcPct val="100400"/>
              </a:lnSpc>
              <a:spcBef>
                <a:spcPts val="55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10">
                <a:latin typeface="Arial"/>
                <a:cs typeface="Arial"/>
              </a:rPr>
              <a:t>Are </a:t>
            </a:r>
            <a:r>
              <a:rPr sz="2300" spc="-40">
                <a:latin typeface="Arial"/>
                <a:cs typeface="Arial"/>
              </a:rPr>
              <a:t>there </a:t>
            </a:r>
            <a:r>
              <a:rPr sz="2300" spc="-90">
                <a:latin typeface="Arial"/>
                <a:cs typeface="Arial"/>
              </a:rPr>
              <a:t>specific questions you </a:t>
            </a:r>
            <a:r>
              <a:rPr sz="2300" spc="-60">
                <a:latin typeface="Arial"/>
                <a:cs typeface="Arial"/>
              </a:rPr>
              <a:t>feel </a:t>
            </a:r>
            <a:r>
              <a:rPr sz="2300" spc="-85">
                <a:latin typeface="Arial"/>
                <a:cs typeface="Arial"/>
              </a:rPr>
              <a:t>should </a:t>
            </a:r>
            <a:r>
              <a:rPr sz="2300" spc="-100">
                <a:latin typeface="Arial"/>
                <a:cs typeface="Arial"/>
              </a:rPr>
              <a:t>be </a:t>
            </a:r>
            <a:r>
              <a:rPr sz="2300" spc="-85">
                <a:latin typeface="Arial"/>
                <a:cs typeface="Arial"/>
              </a:rPr>
              <a:t>presented</a:t>
            </a:r>
            <a:r>
              <a:rPr sz="2300" spc="-415">
                <a:latin typeface="Arial"/>
                <a:cs typeface="Arial"/>
              </a:rPr>
              <a:t> </a:t>
            </a:r>
            <a:r>
              <a:rPr sz="2300" spc="25">
                <a:latin typeface="Arial"/>
                <a:cs typeface="Arial"/>
              </a:rPr>
              <a:t>to 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20">
                <a:latin typeface="Arial"/>
                <a:cs typeface="Arial"/>
              </a:rPr>
              <a:t>other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party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or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witnesses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that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40">
                <a:latin typeface="Arial"/>
                <a:cs typeface="Arial"/>
              </a:rPr>
              <a:t>have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not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been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70">
                <a:latin typeface="Arial"/>
                <a:cs typeface="Arial"/>
              </a:rPr>
              <a:t>asked?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423" rIns="0" bIns="0" rtlCol="0">
            <a:spAutoFit/>
          </a:bodyPr>
          <a:lstStyle/>
          <a:p>
            <a:pPr marL="1586230" marR="5080">
              <a:lnSpc>
                <a:spcPct val="100000"/>
              </a:lnSpc>
              <a:spcBef>
                <a:spcPts val="100"/>
              </a:spcBef>
            </a:pPr>
            <a:r>
              <a:t>Some </a:t>
            </a:r>
            <a:r>
              <a:rPr spc="-5"/>
              <a:t>Common </a:t>
            </a:r>
            <a:r>
              <a:t>Questions</a:t>
            </a:r>
            <a:r>
              <a:rPr spc="-95"/>
              <a:t> </a:t>
            </a:r>
            <a:r>
              <a:t>by  </a:t>
            </a:r>
            <a:r>
              <a:rPr spc="-5"/>
              <a:t>Adjudicators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91515" y="2471631"/>
            <a:ext cx="8675370" cy="31102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883410" marR="865505" indent="-378460">
              <a:lnSpc>
                <a:spcPct val="101200"/>
              </a:lnSpc>
              <a:spcBef>
                <a:spcPts val="85"/>
              </a:spcBef>
              <a:buChar char="•"/>
              <a:tabLst>
                <a:tab pos="1884045" algn="l"/>
                <a:tab pos="1884680" algn="l"/>
              </a:tabLst>
            </a:pPr>
            <a:r>
              <a:rPr spc="-120" dirty="0"/>
              <a:t>Were </a:t>
            </a:r>
            <a:r>
              <a:rPr spc="-90" dirty="0"/>
              <a:t>you </a:t>
            </a:r>
            <a:r>
              <a:rPr spc="-105" dirty="0"/>
              <a:t>given </a:t>
            </a:r>
            <a:r>
              <a:rPr spc="-125" dirty="0"/>
              <a:t>an </a:t>
            </a:r>
            <a:r>
              <a:rPr spc="-20" dirty="0"/>
              <a:t>opportunity </a:t>
            </a:r>
            <a:r>
              <a:rPr spc="30" dirty="0"/>
              <a:t>to </a:t>
            </a:r>
            <a:r>
              <a:rPr spc="-65" dirty="0"/>
              <a:t>review</a:t>
            </a:r>
            <a:r>
              <a:rPr spc="-355" dirty="0"/>
              <a:t> </a:t>
            </a:r>
            <a:r>
              <a:rPr spc="-25" dirty="0"/>
              <a:t>the  </a:t>
            </a:r>
            <a:r>
              <a:rPr spc="-80" dirty="0"/>
              <a:t>investigative</a:t>
            </a:r>
            <a:r>
              <a:rPr spc="-145" dirty="0"/>
              <a:t> </a:t>
            </a:r>
            <a:r>
              <a:rPr spc="-45" dirty="0"/>
              <a:t>report?</a:t>
            </a:r>
          </a:p>
          <a:p>
            <a:pPr marL="1883410" marR="184785" indent="-378460">
              <a:lnSpc>
                <a:spcPct val="101000"/>
              </a:lnSpc>
              <a:spcBef>
                <a:spcPts val="595"/>
              </a:spcBef>
              <a:buChar char="•"/>
              <a:tabLst>
                <a:tab pos="1884045" algn="l"/>
                <a:tab pos="1884680" algn="l"/>
                <a:tab pos="2976880" algn="l"/>
              </a:tabLst>
            </a:pPr>
            <a:r>
              <a:rPr spc="-120" dirty="0"/>
              <a:t>Were </a:t>
            </a:r>
            <a:r>
              <a:rPr spc="-90" dirty="0"/>
              <a:t>you </a:t>
            </a:r>
            <a:r>
              <a:rPr spc="-105" dirty="0"/>
              <a:t>given </a:t>
            </a:r>
            <a:r>
              <a:rPr spc="-125" dirty="0"/>
              <a:t>an </a:t>
            </a:r>
            <a:r>
              <a:rPr spc="-20" dirty="0"/>
              <a:t>opportunity </a:t>
            </a:r>
            <a:r>
              <a:rPr spc="30" dirty="0"/>
              <a:t>to </a:t>
            </a:r>
            <a:r>
              <a:rPr spc="-90" dirty="0"/>
              <a:t>respond </a:t>
            </a:r>
            <a:r>
              <a:rPr spc="20" dirty="0"/>
              <a:t>to </a:t>
            </a:r>
            <a:r>
              <a:rPr spc="-20" dirty="0"/>
              <a:t>the  </a:t>
            </a:r>
            <a:r>
              <a:rPr spc="-45" dirty="0"/>
              <a:t>report?	</a:t>
            </a:r>
            <a:r>
              <a:rPr spc="-65" dirty="0"/>
              <a:t>In </a:t>
            </a:r>
            <a:r>
              <a:rPr spc="-55" dirty="0"/>
              <a:t>your </a:t>
            </a:r>
            <a:r>
              <a:rPr spc="-45" dirty="0"/>
              <a:t>own </a:t>
            </a:r>
            <a:r>
              <a:rPr spc="-80" dirty="0"/>
              <a:t>words, </a:t>
            </a:r>
            <a:r>
              <a:rPr spc="-150" dirty="0"/>
              <a:t>can </a:t>
            </a:r>
            <a:r>
              <a:rPr spc="-90" dirty="0"/>
              <a:t>you </a:t>
            </a:r>
            <a:r>
              <a:rPr spc="-100" dirty="0"/>
              <a:t>describe</a:t>
            </a:r>
            <a:r>
              <a:rPr spc="-415" dirty="0"/>
              <a:t> </a:t>
            </a:r>
            <a:r>
              <a:rPr spc="-55" dirty="0"/>
              <a:t>your  </a:t>
            </a:r>
            <a:r>
              <a:rPr spc="-120" dirty="0"/>
              <a:t>response </a:t>
            </a:r>
            <a:r>
              <a:rPr spc="30" dirty="0"/>
              <a:t>to </a:t>
            </a:r>
            <a:r>
              <a:rPr spc="-20" dirty="0"/>
              <a:t>the</a:t>
            </a:r>
            <a:r>
              <a:rPr spc="-295" dirty="0"/>
              <a:t> </a:t>
            </a:r>
            <a:r>
              <a:rPr spc="-40" dirty="0"/>
              <a:t>report?</a:t>
            </a:r>
          </a:p>
          <a:p>
            <a:pPr marL="1883410" marR="5080" indent="-378460">
              <a:lnSpc>
                <a:spcPct val="100800"/>
              </a:lnSpc>
              <a:spcBef>
                <a:spcPts val="600"/>
              </a:spcBef>
              <a:buChar char="•"/>
              <a:tabLst>
                <a:tab pos="1884045" algn="l"/>
                <a:tab pos="1884680" algn="l"/>
              </a:tabLst>
            </a:pPr>
            <a:r>
              <a:rPr spc="-60" dirty="0"/>
              <a:t>What</a:t>
            </a:r>
            <a:r>
              <a:rPr spc="-130" dirty="0"/>
              <a:t> </a:t>
            </a:r>
            <a:r>
              <a:rPr spc="-55" dirty="0"/>
              <a:t>fact</a:t>
            </a:r>
            <a:r>
              <a:rPr spc="-120" dirty="0"/>
              <a:t> </a:t>
            </a:r>
            <a:r>
              <a:rPr spc="-10" dirty="0"/>
              <a:t>or</a:t>
            </a:r>
            <a:r>
              <a:rPr spc="-125" dirty="0"/>
              <a:t> </a:t>
            </a:r>
            <a:r>
              <a:rPr spc="-105" dirty="0"/>
              <a:t>circumstance</a:t>
            </a:r>
            <a:r>
              <a:rPr spc="-120" dirty="0"/>
              <a:t> </a:t>
            </a:r>
            <a:r>
              <a:rPr spc="-50" dirty="0"/>
              <a:t>about</a:t>
            </a:r>
            <a:r>
              <a:rPr spc="-120" dirty="0"/>
              <a:t> </a:t>
            </a:r>
            <a:r>
              <a:rPr spc="-45" dirty="0"/>
              <a:t>this</a:t>
            </a:r>
            <a:r>
              <a:rPr spc="-120" dirty="0"/>
              <a:t> </a:t>
            </a:r>
            <a:r>
              <a:rPr spc="-20" dirty="0"/>
              <a:t>matter</a:t>
            </a:r>
            <a:r>
              <a:rPr spc="-120" dirty="0"/>
              <a:t> </a:t>
            </a:r>
            <a:r>
              <a:rPr spc="-65" dirty="0"/>
              <a:t>do</a:t>
            </a:r>
            <a:r>
              <a:rPr spc="-125" dirty="0"/>
              <a:t> </a:t>
            </a:r>
            <a:r>
              <a:rPr spc="-90" dirty="0"/>
              <a:t>you  </a:t>
            </a:r>
            <a:r>
              <a:rPr spc="-60" dirty="0"/>
              <a:t>feel </a:t>
            </a:r>
            <a:r>
              <a:rPr spc="-70" dirty="0"/>
              <a:t>we </a:t>
            </a:r>
            <a:r>
              <a:rPr spc="-90" dirty="0"/>
              <a:t>should </a:t>
            </a:r>
            <a:r>
              <a:rPr spc="-75" dirty="0"/>
              <a:t>concentrate </a:t>
            </a:r>
            <a:r>
              <a:rPr spc="-65" dirty="0"/>
              <a:t>on </a:t>
            </a:r>
            <a:r>
              <a:rPr spc="-25" dirty="0"/>
              <a:t>in </a:t>
            </a:r>
            <a:r>
              <a:rPr spc="-30" dirty="0"/>
              <a:t>our</a:t>
            </a:r>
            <a:r>
              <a:rPr spc="-500" dirty="0"/>
              <a:t> </a:t>
            </a:r>
            <a:r>
              <a:rPr spc="-75" dirty="0"/>
              <a:t>deliberations?</a:t>
            </a:r>
          </a:p>
          <a:p>
            <a:pPr marL="1883410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1884045" algn="l"/>
                <a:tab pos="1884680" algn="l"/>
              </a:tabLst>
            </a:pPr>
            <a:r>
              <a:rPr spc="-160" dirty="0"/>
              <a:t>Is </a:t>
            </a:r>
            <a:r>
              <a:rPr spc="-35" dirty="0"/>
              <a:t>there </a:t>
            </a:r>
            <a:r>
              <a:rPr spc="-70" dirty="0"/>
              <a:t>anything </a:t>
            </a:r>
            <a:r>
              <a:rPr spc="-130" dirty="0"/>
              <a:t>else </a:t>
            </a:r>
            <a:r>
              <a:rPr lang="en-US" spc="-130" dirty="0"/>
              <a:t>y</a:t>
            </a:r>
            <a:r>
              <a:rPr spc="-95" dirty="0"/>
              <a:t>o</a:t>
            </a:r>
            <a:r>
              <a:rPr lang="en-US" spc="-95" dirty="0"/>
              <a:t>u </a:t>
            </a:r>
            <a:r>
              <a:rPr lang="en-US" spc="-80" dirty="0"/>
              <a:t>wi</a:t>
            </a:r>
            <a:r>
              <a:rPr spc="-80" dirty="0"/>
              <a:t>sh </a:t>
            </a:r>
            <a:r>
              <a:rPr spc="30" dirty="0"/>
              <a:t>to</a:t>
            </a:r>
            <a:r>
              <a:rPr spc="-310" dirty="0"/>
              <a:t> </a:t>
            </a:r>
            <a:r>
              <a:rPr spc="-140" dirty="0"/>
              <a:t>add?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159255"/>
            <a:ext cx="7214234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Some </a:t>
            </a:r>
            <a:r>
              <a:rPr dirty="0"/>
              <a:t>(More) </a:t>
            </a:r>
            <a:r>
              <a:rPr spc="-5" dirty="0"/>
              <a:t>Common</a:t>
            </a:r>
            <a:r>
              <a:rPr spc="-95" dirty="0"/>
              <a:t> </a:t>
            </a:r>
            <a:r>
              <a:rPr dirty="0"/>
              <a:t>Questions  by</a:t>
            </a:r>
            <a:r>
              <a:rPr spc="-5" dirty="0"/>
              <a:t> Adjudicators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7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7C3B65-1AB9-184D-9318-D4896643B9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 eaLnBrk="1" latinLnBrk="0" hangingPunct="1"/>
            <a:r>
              <a:rPr lang="en-US" sz="4700" b="1" kern="120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Decision-Making</a:t>
            </a:r>
            <a:r>
              <a:rPr lang="en-US" sz="4700" b="1" kern="1200" spc="-9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 </a:t>
            </a:r>
            <a:r>
              <a:rPr lang="en-US" sz="4700" b="1" kern="120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and  </a:t>
            </a:r>
            <a:r>
              <a:rPr lang="en-US" sz="47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Evidentiary  Concepts</a:t>
            </a:r>
            <a:endParaRPr 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36836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32A0"/>
                </a:solidFill>
              </a:rPr>
              <a:t>Decision-making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8960" y="2539390"/>
            <a:ext cx="7036434" cy="171577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26390" indent="-314325">
              <a:lnSpc>
                <a:spcPct val="100000"/>
              </a:lnSpc>
              <a:spcBef>
                <a:spcPts val="660"/>
              </a:spcBef>
              <a:buChar char="•"/>
              <a:tabLst>
                <a:tab pos="326390" algn="l"/>
                <a:tab pos="327025" algn="l"/>
              </a:tabLst>
            </a:pPr>
            <a:r>
              <a:rPr sz="2300" spc="-114">
                <a:latin typeface="Arial"/>
                <a:cs typeface="Arial"/>
              </a:rPr>
              <a:t>Evaluating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relevance</a:t>
            </a:r>
            <a:endParaRPr sz="230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565"/>
              </a:spcBef>
              <a:buChar char="•"/>
              <a:tabLst>
                <a:tab pos="326390" algn="l"/>
                <a:tab pos="327025" algn="l"/>
              </a:tabLst>
            </a:pPr>
            <a:r>
              <a:rPr sz="2300" spc="-125">
                <a:latin typeface="Arial"/>
                <a:cs typeface="Arial"/>
              </a:rPr>
              <a:t>Factual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35">
                <a:latin typeface="Arial"/>
                <a:cs typeface="Arial"/>
              </a:rPr>
              <a:t>credibility </a:t>
            </a:r>
            <a:r>
              <a:rPr sz="2300" spc="-130">
                <a:latin typeface="Arial"/>
                <a:cs typeface="Arial"/>
              </a:rPr>
              <a:t>analysis </a:t>
            </a:r>
            <a:r>
              <a:rPr sz="2300" spc="-25">
                <a:latin typeface="Arial"/>
                <a:cs typeface="Arial"/>
              </a:rPr>
              <a:t>in </a:t>
            </a:r>
            <a:r>
              <a:rPr sz="2300" spc="-50">
                <a:latin typeface="Arial"/>
                <a:cs typeface="Arial"/>
              </a:rPr>
              <a:t>support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385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conclusion</a:t>
            </a:r>
            <a:endParaRPr sz="230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575"/>
              </a:spcBef>
              <a:buChar char="•"/>
              <a:tabLst>
                <a:tab pos="326390" algn="l"/>
                <a:tab pos="327025" algn="l"/>
              </a:tabLst>
            </a:pPr>
            <a:r>
              <a:rPr sz="2300" spc="-95">
                <a:latin typeface="Arial"/>
                <a:cs typeface="Arial"/>
              </a:rPr>
              <a:t>Consideration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110">
                <a:latin typeface="Arial"/>
                <a:cs typeface="Arial"/>
              </a:rPr>
              <a:t>exclusion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80">
                <a:latin typeface="Arial"/>
                <a:cs typeface="Arial"/>
              </a:rPr>
              <a:t>statements </a:t>
            </a:r>
            <a:r>
              <a:rPr sz="2300" spc="-110">
                <a:latin typeface="Arial"/>
                <a:cs typeface="Arial"/>
              </a:rPr>
              <a:t>and</a:t>
            </a:r>
            <a:r>
              <a:rPr sz="2300" spc="-34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evidence</a:t>
            </a:r>
            <a:endParaRPr sz="230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565"/>
              </a:spcBef>
              <a:buChar char="•"/>
              <a:tabLst>
                <a:tab pos="326390" algn="l"/>
                <a:tab pos="327025" algn="l"/>
              </a:tabLst>
            </a:pPr>
            <a:r>
              <a:rPr sz="2300" spc="-75">
                <a:latin typeface="Arial"/>
                <a:cs typeface="Arial"/>
              </a:rPr>
              <a:t>Deliberating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2923" y="2499766"/>
            <a:ext cx="4848860" cy="259969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26390" indent="-314325">
              <a:lnSpc>
                <a:spcPct val="100000"/>
              </a:lnSpc>
              <a:spcBef>
                <a:spcPts val="960"/>
              </a:spcBef>
              <a:buFont typeface="Wingdings"/>
              <a:buChar char=""/>
              <a:tabLst>
                <a:tab pos="327025" algn="l"/>
              </a:tabLst>
            </a:pPr>
            <a:r>
              <a:rPr sz="3500" spc="-100">
                <a:latin typeface="Arial"/>
                <a:cs typeface="Arial"/>
              </a:rPr>
              <a:t>Direct </a:t>
            </a:r>
            <a:r>
              <a:rPr sz="3500" spc="-210">
                <a:latin typeface="Arial"/>
                <a:cs typeface="Arial"/>
              </a:rPr>
              <a:t>vs.</a:t>
            </a:r>
            <a:r>
              <a:rPr sz="3500" spc="-270">
                <a:latin typeface="Arial"/>
                <a:cs typeface="Arial"/>
              </a:rPr>
              <a:t> </a:t>
            </a:r>
            <a:r>
              <a:rPr sz="3500" spc="-105">
                <a:latin typeface="Arial"/>
                <a:cs typeface="Arial"/>
              </a:rPr>
              <a:t>circumstantial</a:t>
            </a:r>
            <a:endParaRPr sz="3500">
              <a:latin typeface="Arial"/>
              <a:cs typeface="Arial"/>
            </a:endParaRPr>
          </a:p>
          <a:p>
            <a:pPr marL="893444" lvl="1" indent="-379095">
              <a:lnSpc>
                <a:spcPct val="100000"/>
              </a:lnSpc>
              <a:spcBef>
                <a:spcPts val="865"/>
              </a:spcBef>
              <a:buChar char="•"/>
              <a:tabLst>
                <a:tab pos="893444" algn="l"/>
                <a:tab pos="894080" algn="l"/>
              </a:tabLst>
            </a:pPr>
            <a:r>
              <a:rPr sz="3500" spc="-240">
                <a:latin typeface="Arial"/>
                <a:cs typeface="Arial"/>
              </a:rPr>
              <a:t>Hearsay</a:t>
            </a:r>
            <a:endParaRPr sz="350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860"/>
              </a:spcBef>
              <a:buFont typeface="Wingdings"/>
              <a:buChar char=""/>
              <a:tabLst>
                <a:tab pos="327025" algn="l"/>
              </a:tabLst>
            </a:pPr>
            <a:r>
              <a:rPr sz="3500" spc="-120">
                <a:latin typeface="Arial"/>
                <a:cs typeface="Arial"/>
              </a:rPr>
              <a:t>Weight </a:t>
            </a:r>
            <a:r>
              <a:rPr sz="3500">
                <a:latin typeface="Arial"/>
                <a:cs typeface="Arial"/>
              </a:rPr>
              <a:t>of</a:t>
            </a:r>
            <a:r>
              <a:rPr sz="3500" spc="-260">
                <a:latin typeface="Arial"/>
                <a:cs typeface="Arial"/>
              </a:rPr>
              <a:t> </a:t>
            </a:r>
            <a:r>
              <a:rPr sz="3500" spc="-150">
                <a:latin typeface="Arial"/>
                <a:cs typeface="Arial"/>
              </a:rPr>
              <a:t>evidence</a:t>
            </a:r>
            <a:endParaRPr sz="350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880"/>
              </a:spcBef>
              <a:buFont typeface="Wingdings"/>
              <a:buChar char=""/>
              <a:tabLst>
                <a:tab pos="327025" algn="l"/>
              </a:tabLst>
            </a:pPr>
            <a:r>
              <a:rPr sz="3500" spc="-225">
                <a:latin typeface="Arial"/>
                <a:cs typeface="Arial"/>
              </a:rPr>
              <a:t>Assessment </a:t>
            </a:r>
            <a:r>
              <a:rPr sz="3500">
                <a:latin typeface="Arial"/>
                <a:cs typeface="Arial"/>
              </a:rPr>
              <a:t>of</a:t>
            </a:r>
            <a:r>
              <a:rPr sz="3500" spc="-160">
                <a:latin typeface="Arial"/>
                <a:cs typeface="Arial"/>
              </a:rPr>
              <a:t> </a:t>
            </a:r>
            <a:r>
              <a:rPr sz="3500" spc="-45">
                <a:latin typeface="Arial"/>
                <a:cs typeface="Arial"/>
              </a:rPr>
              <a:t>credibility</a:t>
            </a:r>
            <a:endParaRPr sz="35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6955" y="1781047"/>
            <a:ext cx="31432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0032A0"/>
                </a:solidFill>
              </a:rPr>
              <a:t>Key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Principles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0004" y="2608579"/>
            <a:ext cx="7263765" cy="3195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marR="164465" indent="-378460">
              <a:lnSpc>
                <a:spcPct val="101000"/>
              </a:lnSpc>
              <a:spcBef>
                <a:spcPts val="9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3050" b="1" spc="-170">
                <a:latin typeface="Arial"/>
                <a:cs typeface="Arial"/>
              </a:rPr>
              <a:t>Direct </a:t>
            </a:r>
            <a:r>
              <a:rPr sz="3050" b="1" spc="-260">
                <a:latin typeface="Arial"/>
                <a:cs typeface="Arial"/>
              </a:rPr>
              <a:t>— </a:t>
            </a:r>
            <a:r>
              <a:rPr sz="3050" spc="-95">
                <a:latin typeface="Arial"/>
                <a:cs typeface="Arial"/>
              </a:rPr>
              <a:t>Actual </a:t>
            </a:r>
            <a:r>
              <a:rPr sz="3050" spc="-120">
                <a:latin typeface="Arial"/>
                <a:cs typeface="Arial"/>
              </a:rPr>
              <a:t>evidence </a:t>
            </a:r>
            <a:r>
              <a:rPr sz="3050" spc="5">
                <a:latin typeface="Arial"/>
                <a:cs typeface="Arial"/>
              </a:rPr>
              <a:t>of </a:t>
            </a:r>
            <a:r>
              <a:rPr sz="3050" spc="-220">
                <a:latin typeface="Arial"/>
                <a:cs typeface="Arial"/>
              </a:rPr>
              <a:t>a </a:t>
            </a:r>
            <a:r>
              <a:rPr sz="3050" spc="-70">
                <a:latin typeface="Arial"/>
                <a:cs typeface="Arial"/>
              </a:rPr>
              <a:t>fact,  </a:t>
            </a:r>
            <a:r>
              <a:rPr sz="3050" spc="-120">
                <a:latin typeface="Arial"/>
                <a:cs typeface="Arial"/>
              </a:rPr>
              <a:t>circumstance, </a:t>
            </a:r>
            <a:r>
              <a:rPr sz="3050" spc="-10">
                <a:latin typeface="Arial"/>
                <a:cs typeface="Arial"/>
              </a:rPr>
              <a:t>or </a:t>
            </a:r>
            <a:r>
              <a:rPr sz="3050" spc="-105">
                <a:latin typeface="Arial"/>
                <a:cs typeface="Arial"/>
              </a:rPr>
              <a:t>occurrence; </a:t>
            </a:r>
            <a:r>
              <a:rPr sz="3050" spc="-135">
                <a:latin typeface="Arial"/>
                <a:cs typeface="Arial"/>
              </a:rPr>
              <a:t>proves </a:t>
            </a:r>
            <a:r>
              <a:rPr sz="3050" spc="-220">
                <a:latin typeface="Arial"/>
                <a:cs typeface="Arial"/>
              </a:rPr>
              <a:t>a</a:t>
            </a:r>
            <a:r>
              <a:rPr sz="3050" spc="-505">
                <a:latin typeface="Arial"/>
                <a:cs typeface="Arial"/>
              </a:rPr>
              <a:t> </a:t>
            </a:r>
            <a:r>
              <a:rPr sz="3050" spc="-60">
                <a:latin typeface="Arial"/>
                <a:cs typeface="Arial"/>
              </a:rPr>
              <a:t>fact  </a:t>
            </a:r>
            <a:r>
              <a:rPr sz="3050" spc="-30">
                <a:latin typeface="Arial"/>
                <a:cs typeface="Arial"/>
              </a:rPr>
              <a:t>in </a:t>
            </a:r>
            <a:r>
              <a:rPr sz="3050" spc="-75">
                <a:latin typeface="Arial"/>
                <a:cs typeface="Arial"/>
              </a:rPr>
              <a:t>question </a:t>
            </a:r>
            <a:r>
              <a:rPr sz="3050" spc="25">
                <a:latin typeface="Arial"/>
                <a:cs typeface="Arial"/>
              </a:rPr>
              <a:t>without </a:t>
            </a:r>
            <a:r>
              <a:rPr sz="3050" spc="-65">
                <a:latin typeface="Arial"/>
                <a:cs typeface="Arial"/>
              </a:rPr>
              <a:t>presumption </a:t>
            </a:r>
            <a:r>
              <a:rPr sz="3050" spc="-10">
                <a:latin typeface="Arial"/>
                <a:cs typeface="Arial"/>
              </a:rPr>
              <a:t>or  </a:t>
            </a:r>
            <a:r>
              <a:rPr sz="3050" spc="-95">
                <a:latin typeface="Arial"/>
                <a:cs typeface="Arial"/>
              </a:rPr>
              <a:t>inference</a:t>
            </a:r>
            <a:endParaRPr sz="3050">
              <a:latin typeface="Arial"/>
              <a:cs typeface="Arial"/>
            </a:endParaRPr>
          </a:p>
          <a:p>
            <a:pPr marL="829310" marR="5080" lvl="1" indent="-314325">
              <a:lnSpc>
                <a:spcPts val="3170"/>
              </a:lnSpc>
              <a:spcBef>
                <a:spcPts val="780"/>
              </a:spcBef>
              <a:buFont typeface="Wingdings"/>
              <a:buChar char=""/>
              <a:tabLst>
                <a:tab pos="829944" algn="l"/>
                <a:tab pos="1569720" algn="l"/>
              </a:tabLst>
            </a:pPr>
            <a:r>
              <a:rPr sz="2650" spc="-110">
                <a:latin typeface="Arial"/>
                <a:cs typeface="Arial"/>
              </a:rPr>
              <a:t>e.g.:	</a:t>
            </a:r>
            <a:r>
              <a:rPr sz="2650" spc="-75">
                <a:latin typeface="Arial"/>
                <a:cs typeface="Arial"/>
              </a:rPr>
              <a:t>testimony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100">
                <a:latin typeface="Arial"/>
                <a:cs typeface="Arial"/>
              </a:rPr>
              <a:t>witness </a:t>
            </a:r>
            <a:r>
              <a:rPr sz="2650" spc="-65">
                <a:latin typeface="Arial"/>
                <a:cs typeface="Arial"/>
              </a:rPr>
              <a:t>who </a:t>
            </a:r>
            <a:r>
              <a:rPr sz="2650" spc="-85">
                <a:latin typeface="Arial"/>
                <a:cs typeface="Arial"/>
              </a:rPr>
              <a:t>actually  </a:t>
            </a:r>
            <a:r>
              <a:rPr sz="2650" spc="-120">
                <a:latin typeface="Arial"/>
                <a:cs typeface="Arial"/>
              </a:rPr>
              <a:t>observed </a:t>
            </a:r>
            <a:r>
              <a:rPr sz="2650" spc="-135">
                <a:latin typeface="Arial"/>
                <a:cs typeface="Arial"/>
              </a:rPr>
              <a:t>and </a:t>
            </a:r>
            <a:r>
              <a:rPr sz="2650" spc="-120">
                <a:latin typeface="Arial"/>
                <a:cs typeface="Arial"/>
              </a:rPr>
              <a:t>perceived </a:t>
            </a:r>
            <a:r>
              <a:rPr sz="2650" spc="-90">
                <a:latin typeface="Arial"/>
                <a:cs typeface="Arial"/>
              </a:rPr>
              <a:t>event </a:t>
            </a:r>
            <a:r>
              <a:rPr sz="2650" spc="-40">
                <a:latin typeface="Arial"/>
                <a:cs typeface="Arial"/>
              </a:rPr>
              <a:t>in </a:t>
            </a:r>
            <a:r>
              <a:rPr sz="2650" spc="-85">
                <a:latin typeface="Arial"/>
                <a:cs typeface="Arial"/>
              </a:rPr>
              <a:t>question</a:t>
            </a:r>
            <a:r>
              <a:rPr sz="2650" spc="-355">
                <a:latin typeface="Arial"/>
                <a:cs typeface="Arial"/>
              </a:rPr>
              <a:t> </a:t>
            </a:r>
            <a:r>
              <a:rPr sz="2650" spc="-160">
                <a:latin typeface="Arial"/>
                <a:cs typeface="Arial"/>
              </a:rPr>
              <a:t>(see,  </a:t>
            </a:r>
            <a:r>
              <a:rPr sz="2650" spc="-150">
                <a:latin typeface="Arial"/>
                <a:cs typeface="Arial"/>
              </a:rPr>
              <a:t>hear,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75">
                <a:latin typeface="Arial"/>
                <a:cs typeface="Arial"/>
              </a:rPr>
              <a:t>touch)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70040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Direct v. Circumstantial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(Direct)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0004" y="2613152"/>
            <a:ext cx="7416165" cy="27635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356870" indent="-378460">
              <a:lnSpc>
                <a:spcPts val="3170"/>
              </a:lnSpc>
              <a:spcBef>
                <a:spcPts val="200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spc="-195">
                <a:latin typeface="Arial"/>
                <a:cs typeface="Arial"/>
              </a:rPr>
              <a:t>Circumstantial </a:t>
            </a:r>
            <a:r>
              <a:rPr sz="2650" b="1" spc="-135">
                <a:latin typeface="Arial"/>
                <a:cs typeface="Arial"/>
              </a:rPr>
              <a:t>(indirect) </a:t>
            </a:r>
            <a:r>
              <a:rPr sz="2650" b="1" spc="-265">
                <a:latin typeface="Arial"/>
                <a:cs typeface="Arial"/>
              </a:rPr>
              <a:t>— </a:t>
            </a:r>
            <a:r>
              <a:rPr sz="2650" spc="-190">
                <a:latin typeface="Arial"/>
                <a:cs typeface="Arial"/>
              </a:rPr>
              <a:t>Series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110">
                <a:latin typeface="Arial"/>
                <a:cs typeface="Arial"/>
              </a:rPr>
              <a:t>facts </a:t>
            </a:r>
            <a:r>
              <a:rPr sz="2650" spc="-80">
                <a:latin typeface="Arial"/>
                <a:cs typeface="Arial"/>
              </a:rPr>
              <a:t>which,  </a:t>
            </a:r>
            <a:r>
              <a:rPr sz="2650" spc="-175">
                <a:latin typeface="Arial"/>
                <a:cs typeface="Arial"/>
              </a:rPr>
              <a:t>based </a:t>
            </a:r>
            <a:r>
              <a:rPr sz="2650" spc="-90">
                <a:latin typeface="Arial"/>
                <a:cs typeface="Arial"/>
              </a:rPr>
              <a:t>on </a:t>
            </a:r>
            <a:r>
              <a:rPr sz="2650" spc="-105">
                <a:latin typeface="Arial"/>
                <a:cs typeface="Arial"/>
              </a:rPr>
              <a:t>logic </a:t>
            </a:r>
            <a:r>
              <a:rPr sz="2650" spc="-25">
                <a:latin typeface="Arial"/>
                <a:cs typeface="Arial"/>
              </a:rPr>
              <a:t>or </a:t>
            </a:r>
            <a:r>
              <a:rPr sz="2650" spc="-125">
                <a:latin typeface="Arial"/>
                <a:cs typeface="Arial"/>
              </a:rPr>
              <a:t>reason, </a:t>
            </a:r>
            <a:r>
              <a:rPr sz="2650" spc="-145">
                <a:latin typeface="Arial"/>
                <a:cs typeface="Arial"/>
              </a:rPr>
              <a:t>is </a:t>
            </a:r>
            <a:r>
              <a:rPr sz="2650" spc="-190">
                <a:latin typeface="Arial"/>
                <a:cs typeface="Arial"/>
              </a:rPr>
              <a:t>so </a:t>
            </a:r>
            <a:r>
              <a:rPr sz="2650" spc="-120">
                <a:latin typeface="Arial"/>
                <a:cs typeface="Arial"/>
              </a:rPr>
              <a:t>closely </a:t>
            </a:r>
            <a:r>
              <a:rPr sz="2650" spc="-150">
                <a:latin typeface="Arial"/>
                <a:cs typeface="Arial"/>
              </a:rPr>
              <a:t>associated  </a:t>
            </a:r>
            <a:r>
              <a:rPr sz="2650" spc="10">
                <a:latin typeface="Arial"/>
                <a:cs typeface="Arial"/>
              </a:rPr>
              <a:t>with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70">
                <a:latin typeface="Arial"/>
                <a:cs typeface="Arial"/>
              </a:rPr>
              <a:t>fact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130">
                <a:latin typeface="Arial"/>
                <a:cs typeface="Arial"/>
              </a:rPr>
              <a:t>be </a:t>
            </a:r>
            <a:r>
              <a:rPr sz="2650" spc="-85">
                <a:latin typeface="Arial"/>
                <a:cs typeface="Arial"/>
              </a:rPr>
              <a:t>provided </a:t>
            </a:r>
            <a:r>
              <a:rPr sz="2650" spc="-10">
                <a:latin typeface="Arial"/>
                <a:cs typeface="Arial"/>
              </a:rPr>
              <a:t>that </a:t>
            </a:r>
            <a:r>
              <a:rPr sz="2650" spc="-40">
                <a:latin typeface="Arial"/>
                <a:cs typeface="Arial"/>
              </a:rPr>
              <a:t>proof </a:t>
            </a:r>
            <a:r>
              <a:rPr sz="2650" spc="-165">
                <a:latin typeface="Arial"/>
                <a:cs typeface="Arial"/>
              </a:rPr>
              <a:t>may </a:t>
            </a:r>
            <a:r>
              <a:rPr sz="2650" spc="-130">
                <a:latin typeface="Arial"/>
                <a:cs typeface="Arial"/>
              </a:rPr>
              <a:t>be  </a:t>
            </a:r>
            <a:r>
              <a:rPr sz="2650" spc="-60">
                <a:latin typeface="Arial"/>
                <a:cs typeface="Arial"/>
              </a:rPr>
              <a:t>inferred.</a:t>
            </a:r>
            <a:endParaRPr sz="2650">
              <a:latin typeface="Arial"/>
              <a:cs typeface="Arial"/>
            </a:endParaRPr>
          </a:p>
          <a:p>
            <a:pPr marL="829310" marR="5080" lvl="1" indent="-314325">
              <a:lnSpc>
                <a:spcPct val="100400"/>
              </a:lnSpc>
              <a:spcBef>
                <a:spcPts val="459"/>
              </a:spcBef>
              <a:buFont typeface="Wingdings"/>
              <a:buChar char=""/>
              <a:tabLst>
                <a:tab pos="829944" algn="l"/>
                <a:tab pos="1477010" algn="l"/>
              </a:tabLst>
            </a:pPr>
            <a:r>
              <a:rPr sz="2300" spc="-85">
                <a:latin typeface="Arial"/>
                <a:cs typeface="Arial"/>
              </a:rPr>
              <a:t>e.g.:	</a:t>
            </a:r>
            <a:r>
              <a:rPr sz="2300" spc="-80">
                <a:latin typeface="Arial"/>
                <a:cs typeface="Arial"/>
              </a:rPr>
              <a:t>witness </a:t>
            </a:r>
            <a:r>
              <a:rPr sz="2300" spc="-55">
                <a:latin typeface="Arial"/>
                <a:cs typeface="Arial"/>
              </a:rPr>
              <a:t>testimony </a:t>
            </a:r>
            <a:r>
              <a:rPr sz="2300" spc="-150">
                <a:latin typeface="Arial"/>
                <a:cs typeface="Arial"/>
              </a:rPr>
              <a:t>saw </a:t>
            </a:r>
            <a:r>
              <a:rPr sz="2300" spc="-50">
                <a:latin typeface="Arial"/>
                <a:cs typeface="Arial"/>
              </a:rPr>
              <a:t>student </a:t>
            </a:r>
            <a:r>
              <a:rPr sz="2300" spc="-100">
                <a:latin typeface="Arial"/>
                <a:cs typeface="Arial"/>
              </a:rPr>
              <a:t>alleged </a:t>
            </a:r>
            <a:r>
              <a:rPr sz="2300" spc="30">
                <a:latin typeface="Arial"/>
                <a:cs typeface="Arial"/>
              </a:rPr>
              <a:t>to</a:t>
            </a:r>
            <a:r>
              <a:rPr sz="2300" spc="-360">
                <a:latin typeface="Arial"/>
                <a:cs typeface="Arial"/>
              </a:rPr>
              <a:t> </a:t>
            </a:r>
            <a:r>
              <a:rPr sz="2300" spc="-140">
                <a:latin typeface="Arial"/>
                <a:cs typeface="Arial"/>
              </a:rPr>
              <a:t>have </a:t>
            </a:r>
            <a:r>
              <a:rPr sz="2300" spc="25">
                <a:latin typeface="Arial"/>
                <a:cs typeface="Arial"/>
              </a:rPr>
              <a:t>hit  </a:t>
            </a:r>
            <a:r>
              <a:rPr sz="2300" spc="-114">
                <a:latin typeface="Arial"/>
                <a:cs typeface="Arial"/>
              </a:rPr>
              <a:t>someone </a:t>
            </a:r>
            <a:r>
              <a:rPr sz="2300" spc="15">
                <a:latin typeface="Arial"/>
                <a:cs typeface="Arial"/>
              </a:rPr>
              <a:t>with </a:t>
            </a:r>
            <a:r>
              <a:rPr sz="2300" spc="-50">
                <a:latin typeface="Arial"/>
                <a:cs typeface="Arial"/>
              </a:rPr>
              <a:t>bat, </a:t>
            </a:r>
            <a:r>
              <a:rPr sz="2300" spc="15">
                <a:latin typeface="Arial"/>
                <a:cs typeface="Arial"/>
              </a:rPr>
              <a:t>with </a:t>
            </a:r>
            <a:r>
              <a:rPr sz="2300" spc="-60">
                <a:latin typeface="Arial"/>
                <a:cs typeface="Arial"/>
              </a:rPr>
              <a:t>bloody </a:t>
            </a:r>
            <a:r>
              <a:rPr sz="2300" spc="-45">
                <a:latin typeface="Arial"/>
                <a:cs typeface="Arial"/>
              </a:rPr>
              <a:t>bat </a:t>
            </a:r>
            <a:r>
              <a:rPr sz="2300" spc="-120">
                <a:latin typeface="Arial"/>
                <a:cs typeface="Arial"/>
              </a:rPr>
              <a:t>an </a:t>
            </a:r>
            <a:r>
              <a:rPr sz="2300" spc="-45">
                <a:latin typeface="Arial"/>
                <a:cs typeface="Arial"/>
              </a:rPr>
              <a:t>hour </a:t>
            </a:r>
            <a:r>
              <a:rPr sz="2300" spc="-15">
                <a:latin typeface="Arial"/>
                <a:cs typeface="Arial"/>
              </a:rPr>
              <a:t>after </a:t>
            </a:r>
            <a:r>
              <a:rPr sz="2300" spc="-25">
                <a:latin typeface="Arial"/>
                <a:cs typeface="Arial"/>
              </a:rPr>
              <a:t>the  </a:t>
            </a:r>
            <a:r>
              <a:rPr sz="2300" spc="-114">
                <a:latin typeface="Arial"/>
                <a:cs typeface="Arial"/>
              </a:rPr>
              <a:t>assault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759" rIns="0" bIns="0" rtlCol="0">
            <a:spAutoFit/>
          </a:bodyPr>
          <a:lstStyle/>
          <a:p>
            <a:pPr marL="1540510" marR="508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Direct </a:t>
            </a:r>
            <a:r>
              <a:rPr>
                <a:solidFill>
                  <a:srgbClr val="0032A0"/>
                </a:solidFill>
              </a:rPr>
              <a:t>v.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Circumstantial  </a:t>
            </a:r>
            <a:r>
              <a:rPr>
                <a:solidFill>
                  <a:srgbClr val="0032A0"/>
                </a:solidFill>
              </a:rPr>
              <a:t>(Circumstantial)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0004" y="2614676"/>
            <a:ext cx="7423150" cy="28492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90525" marR="76200" indent="-378460">
              <a:lnSpc>
                <a:spcPct val="101200"/>
              </a:lnSpc>
              <a:spcBef>
                <a:spcPts val="8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450" b="1" spc="-195">
                <a:latin typeface="Arial"/>
                <a:cs typeface="Arial"/>
              </a:rPr>
              <a:t>Hearsay </a:t>
            </a:r>
            <a:r>
              <a:rPr sz="2450" spc="-215">
                <a:latin typeface="Arial"/>
                <a:cs typeface="Arial"/>
              </a:rPr>
              <a:t>— </a:t>
            </a:r>
            <a:r>
              <a:rPr sz="2450" spc="-85">
                <a:latin typeface="Arial"/>
                <a:cs typeface="Arial"/>
              </a:rPr>
              <a:t>Statement </a:t>
            </a:r>
            <a:r>
              <a:rPr sz="2450">
                <a:latin typeface="Arial"/>
                <a:cs typeface="Arial"/>
              </a:rPr>
              <a:t>(written </a:t>
            </a:r>
            <a:r>
              <a:rPr sz="2450" spc="-10">
                <a:latin typeface="Arial"/>
                <a:cs typeface="Arial"/>
              </a:rPr>
              <a:t>or </a:t>
            </a:r>
            <a:r>
              <a:rPr sz="2450" spc="-55">
                <a:latin typeface="Arial"/>
                <a:cs typeface="Arial"/>
              </a:rPr>
              <a:t>oral) </a:t>
            </a:r>
            <a:r>
              <a:rPr sz="2450" spc="-114">
                <a:latin typeface="Arial"/>
                <a:cs typeface="Arial"/>
              </a:rPr>
              <a:t>made </a:t>
            </a:r>
            <a:r>
              <a:rPr sz="2450" spc="-90">
                <a:latin typeface="Arial"/>
                <a:cs typeface="Arial"/>
              </a:rPr>
              <a:t>by </a:t>
            </a:r>
            <a:r>
              <a:rPr sz="2450" spc="-180">
                <a:latin typeface="Arial"/>
                <a:cs typeface="Arial"/>
              </a:rPr>
              <a:t>a</a:t>
            </a:r>
            <a:r>
              <a:rPr sz="2450" spc="-365">
                <a:latin typeface="Arial"/>
                <a:cs typeface="Arial"/>
              </a:rPr>
              <a:t> </a:t>
            </a:r>
            <a:r>
              <a:rPr sz="2450" spc="-65">
                <a:latin typeface="Arial"/>
                <a:cs typeface="Arial"/>
              </a:rPr>
              <a:t>non-  </a:t>
            </a:r>
            <a:r>
              <a:rPr sz="2450" spc="-100">
                <a:latin typeface="Arial"/>
                <a:cs typeface="Arial"/>
              </a:rPr>
              <a:t>available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85">
                <a:latin typeface="Arial"/>
                <a:cs typeface="Arial"/>
              </a:rPr>
              <a:t>witness</a:t>
            </a:r>
            <a:r>
              <a:rPr sz="2450" spc="-125">
                <a:latin typeface="Arial"/>
                <a:cs typeface="Arial"/>
              </a:rPr>
              <a:t> </a:t>
            </a:r>
            <a:r>
              <a:rPr sz="2450" spc="-45">
                <a:latin typeface="Arial"/>
                <a:cs typeface="Arial"/>
              </a:rPr>
              <a:t>offered</a:t>
            </a:r>
            <a:r>
              <a:rPr sz="2450" spc="-135">
                <a:latin typeface="Arial"/>
                <a:cs typeface="Arial"/>
              </a:rPr>
              <a:t> </a:t>
            </a:r>
            <a:r>
              <a:rPr sz="2450" spc="35">
                <a:latin typeface="Arial"/>
                <a:cs typeface="Arial"/>
              </a:rPr>
              <a:t>to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80">
                <a:latin typeface="Arial"/>
                <a:cs typeface="Arial"/>
              </a:rPr>
              <a:t>prove</a:t>
            </a:r>
            <a:r>
              <a:rPr sz="2450" spc="-145">
                <a:latin typeface="Arial"/>
                <a:cs typeface="Arial"/>
              </a:rPr>
              <a:t> </a:t>
            </a:r>
            <a:r>
              <a:rPr sz="2450" spc="-50">
                <a:latin typeface="Arial"/>
                <a:cs typeface="Arial"/>
              </a:rPr>
              <a:t>fact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25">
                <a:latin typeface="Arial"/>
                <a:cs typeface="Arial"/>
              </a:rPr>
              <a:t>in</a:t>
            </a:r>
            <a:r>
              <a:rPr sz="2450" spc="-130">
                <a:latin typeface="Arial"/>
                <a:cs typeface="Arial"/>
              </a:rPr>
              <a:t> </a:t>
            </a:r>
            <a:r>
              <a:rPr sz="2450" spc="-65">
                <a:latin typeface="Arial"/>
                <a:cs typeface="Arial"/>
              </a:rPr>
              <a:t>question</a:t>
            </a:r>
            <a:endParaRPr sz="2450">
              <a:latin typeface="Arial"/>
              <a:cs typeface="Arial"/>
            </a:endParaRPr>
          </a:p>
          <a:p>
            <a:pPr marL="390525" marR="143510" indent="-378460">
              <a:lnSpc>
                <a:spcPct val="100800"/>
              </a:lnSpc>
              <a:spcBef>
                <a:spcPts val="60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14">
                <a:latin typeface="Arial"/>
                <a:cs typeface="Arial"/>
              </a:rPr>
              <a:t>Longstanding </a:t>
            </a:r>
            <a:r>
              <a:rPr sz="2450" spc="-55">
                <a:latin typeface="Arial"/>
                <a:cs typeface="Arial"/>
              </a:rPr>
              <a:t>evidentiary </a:t>
            </a:r>
            <a:r>
              <a:rPr sz="2450" spc="-50">
                <a:latin typeface="Arial"/>
                <a:cs typeface="Arial"/>
              </a:rPr>
              <a:t>principle </a:t>
            </a:r>
            <a:r>
              <a:rPr sz="2450">
                <a:latin typeface="Arial"/>
                <a:cs typeface="Arial"/>
              </a:rPr>
              <a:t>of </a:t>
            </a:r>
            <a:r>
              <a:rPr sz="2450" spc="-70">
                <a:latin typeface="Arial"/>
                <a:cs typeface="Arial"/>
              </a:rPr>
              <a:t>when </a:t>
            </a:r>
            <a:r>
              <a:rPr sz="2450" spc="-65">
                <a:latin typeface="Arial"/>
                <a:cs typeface="Arial"/>
              </a:rPr>
              <a:t>courts</a:t>
            </a:r>
            <a:r>
              <a:rPr sz="2450" spc="-445">
                <a:latin typeface="Arial"/>
                <a:cs typeface="Arial"/>
              </a:rPr>
              <a:t> </a:t>
            </a:r>
            <a:r>
              <a:rPr sz="2450" spc="-150">
                <a:latin typeface="Arial"/>
                <a:cs typeface="Arial"/>
              </a:rPr>
              <a:t>can  </a:t>
            </a:r>
            <a:r>
              <a:rPr sz="2450" spc="-55">
                <a:latin typeface="Arial"/>
                <a:cs typeface="Arial"/>
              </a:rPr>
              <a:t>rely </a:t>
            </a:r>
            <a:r>
              <a:rPr sz="2450" spc="-65">
                <a:latin typeface="Arial"/>
                <a:cs typeface="Arial"/>
              </a:rPr>
              <a:t>on</a:t>
            </a:r>
            <a:r>
              <a:rPr sz="2450" spc="-200">
                <a:latin typeface="Arial"/>
                <a:cs typeface="Arial"/>
              </a:rPr>
              <a:t> </a:t>
            </a:r>
            <a:r>
              <a:rPr sz="2450" spc="-140">
                <a:latin typeface="Arial"/>
                <a:cs typeface="Arial"/>
              </a:rPr>
              <a:t>hearsay</a:t>
            </a:r>
            <a:endParaRPr sz="24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95">
                <a:latin typeface="Arial"/>
                <a:cs typeface="Arial"/>
              </a:rPr>
              <a:t>Some </a:t>
            </a:r>
            <a:r>
              <a:rPr sz="2450" spc="-140">
                <a:latin typeface="Arial"/>
                <a:cs typeface="Arial"/>
              </a:rPr>
              <a:t>hearsay </a:t>
            </a:r>
            <a:r>
              <a:rPr sz="2450" spc="-120">
                <a:latin typeface="Arial"/>
                <a:cs typeface="Arial"/>
              </a:rPr>
              <a:t>is </a:t>
            </a:r>
            <a:r>
              <a:rPr sz="2450" spc="-65">
                <a:latin typeface="Arial"/>
                <a:cs typeface="Arial"/>
              </a:rPr>
              <a:t>more</a:t>
            </a:r>
            <a:r>
              <a:rPr sz="2450" spc="-35">
                <a:latin typeface="Arial"/>
                <a:cs typeface="Arial"/>
              </a:rPr>
              <a:t> </a:t>
            </a:r>
            <a:r>
              <a:rPr sz="2450" spc="-55">
                <a:latin typeface="Arial"/>
                <a:cs typeface="Arial"/>
              </a:rPr>
              <a:t>reliable</a:t>
            </a:r>
            <a:endParaRPr sz="24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40"/>
              </a:spcBef>
              <a:buFont typeface="Wingdings"/>
              <a:buChar char=""/>
              <a:tabLst>
                <a:tab pos="829944" algn="l"/>
              </a:tabLst>
            </a:pPr>
            <a:r>
              <a:rPr sz="2150" spc="-85">
                <a:latin typeface="Arial"/>
                <a:cs typeface="Arial"/>
              </a:rPr>
              <a:t>Statement </a:t>
            </a:r>
            <a:r>
              <a:rPr sz="2150" spc="-90">
                <a:latin typeface="Arial"/>
                <a:cs typeface="Arial"/>
              </a:rPr>
              <a:t>contemporaneous </a:t>
            </a:r>
            <a:r>
              <a:rPr sz="2150" spc="5">
                <a:latin typeface="Arial"/>
                <a:cs typeface="Arial"/>
              </a:rPr>
              <a:t>with</a:t>
            </a:r>
            <a:r>
              <a:rPr sz="2150" spc="-450">
                <a:latin typeface="Arial"/>
                <a:cs typeface="Arial"/>
              </a:rPr>
              <a:t> </a:t>
            </a:r>
            <a:r>
              <a:rPr sz="2150" spc="-30">
                <a:latin typeface="Arial"/>
                <a:cs typeface="Arial"/>
              </a:rPr>
              <a:t>the </a:t>
            </a:r>
            <a:r>
              <a:rPr sz="2150" spc="-65">
                <a:latin typeface="Arial"/>
                <a:cs typeface="Arial"/>
              </a:rPr>
              <a:t>event </a:t>
            </a:r>
            <a:r>
              <a:rPr sz="2150" spc="-35">
                <a:latin typeface="Arial"/>
                <a:cs typeface="Arial"/>
              </a:rPr>
              <a:t>in </a:t>
            </a:r>
            <a:r>
              <a:rPr sz="2150" spc="-70">
                <a:latin typeface="Arial"/>
                <a:cs typeface="Arial"/>
              </a:rPr>
              <a:t>question</a:t>
            </a:r>
            <a:endParaRPr sz="21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05"/>
              </a:spcBef>
              <a:buFont typeface="Wingdings"/>
              <a:buChar char=""/>
              <a:tabLst>
                <a:tab pos="829944" algn="l"/>
              </a:tabLst>
            </a:pPr>
            <a:r>
              <a:rPr sz="2150" spc="-114">
                <a:latin typeface="Arial"/>
                <a:cs typeface="Arial"/>
              </a:rPr>
              <a:t>Excitable </a:t>
            </a:r>
            <a:r>
              <a:rPr sz="2150" spc="-60">
                <a:latin typeface="Arial"/>
                <a:cs typeface="Arial"/>
              </a:rPr>
              <a:t>statement </a:t>
            </a:r>
            <a:r>
              <a:rPr sz="2150" spc="-30">
                <a:latin typeface="Arial"/>
                <a:cs typeface="Arial"/>
              </a:rPr>
              <a:t>uttered </a:t>
            </a:r>
            <a:r>
              <a:rPr sz="2150" spc="-35">
                <a:latin typeface="Arial"/>
                <a:cs typeface="Arial"/>
              </a:rPr>
              <a:t>in </a:t>
            </a:r>
            <a:r>
              <a:rPr sz="2150" spc="-30">
                <a:latin typeface="Arial"/>
                <a:cs typeface="Arial"/>
              </a:rPr>
              <a:t>the</a:t>
            </a:r>
            <a:r>
              <a:rPr sz="2150" spc="-440">
                <a:latin typeface="Arial"/>
                <a:cs typeface="Arial"/>
              </a:rPr>
              <a:t> </a:t>
            </a:r>
            <a:r>
              <a:rPr sz="2150" spc="-55">
                <a:latin typeface="Arial"/>
                <a:cs typeface="Arial"/>
              </a:rPr>
              <a:t>moment </a:t>
            </a:r>
            <a:r>
              <a:rPr sz="2150" spc="-95">
                <a:latin typeface="Arial"/>
                <a:cs typeface="Arial"/>
              </a:rPr>
              <a:t>being perceived</a:t>
            </a:r>
            <a:endParaRPr sz="21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1996439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Hearsay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79523" y="2488184"/>
            <a:ext cx="7516495" cy="195643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90525" marR="5080" indent="-378460">
              <a:lnSpc>
                <a:spcPct val="89600"/>
              </a:lnSpc>
              <a:spcBef>
                <a:spcPts val="4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50" dirty="0">
                <a:latin typeface="Arial"/>
                <a:cs typeface="Arial"/>
              </a:rPr>
              <a:t>No </a:t>
            </a:r>
            <a:r>
              <a:rPr sz="2650" spc="-160" dirty="0">
                <a:latin typeface="Arial"/>
                <a:cs typeface="Arial"/>
              </a:rPr>
              <a:t>– </a:t>
            </a:r>
            <a:r>
              <a:rPr sz="2650" spc="-40" dirty="0">
                <a:latin typeface="Arial"/>
                <a:cs typeface="Arial"/>
              </a:rPr>
              <a:t>the </a:t>
            </a:r>
            <a:r>
              <a:rPr sz="2650" spc="-85" dirty="0">
                <a:latin typeface="Arial"/>
                <a:cs typeface="Arial"/>
              </a:rPr>
              <a:t>Department </a:t>
            </a:r>
            <a:r>
              <a:rPr sz="2650" spc="-10" dirty="0">
                <a:latin typeface="Arial"/>
                <a:cs typeface="Arial"/>
              </a:rPr>
              <a:t>of </a:t>
            </a:r>
            <a:r>
              <a:rPr sz="2650" spc="-130" dirty="0">
                <a:latin typeface="Arial"/>
                <a:cs typeface="Arial"/>
              </a:rPr>
              <a:t>Education </a:t>
            </a:r>
            <a:r>
              <a:rPr sz="2650" spc="-50" dirty="0">
                <a:latin typeface="Arial"/>
                <a:cs typeface="Arial"/>
              </a:rPr>
              <a:t>interprets </a:t>
            </a:r>
            <a:r>
              <a:rPr sz="2650" spc="-70" dirty="0">
                <a:latin typeface="Arial"/>
                <a:cs typeface="Arial"/>
              </a:rPr>
              <a:t>Title</a:t>
            </a:r>
            <a:r>
              <a:rPr sz="2650" spc="-484" dirty="0">
                <a:latin typeface="Arial"/>
                <a:cs typeface="Arial"/>
              </a:rPr>
              <a:t> </a:t>
            </a:r>
            <a:r>
              <a:rPr sz="2650" spc="-240" dirty="0">
                <a:latin typeface="Arial"/>
                <a:cs typeface="Arial"/>
              </a:rPr>
              <a:t>IX  </a:t>
            </a:r>
            <a:r>
              <a:rPr sz="2650" spc="30" dirty="0">
                <a:latin typeface="Arial"/>
                <a:cs typeface="Arial"/>
              </a:rPr>
              <a:t>to </a:t>
            </a:r>
            <a:r>
              <a:rPr sz="2650" spc="-100" dirty="0">
                <a:latin typeface="Arial"/>
                <a:cs typeface="Arial"/>
              </a:rPr>
              <a:t>apply </a:t>
            </a:r>
            <a:r>
              <a:rPr sz="2650" spc="-75" dirty="0">
                <a:latin typeface="Arial"/>
                <a:cs typeface="Arial"/>
              </a:rPr>
              <a:t>only </a:t>
            </a:r>
            <a:r>
              <a:rPr sz="2650" spc="-5" dirty="0">
                <a:latin typeface="Arial"/>
                <a:cs typeface="Arial"/>
              </a:rPr>
              <a:t>within </a:t>
            </a:r>
            <a:r>
              <a:rPr sz="2650" spc="-35" dirty="0">
                <a:latin typeface="Arial"/>
                <a:cs typeface="Arial"/>
              </a:rPr>
              <a:t>the </a:t>
            </a:r>
            <a:r>
              <a:rPr sz="2650" spc="-135" dirty="0">
                <a:latin typeface="Arial"/>
                <a:cs typeface="Arial"/>
              </a:rPr>
              <a:t>geographic </a:t>
            </a:r>
            <a:r>
              <a:rPr sz="2650" spc="-110" dirty="0">
                <a:latin typeface="Arial"/>
                <a:cs typeface="Arial"/>
              </a:rPr>
              <a:t>boundaries </a:t>
            </a:r>
            <a:r>
              <a:rPr sz="2650" spc="-15" dirty="0">
                <a:latin typeface="Arial"/>
                <a:cs typeface="Arial"/>
              </a:rPr>
              <a:t>of  </a:t>
            </a:r>
            <a:r>
              <a:rPr sz="2650" spc="-40" dirty="0">
                <a:latin typeface="Arial"/>
                <a:cs typeface="Arial"/>
              </a:rPr>
              <a:t>the </a:t>
            </a:r>
            <a:r>
              <a:rPr sz="2650" spc="-65" dirty="0">
                <a:latin typeface="Arial"/>
                <a:cs typeface="Arial"/>
              </a:rPr>
              <a:t>United</a:t>
            </a:r>
            <a:r>
              <a:rPr sz="2650" spc="-250" dirty="0">
                <a:latin typeface="Arial"/>
                <a:cs typeface="Arial"/>
              </a:rPr>
              <a:t> </a:t>
            </a:r>
            <a:r>
              <a:rPr sz="2650" spc="-180" dirty="0">
                <a:latin typeface="Arial"/>
                <a:cs typeface="Arial"/>
              </a:rPr>
              <a:t>States</a:t>
            </a:r>
            <a:endParaRPr sz="2650" dirty="0">
              <a:latin typeface="Arial"/>
              <a:cs typeface="Arial"/>
            </a:endParaRPr>
          </a:p>
          <a:p>
            <a:pPr marL="390525" marR="347980" indent="-378460">
              <a:lnSpc>
                <a:spcPts val="2860"/>
              </a:lnSpc>
              <a:spcBef>
                <a:spcPts val="66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80" dirty="0">
                <a:latin typeface="Arial"/>
                <a:cs typeface="Arial"/>
              </a:rPr>
              <a:t>Other </a:t>
            </a:r>
            <a:r>
              <a:rPr sz="2650" spc="-90" dirty="0">
                <a:latin typeface="Arial"/>
                <a:cs typeface="Arial"/>
              </a:rPr>
              <a:t>countries </a:t>
            </a:r>
            <a:r>
              <a:rPr sz="2650" spc="-160" dirty="0">
                <a:latin typeface="Arial"/>
                <a:cs typeface="Arial"/>
              </a:rPr>
              <a:t>may </a:t>
            </a:r>
            <a:r>
              <a:rPr sz="2650" spc="-170" dirty="0">
                <a:latin typeface="Arial"/>
                <a:cs typeface="Arial"/>
              </a:rPr>
              <a:t>have </a:t>
            </a:r>
            <a:r>
              <a:rPr sz="2650" spc="-145" dirty="0">
                <a:latin typeface="Arial"/>
                <a:cs typeface="Arial"/>
              </a:rPr>
              <a:t>laws </a:t>
            </a:r>
            <a:r>
              <a:rPr sz="2650" spc="-10" dirty="0">
                <a:latin typeface="Arial"/>
                <a:cs typeface="Arial"/>
              </a:rPr>
              <a:t>that </a:t>
            </a:r>
            <a:r>
              <a:rPr sz="2650" spc="-120" dirty="0">
                <a:latin typeface="Arial"/>
                <a:cs typeface="Arial"/>
              </a:rPr>
              <a:t>govern</a:t>
            </a:r>
            <a:r>
              <a:rPr sz="2650" spc="-310" dirty="0">
                <a:latin typeface="Arial"/>
                <a:cs typeface="Arial"/>
              </a:rPr>
              <a:t> </a:t>
            </a:r>
            <a:r>
              <a:rPr sz="2650" spc="-170" dirty="0">
                <a:latin typeface="Arial"/>
                <a:cs typeface="Arial"/>
              </a:rPr>
              <a:t>sexual  </a:t>
            </a:r>
            <a:r>
              <a:rPr sz="2650" spc="-135" dirty="0">
                <a:latin typeface="Arial"/>
                <a:cs typeface="Arial"/>
              </a:rPr>
              <a:t>harassment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0174" rIns="0" bIns="0" rtlCol="0">
            <a:spAutoFit/>
          </a:bodyPr>
          <a:lstStyle/>
          <a:p>
            <a:pPr marL="1520825" marR="5080">
              <a:lnSpc>
                <a:spcPts val="3910"/>
              </a:lnSpc>
              <a:spcBef>
                <a:spcPts val="605"/>
              </a:spcBef>
            </a:pPr>
            <a:r>
              <a:rPr sz="3600" spc="15" dirty="0">
                <a:solidFill>
                  <a:srgbClr val="0032A0"/>
                </a:solidFill>
              </a:rPr>
              <a:t>Does </a:t>
            </a:r>
            <a:r>
              <a:rPr sz="3600" spc="10" dirty="0">
                <a:solidFill>
                  <a:srgbClr val="0032A0"/>
                </a:solidFill>
              </a:rPr>
              <a:t>Title </a:t>
            </a:r>
            <a:r>
              <a:rPr sz="3600" spc="20" dirty="0">
                <a:solidFill>
                  <a:srgbClr val="0032A0"/>
                </a:solidFill>
              </a:rPr>
              <a:t>IX </a:t>
            </a:r>
            <a:r>
              <a:rPr sz="3600" spc="15" dirty="0">
                <a:solidFill>
                  <a:srgbClr val="0032A0"/>
                </a:solidFill>
              </a:rPr>
              <a:t>apply </a:t>
            </a:r>
            <a:r>
              <a:rPr sz="3600" spc="10" dirty="0">
                <a:solidFill>
                  <a:srgbClr val="0032A0"/>
                </a:solidFill>
              </a:rPr>
              <a:t>to sexual  </a:t>
            </a:r>
            <a:r>
              <a:rPr sz="3600" spc="15" dirty="0">
                <a:solidFill>
                  <a:srgbClr val="0032A0"/>
                </a:solidFill>
              </a:rPr>
              <a:t>harassment in other</a:t>
            </a:r>
            <a:r>
              <a:rPr sz="3600" spc="-35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countries?</a:t>
            </a:r>
            <a:endParaRPr sz="3600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7055"/>
            <a:ext cx="6937375" cy="383032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50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330">
                <a:latin typeface="Arial"/>
                <a:cs typeface="Arial"/>
              </a:rPr>
              <a:t>To </a:t>
            </a:r>
            <a:r>
              <a:rPr sz="2650" spc="-130">
                <a:latin typeface="Arial"/>
                <a:cs typeface="Arial"/>
              </a:rPr>
              <a:t>be </a:t>
            </a:r>
            <a:r>
              <a:rPr sz="2650" spc="-70">
                <a:latin typeface="Arial"/>
                <a:cs typeface="Arial"/>
              </a:rPr>
              <a:t>determined </a:t>
            </a:r>
            <a:r>
              <a:rPr sz="2650" spc="-114">
                <a:latin typeface="Arial"/>
                <a:cs typeface="Arial"/>
              </a:rPr>
              <a:t>by </a:t>
            </a:r>
            <a:r>
              <a:rPr sz="2650" spc="-110">
                <a:latin typeface="Arial"/>
                <a:cs typeface="Arial"/>
              </a:rPr>
              <a:t>hearing </a:t>
            </a:r>
            <a:r>
              <a:rPr sz="2650" spc="-85">
                <a:latin typeface="Arial"/>
                <a:cs typeface="Arial"/>
              </a:rPr>
              <a:t>board, </a:t>
            </a:r>
            <a:r>
              <a:rPr sz="2650" spc="-55">
                <a:latin typeface="Arial"/>
                <a:cs typeface="Arial"/>
              </a:rPr>
              <a:t>following  </a:t>
            </a:r>
            <a:r>
              <a:rPr sz="2650" spc="-105">
                <a:latin typeface="Arial"/>
                <a:cs typeface="Arial"/>
              </a:rPr>
              <a:t>hearing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00">
                <a:latin typeface="Arial"/>
                <a:cs typeface="Arial"/>
              </a:rPr>
              <a:t>examination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100">
                <a:latin typeface="Arial"/>
                <a:cs typeface="Arial"/>
              </a:rPr>
              <a:t>investigative</a:t>
            </a:r>
            <a:r>
              <a:rPr sz="2650" spc="-290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report,  </a:t>
            </a:r>
            <a:r>
              <a:rPr sz="2650" spc="-125">
                <a:latin typeface="Arial"/>
                <a:cs typeface="Arial"/>
              </a:rPr>
              <a:t>evidence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10">
                <a:latin typeface="Arial"/>
                <a:cs typeface="Arial"/>
              </a:rPr>
              <a:t>hearing</a:t>
            </a:r>
            <a:r>
              <a:rPr sz="2650" spc="-175">
                <a:latin typeface="Arial"/>
                <a:cs typeface="Arial"/>
              </a:rPr>
              <a:t> </a:t>
            </a:r>
            <a:r>
              <a:rPr sz="2650" spc="-70">
                <a:latin typeface="Arial"/>
                <a:cs typeface="Arial"/>
              </a:rPr>
              <a:t>testimony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60">
                <a:latin typeface="Arial"/>
                <a:cs typeface="Arial"/>
              </a:rPr>
              <a:t>Common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90">
                <a:latin typeface="Arial"/>
                <a:cs typeface="Arial"/>
              </a:rPr>
              <a:t>factors:</a:t>
            </a:r>
            <a:endParaRPr sz="26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30">
                <a:latin typeface="Arial"/>
                <a:cs typeface="Arial"/>
              </a:rPr>
              <a:t>Consistency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6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65">
                <a:latin typeface="Arial"/>
                <a:cs typeface="Arial"/>
              </a:rPr>
              <a:t>Corroboration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70">
                <a:latin typeface="Arial"/>
                <a:cs typeface="Arial"/>
              </a:rPr>
              <a:t>Plausibility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6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20">
                <a:latin typeface="Arial"/>
                <a:cs typeface="Arial"/>
              </a:rPr>
              <a:t>Motive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6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0">
                <a:latin typeface="Arial"/>
                <a:cs typeface="Arial"/>
              </a:rPr>
              <a:t>Demeanor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255270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0">
                <a:solidFill>
                  <a:srgbClr val="0032A0"/>
                </a:solidFill>
              </a:rPr>
              <a:t>Credibility</a:t>
            </a:r>
            <a:endParaRPr sz="360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37257"/>
            <a:ext cx="6221477" cy="3265253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30" dirty="0">
                <a:latin typeface="Arial"/>
                <a:cs typeface="Arial"/>
              </a:rPr>
              <a:t>Not </a:t>
            </a:r>
            <a:r>
              <a:rPr sz="2450" spc="-50" dirty="0">
                <a:latin typeface="Arial"/>
                <a:cs typeface="Arial"/>
              </a:rPr>
              <a:t>all </a:t>
            </a:r>
            <a:r>
              <a:rPr sz="2450" spc="-100" dirty="0">
                <a:latin typeface="Arial"/>
                <a:cs typeface="Arial"/>
              </a:rPr>
              <a:t>evidence </a:t>
            </a:r>
            <a:r>
              <a:rPr sz="2450" spc="-175" dirty="0">
                <a:latin typeface="Arial"/>
                <a:cs typeface="Arial"/>
              </a:rPr>
              <a:t>has </a:t>
            </a:r>
            <a:r>
              <a:rPr sz="2450" spc="-85" dirty="0">
                <a:latin typeface="Arial"/>
                <a:cs typeface="Arial"/>
              </a:rPr>
              <a:t>equal</a:t>
            </a:r>
            <a:r>
              <a:rPr sz="2450" spc="-290" dirty="0">
                <a:latin typeface="Arial"/>
                <a:cs typeface="Arial"/>
              </a:rPr>
              <a:t> </a:t>
            </a:r>
            <a:r>
              <a:rPr sz="2450" spc="-114" dirty="0">
                <a:latin typeface="Arial"/>
                <a:cs typeface="Arial"/>
              </a:rPr>
              <a:t>value</a:t>
            </a:r>
            <a:endParaRPr sz="2450" dirty="0">
              <a:latin typeface="Arial"/>
              <a:cs typeface="Arial"/>
            </a:endParaRPr>
          </a:p>
          <a:p>
            <a:pPr marL="390525" marR="5080" indent="-378460">
              <a:lnSpc>
                <a:spcPct val="101200"/>
              </a:lnSpc>
              <a:spcBef>
                <a:spcPts val="58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95" dirty="0">
                <a:latin typeface="Arial"/>
                <a:cs typeface="Arial"/>
              </a:rPr>
              <a:t>Some </a:t>
            </a:r>
            <a:r>
              <a:rPr sz="2450" spc="-100" dirty="0">
                <a:latin typeface="Arial"/>
                <a:cs typeface="Arial"/>
              </a:rPr>
              <a:t>evidence </a:t>
            </a:r>
            <a:r>
              <a:rPr sz="2450" spc="-140" dirty="0">
                <a:latin typeface="Arial"/>
                <a:cs typeface="Arial"/>
              </a:rPr>
              <a:t>may </a:t>
            </a:r>
            <a:r>
              <a:rPr sz="2450" spc="-105" dirty="0">
                <a:latin typeface="Arial"/>
                <a:cs typeface="Arial"/>
              </a:rPr>
              <a:t>be </a:t>
            </a:r>
            <a:r>
              <a:rPr sz="2450" spc="-65" dirty="0">
                <a:latin typeface="Arial"/>
                <a:cs typeface="Arial"/>
              </a:rPr>
              <a:t>more </a:t>
            </a:r>
            <a:r>
              <a:rPr sz="2450" spc="-55" dirty="0">
                <a:latin typeface="Arial"/>
                <a:cs typeface="Arial"/>
              </a:rPr>
              <a:t>reliable  </a:t>
            </a:r>
            <a:r>
              <a:rPr sz="2450" spc="-105" dirty="0">
                <a:latin typeface="Arial"/>
                <a:cs typeface="Arial"/>
              </a:rPr>
              <a:t>and </a:t>
            </a:r>
            <a:r>
              <a:rPr sz="2450" spc="-55" dirty="0">
                <a:latin typeface="Arial"/>
                <a:cs typeface="Arial"/>
              </a:rPr>
              <a:t>probative </a:t>
            </a:r>
            <a:r>
              <a:rPr sz="2450" spc="-45" dirty="0">
                <a:latin typeface="Arial"/>
                <a:cs typeface="Arial"/>
              </a:rPr>
              <a:t>than </a:t>
            </a:r>
            <a:r>
              <a:rPr sz="2450" spc="-20" dirty="0">
                <a:latin typeface="Arial"/>
                <a:cs typeface="Arial"/>
              </a:rPr>
              <a:t>other</a:t>
            </a:r>
            <a:r>
              <a:rPr sz="2450" spc="-325" dirty="0">
                <a:latin typeface="Arial"/>
                <a:cs typeface="Arial"/>
              </a:rPr>
              <a:t> </a:t>
            </a:r>
            <a:r>
              <a:rPr sz="2450" spc="-105" dirty="0">
                <a:latin typeface="Arial"/>
                <a:cs typeface="Arial"/>
              </a:rPr>
              <a:t>evidence</a:t>
            </a:r>
            <a:endParaRPr sz="2450" dirty="0">
              <a:latin typeface="Arial"/>
              <a:cs typeface="Arial"/>
            </a:endParaRPr>
          </a:p>
          <a:p>
            <a:pPr marL="390525" marR="221615" indent="-378460">
              <a:lnSpc>
                <a:spcPct val="101000"/>
              </a:lnSpc>
              <a:spcBef>
                <a:spcPts val="59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80" dirty="0">
                <a:latin typeface="Arial"/>
                <a:cs typeface="Arial"/>
              </a:rPr>
              <a:t>Weight </a:t>
            </a:r>
            <a:r>
              <a:rPr sz="2450" spc="-135" dirty="0">
                <a:latin typeface="Arial"/>
                <a:cs typeface="Arial"/>
              </a:rPr>
              <a:t>may </a:t>
            </a:r>
            <a:r>
              <a:rPr sz="2450" spc="-100" dirty="0">
                <a:latin typeface="Arial"/>
                <a:cs typeface="Arial"/>
              </a:rPr>
              <a:t>vary </a:t>
            </a:r>
            <a:r>
              <a:rPr sz="2450" spc="-90" dirty="0">
                <a:latin typeface="Arial"/>
                <a:cs typeface="Arial"/>
              </a:rPr>
              <a:t>depending </a:t>
            </a:r>
            <a:r>
              <a:rPr sz="2450" spc="-65" dirty="0">
                <a:latin typeface="Arial"/>
                <a:cs typeface="Arial"/>
              </a:rPr>
              <a:t>on </a:t>
            </a:r>
            <a:r>
              <a:rPr sz="2450" spc="-180" dirty="0">
                <a:latin typeface="Arial"/>
                <a:cs typeface="Arial"/>
              </a:rPr>
              <a:t>a  </a:t>
            </a:r>
            <a:r>
              <a:rPr sz="2450" spc="-120" dirty="0">
                <a:latin typeface="Arial"/>
                <a:cs typeface="Arial"/>
              </a:rPr>
              <a:t>range </a:t>
            </a:r>
            <a:r>
              <a:rPr sz="2450" dirty="0">
                <a:latin typeface="Arial"/>
                <a:cs typeface="Arial"/>
              </a:rPr>
              <a:t>of </a:t>
            </a:r>
            <a:r>
              <a:rPr sz="2450" spc="-75" dirty="0">
                <a:latin typeface="Arial"/>
                <a:cs typeface="Arial"/>
              </a:rPr>
              <a:t>factors, </a:t>
            </a:r>
            <a:r>
              <a:rPr sz="2450" spc="-145" dirty="0">
                <a:latin typeface="Arial"/>
                <a:cs typeface="Arial"/>
              </a:rPr>
              <a:t>such </a:t>
            </a:r>
            <a:r>
              <a:rPr sz="2450" spc="-220" dirty="0">
                <a:latin typeface="Arial"/>
                <a:cs typeface="Arial"/>
              </a:rPr>
              <a:t>as</a:t>
            </a:r>
            <a:r>
              <a:rPr sz="2450" spc="-310" dirty="0">
                <a:latin typeface="Arial"/>
                <a:cs typeface="Arial"/>
              </a:rPr>
              <a:t> </a:t>
            </a:r>
            <a:r>
              <a:rPr sz="2450" spc="-30" dirty="0">
                <a:latin typeface="Arial"/>
                <a:cs typeface="Arial"/>
              </a:rPr>
              <a:t>credibility;  </a:t>
            </a:r>
            <a:r>
              <a:rPr sz="2450" spc="-45" dirty="0">
                <a:latin typeface="Arial"/>
                <a:cs typeface="Arial"/>
              </a:rPr>
              <a:t>corroboration; </a:t>
            </a:r>
            <a:r>
              <a:rPr sz="2450" spc="-110" dirty="0">
                <a:latin typeface="Arial"/>
                <a:cs typeface="Arial"/>
              </a:rPr>
              <a:t>consistency; </a:t>
            </a:r>
            <a:r>
              <a:rPr sz="2450" spc="-75" dirty="0">
                <a:latin typeface="Arial"/>
                <a:cs typeface="Arial"/>
              </a:rPr>
              <a:t>level </a:t>
            </a:r>
            <a:r>
              <a:rPr sz="2450" spc="-5" dirty="0">
                <a:latin typeface="Arial"/>
                <a:cs typeface="Arial"/>
              </a:rPr>
              <a:t>of  </a:t>
            </a:r>
            <a:r>
              <a:rPr sz="2450" spc="-40" dirty="0">
                <a:latin typeface="Arial"/>
                <a:cs typeface="Arial"/>
              </a:rPr>
              <a:t>detail; </a:t>
            </a:r>
            <a:r>
              <a:rPr sz="2450" spc="-85" dirty="0">
                <a:latin typeface="Arial"/>
                <a:cs typeface="Arial"/>
              </a:rPr>
              <a:t>expertise </a:t>
            </a:r>
            <a:r>
              <a:rPr sz="2450" dirty="0">
                <a:latin typeface="Arial"/>
                <a:cs typeface="Arial"/>
              </a:rPr>
              <a:t>of </a:t>
            </a:r>
            <a:r>
              <a:rPr sz="2450" spc="-20" dirty="0">
                <a:latin typeface="Arial"/>
                <a:cs typeface="Arial"/>
              </a:rPr>
              <a:t>the </a:t>
            </a:r>
            <a:r>
              <a:rPr sz="2450" spc="-75" dirty="0">
                <a:latin typeface="Arial"/>
                <a:cs typeface="Arial"/>
              </a:rPr>
              <a:t>witness;  </a:t>
            </a:r>
            <a:r>
              <a:rPr sz="2450" spc="-30" dirty="0">
                <a:latin typeface="Arial"/>
                <a:cs typeface="Arial"/>
              </a:rPr>
              <a:t>whether </a:t>
            </a:r>
            <a:r>
              <a:rPr sz="2450" spc="-180" dirty="0">
                <a:latin typeface="Arial"/>
                <a:cs typeface="Arial"/>
              </a:rPr>
              <a:t>a </a:t>
            </a:r>
            <a:r>
              <a:rPr sz="2450" spc="-80" dirty="0">
                <a:latin typeface="Arial"/>
                <a:cs typeface="Arial"/>
              </a:rPr>
              <a:t>witness </a:t>
            </a:r>
            <a:r>
              <a:rPr sz="2450" spc="-125" dirty="0">
                <a:latin typeface="Arial"/>
                <a:cs typeface="Arial"/>
              </a:rPr>
              <a:t>is </a:t>
            </a:r>
            <a:r>
              <a:rPr sz="2450" spc="-70" dirty="0">
                <a:latin typeface="Arial"/>
                <a:cs typeface="Arial"/>
              </a:rPr>
              <a:t>disinterested,  etc.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838200"/>
            <a:ext cx="8675370" cy="1502305"/>
          </a:xfrm>
          <a:prstGeom prst="rect">
            <a:avLst/>
          </a:prstGeom>
        </p:spPr>
        <p:txBody>
          <a:bodyPr vert="horz" wrap="square" lIns="0" tIns="76707" rIns="0" bIns="0" rtlCol="0">
            <a:spAutoFit/>
          </a:bodyPr>
          <a:lstStyle/>
          <a:p>
            <a:pPr marL="1520825" marR="5080">
              <a:lnSpc>
                <a:spcPct val="100800"/>
              </a:lnSpc>
              <a:spcBef>
                <a:spcPts val="100"/>
              </a:spcBef>
            </a:pPr>
            <a:r>
              <a:rPr sz="3600" spc="20" dirty="0">
                <a:solidFill>
                  <a:srgbClr val="0032A0"/>
                </a:solidFill>
              </a:rPr>
              <a:t>What </a:t>
            </a:r>
            <a:r>
              <a:rPr sz="3600" spc="15" dirty="0">
                <a:solidFill>
                  <a:srgbClr val="0032A0"/>
                </a:solidFill>
              </a:rPr>
              <a:t>does </a:t>
            </a:r>
            <a:r>
              <a:rPr sz="3600" spc="10" dirty="0">
                <a:solidFill>
                  <a:srgbClr val="0032A0"/>
                </a:solidFill>
              </a:rPr>
              <a:t>it </a:t>
            </a:r>
            <a:r>
              <a:rPr sz="3600" spc="25" dirty="0">
                <a:solidFill>
                  <a:srgbClr val="0032A0"/>
                </a:solidFill>
              </a:rPr>
              <a:t>mean </a:t>
            </a:r>
            <a:r>
              <a:rPr sz="3600" spc="10" dirty="0">
                <a:solidFill>
                  <a:srgbClr val="0032A0"/>
                </a:solidFill>
              </a:rPr>
              <a:t>to</a:t>
            </a:r>
            <a:r>
              <a:rPr sz="3600" spc="-135" dirty="0">
                <a:solidFill>
                  <a:srgbClr val="0032A0"/>
                </a:solidFill>
              </a:rPr>
              <a:t> </a:t>
            </a:r>
            <a:r>
              <a:rPr sz="3600" spc="15" dirty="0">
                <a:solidFill>
                  <a:srgbClr val="0032A0"/>
                </a:solidFill>
              </a:rPr>
              <a:t>weigh  </a:t>
            </a:r>
            <a:r>
              <a:rPr sz="3600" spc="20" dirty="0">
                <a:solidFill>
                  <a:srgbClr val="0032A0"/>
                </a:solidFill>
              </a:rPr>
              <a:t>evidence?</a:t>
            </a:r>
            <a:endParaRPr sz="3600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27807"/>
            <a:ext cx="5694045" cy="363982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5080">
              <a:lnSpc>
                <a:spcPct val="80600"/>
              </a:lnSpc>
              <a:spcBef>
                <a:spcPts val="680"/>
              </a:spcBef>
              <a:tabLst>
                <a:tab pos="2744470" algn="l"/>
                <a:tab pos="3641090" algn="l"/>
              </a:tabLst>
            </a:pP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-25">
                <a:solidFill>
                  <a:srgbClr val="FFFFFF"/>
                </a:solidFill>
                <a:latin typeface="Arial"/>
                <a:cs typeface="Arial"/>
              </a:rPr>
              <a:t>testified </a:t>
            </a:r>
            <a:r>
              <a:rPr sz="2400" spc="-100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sz="2400" spc="-150">
                <a:solidFill>
                  <a:srgbClr val="FFFFFF"/>
                </a:solidFill>
                <a:latin typeface="Arial"/>
                <a:cs typeface="Arial"/>
              </a:rPr>
              <a:t>saw </a:t>
            </a:r>
            <a:r>
              <a:rPr sz="2400" spc="-7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00" spc="-10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00" spc="-7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400" spc="-120">
                <a:solidFill>
                  <a:srgbClr val="FFFFFF"/>
                </a:solidFill>
                <a:latin typeface="Arial"/>
                <a:cs typeface="Arial"/>
              </a:rPr>
              <a:t>leave </a:t>
            </a:r>
            <a:r>
              <a:rPr sz="240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70">
                <a:solidFill>
                  <a:srgbClr val="FFFFFF"/>
                </a:solidFill>
                <a:latin typeface="Arial"/>
                <a:cs typeface="Arial"/>
              </a:rPr>
              <a:t>bar </a:t>
            </a:r>
            <a:r>
              <a:rPr sz="2400" spc="-2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11:05 </a:t>
            </a:r>
            <a:r>
              <a:rPr sz="2400" spc="-65">
                <a:solidFill>
                  <a:srgbClr val="FFFFFF"/>
                </a:solidFill>
                <a:latin typeface="Arial"/>
                <a:cs typeface="Arial"/>
              </a:rPr>
              <a:t>pm </a:t>
            </a:r>
            <a:r>
              <a:rPr sz="2400" spc="-22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witness</a:t>
            </a:r>
            <a:r>
              <a:rPr sz="2400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6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2400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5">
                <a:solidFill>
                  <a:srgbClr val="FFFFFF"/>
                </a:solidFill>
                <a:latin typeface="Arial"/>
                <a:cs typeface="Arial"/>
              </a:rPr>
              <a:t>arriving.	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Witness states he  </a:t>
            </a:r>
            <a:r>
              <a:rPr sz="2400" spc="-75">
                <a:solidFill>
                  <a:srgbClr val="FFFFFF"/>
                </a:solidFill>
                <a:latin typeface="Arial"/>
                <a:cs typeface="Arial"/>
              </a:rPr>
              <a:t>clearly </a:t>
            </a:r>
            <a:r>
              <a:rPr sz="2400" spc="-150">
                <a:solidFill>
                  <a:srgbClr val="FFFFFF"/>
                </a:solidFill>
                <a:latin typeface="Arial"/>
                <a:cs typeface="Arial"/>
              </a:rPr>
              <a:t>saw </a:t>
            </a:r>
            <a:r>
              <a:rPr sz="240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400" spc="-145">
                <a:solidFill>
                  <a:srgbClr val="FFFFFF"/>
                </a:solidFill>
                <a:latin typeface="Arial"/>
                <a:cs typeface="Arial"/>
              </a:rPr>
              <a:t>faces 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90">
                <a:solidFill>
                  <a:srgbClr val="FFFFFF"/>
                </a:solidFill>
                <a:latin typeface="Arial"/>
                <a:cs typeface="Arial"/>
              </a:rPr>
              <a:t>remarked </a:t>
            </a:r>
            <a:r>
              <a:rPr sz="240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75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00" spc="-25">
                <a:solidFill>
                  <a:srgbClr val="FFFFFF"/>
                </a:solidFill>
                <a:latin typeface="Arial"/>
                <a:cs typeface="Arial"/>
              </a:rPr>
              <a:t>friend </a:t>
            </a:r>
            <a:r>
              <a:rPr sz="2400" spc="-50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sz="2400" spc="-17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-45">
                <a:solidFill>
                  <a:srgbClr val="FFFFFF"/>
                </a:solidFill>
                <a:latin typeface="Arial"/>
                <a:cs typeface="Arial"/>
              </a:rPr>
              <a:t>particular </a:t>
            </a:r>
            <a:r>
              <a:rPr sz="2400">
                <a:solidFill>
                  <a:srgbClr val="FFFFFF"/>
                </a:solidFill>
                <a:latin typeface="Arial"/>
                <a:cs typeface="Arial"/>
              </a:rPr>
              <a:t>t-shirt </a:t>
            </a:r>
            <a:r>
              <a:rPr sz="2400" spc="-1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00" spc="-7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00" spc="-155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wearing 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45">
                <a:solidFill>
                  <a:srgbClr val="FFFFFF"/>
                </a:solidFill>
                <a:latin typeface="Arial"/>
                <a:cs typeface="Arial"/>
              </a:rPr>
              <a:t>how  </a:t>
            </a:r>
            <a:r>
              <a:rPr sz="2400" spc="-7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2400" spc="-17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30">
                <a:solidFill>
                  <a:srgbClr val="FFFFFF"/>
                </a:solidFill>
                <a:latin typeface="Arial"/>
                <a:cs typeface="Arial"/>
              </a:rPr>
              <a:t>nose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>
                <a:solidFill>
                  <a:srgbClr val="FFFFFF"/>
                </a:solidFill>
                <a:latin typeface="Arial"/>
                <a:cs typeface="Arial"/>
              </a:rPr>
              <a:t>ring.	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Witness  </a:t>
            </a:r>
            <a:r>
              <a:rPr sz="2400" spc="-25">
                <a:solidFill>
                  <a:srgbClr val="FFFFFF"/>
                </a:solidFill>
                <a:latin typeface="Arial"/>
                <a:cs typeface="Arial"/>
              </a:rPr>
              <a:t>testified </a:t>
            </a:r>
            <a:r>
              <a:rPr sz="2400" spc="-100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knows </a:t>
            </a:r>
            <a:r>
              <a:rPr sz="2400" spc="-1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sz="2400" spc="-155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exactly</a:t>
            </a:r>
            <a:r>
              <a:rPr sz="2400" spc="-5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11:05  </a:t>
            </a:r>
            <a:r>
              <a:rPr sz="2400" spc="-65">
                <a:solidFill>
                  <a:srgbClr val="FFFFFF"/>
                </a:solidFill>
                <a:latin typeface="Arial"/>
                <a:cs typeface="Arial"/>
              </a:rPr>
              <a:t>pm </a:t>
            </a:r>
            <a:r>
              <a:rPr sz="2400" spc="-150">
                <a:solidFill>
                  <a:srgbClr val="FFFFFF"/>
                </a:solidFill>
                <a:latin typeface="Arial"/>
                <a:cs typeface="Arial"/>
              </a:rPr>
              <a:t>because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remembers </a:t>
            </a:r>
            <a:r>
              <a:rPr sz="2400" spc="-85">
                <a:solidFill>
                  <a:srgbClr val="FFFFFF"/>
                </a:solidFill>
                <a:latin typeface="Arial"/>
                <a:cs typeface="Arial"/>
              </a:rPr>
              <a:t>receiving </a:t>
            </a:r>
            <a:r>
              <a:rPr sz="2400" spc="-175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phone </a:t>
            </a:r>
            <a:r>
              <a:rPr sz="2400" spc="-85">
                <a:solidFill>
                  <a:srgbClr val="FFFFFF"/>
                </a:solidFill>
                <a:latin typeface="Arial"/>
                <a:cs typeface="Arial"/>
              </a:rPr>
              <a:t>call </a:t>
            </a:r>
            <a:r>
              <a:rPr sz="2400" spc="-15">
                <a:solidFill>
                  <a:srgbClr val="FFFFFF"/>
                </a:solidFill>
                <a:latin typeface="Arial"/>
                <a:cs typeface="Arial"/>
              </a:rPr>
              <a:t>right </a:t>
            </a:r>
            <a:r>
              <a:rPr sz="2400" spc="-22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-60">
                <a:solidFill>
                  <a:srgbClr val="FFFFFF"/>
                </a:solidFill>
                <a:latin typeface="Arial"/>
                <a:cs typeface="Arial"/>
              </a:rPr>
              <a:t>entered </a:t>
            </a:r>
            <a:r>
              <a:rPr sz="240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120">
                <a:solidFill>
                  <a:srgbClr val="FFFFFF"/>
                </a:solidFill>
                <a:latin typeface="Arial"/>
                <a:cs typeface="Arial"/>
              </a:rPr>
              <a:t>bar,  </a:t>
            </a:r>
            <a:r>
              <a:rPr sz="2400" spc="-10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100">
                <a:solidFill>
                  <a:srgbClr val="FFFFFF"/>
                </a:solidFill>
                <a:latin typeface="Arial"/>
                <a:cs typeface="Arial"/>
              </a:rPr>
              <a:t>witness’s </a:t>
            </a:r>
            <a:r>
              <a:rPr sz="2400" spc="-90">
                <a:solidFill>
                  <a:srgbClr val="FFFFFF"/>
                </a:solidFill>
                <a:latin typeface="Arial"/>
                <a:cs typeface="Arial"/>
              </a:rPr>
              <a:t>call </a:t>
            </a:r>
            <a:r>
              <a:rPr sz="2400" spc="-80">
                <a:solidFill>
                  <a:srgbClr val="FFFFFF"/>
                </a:solidFill>
                <a:latin typeface="Arial"/>
                <a:cs typeface="Arial"/>
              </a:rPr>
              <a:t>log </a:t>
            </a:r>
            <a:r>
              <a:rPr sz="2400" spc="-85">
                <a:solidFill>
                  <a:srgbClr val="FFFFFF"/>
                </a:solidFill>
                <a:latin typeface="Arial"/>
                <a:cs typeface="Arial"/>
              </a:rPr>
              <a:t>indicates </a:t>
            </a:r>
            <a:r>
              <a:rPr sz="240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90">
                <a:solidFill>
                  <a:srgbClr val="FFFFFF"/>
                </a:solidFill>
                <a:latin typeface="Arial"/>
                <a:cs typeface="Arial"/>
              </a:rPr>
              <a:t>call </a:t>
            </a:r>
            <a:r>
              <a:rPr sz="2400" spc="-155">
                <a:solidFill>
                  <a:srgbClr val="FFFFFF"/>
                </a:solidFill>
                <a:latin typeface="Arial"/>
                <a:cs typeface="Arial"/>
              </a:rPr>
              <a:t>was 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received </a:t>
            </a:r>
            <a:r>
              <a:rPr sz="2400" spc="-2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00" spc="-95">
                <a:solidFill>
                  <a:srgbClr val="FFFFFF"/>
                </a:solidFill>
                <a:latin typeface="Arial"/>
                <a:cs typeface="Arial"/>
              </a:rPr>
              <a:t>11:05</a:t>
            </a:r>
            <a:r>
              <a:rPr sz="2400" spc="-2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>
                <a:solidFill>
                  <a:srgbClr val="FFFFFF"/>
                </a:solidFill>
                <a:latin typeface="Arial"/>
                <a:cs typeface="Arial"/>
              </a:rPr>
              <a:t>pm.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5722" y="814406"/>
            <a:ext cx="8675370" cy="1502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1620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FFFFFF"/>
                </a:solidFill>
              </a:rPr>
              <a:t>Example of</a:t>
            </a:r>
            <a:r>
              <a:rPr sz="3950" spc="-80" dirty="0">
                <a:solidFill>
                  <a:srgbClr val="FFFFFF"/>
                </a:solidFill>
              </a:rPr>
              <a:t> </a:t>
            </a:r>
            <a:r>
              <a:rPr sz="3950" spc="5" dirty="0">
                <a:solidFill>
                  <a:srgbClr val="FFFFFF"/>
                </a:solidFill>
              </a:rPr>
              <a:t>considerable  </a:t>
            </a:r>
            <a:r>
              <a:rPr sz="3950" dirty="0">
                <a:solidFill>
                  <a:srgbClr val="FFFFFF"/>
                </a:solidFill>
              </a:rPr>
              <a:t>weight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56764"/>
            <a:ext cx="5008245" cy="345821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ct val="90900"/>
              </a:lnSpc>
              <a:spcBef>
                <a:spcPts val="390"/>
              </a:spcBef>
              <a:tabLst>
                <a:tab pos="2040255" algn="l"/>
                <a:tab pos="2476500" algn="l"/>
              </a:tabLst>
            </a:pP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225">
                <a:solidFill>
                  <a:srgbClr val="FFFFFF"/>
                </a:solidFill>
                <a:latin typeface="Arial"/>
                <a:cs typeface="Arial"/>
              </a:rPr>
              <a:t>says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sz="2450" spc="-150">
                <a:solidFill>
                  <a:srgbClr val="FFFFFF"/>
                </a:solidFill>
                <a:latin typeface="Arial"/>
                <a:cs typeface="Arial"/>
              </a:rPr>
              <a:t>saw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couple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leaving 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bar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“sometime</a:t>
            </a:r>
            <a:r>
              <a:rPr sz="24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ten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">
                <a:solidFill>
                  <a:srgbClr val="FFFFFF"/>
                </a:solidFill>
                <a:latin typeface="Arial"/>
                <a:cs typeface="Arial"/>
              </a:rPr>
              <a:t>but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before  </a:t>
            </a:r>
            <a:r>
              <a:rPr sz="2450" spc="-5">
                <a:solidFill>
                  <a:srgbClr val="FFFFFF"/>
                </a:solidFill>
                <a:latin typeface="Arial"/>
                <a:cs typeface="Arial"/>
              </a:rPr>
              <a:t>midnight”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50" spc="-55">
                <a:solidFill>
                  <a:srgbClr val="FFFFFF"/>
                </a:solidFill>
                <a:latin typeface="Arial"/>
                <a:cs typeface="Arial"/>
              </a:rPr>
              <a:t>“sure 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exactly”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when.	</a:t>
            </a: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30">
                <a:solidFill>
                  <a:srgbClr val="FFFFFF"/>
                </a:solidFill>
                <a:latin typeface="Arial"/>
                <a:cs typeface="Arial"/>
              </a:rPr>
              <a:t>testified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“sort of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looked”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50" spc="20">
                <a:solidFill>
                  <a:srgbClr val="FFFFFF"/>
                </a:solidFill>
                <a:latin typeface="Arial"/>
                <a:cs typeface="Arial"/>
              </a:rPr>
              <a:t>“pretty 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sure” </a:t>
            </a:r>
            <a:r>
              <a:rPr sz="2450" spc="8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50" spc="-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them.	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also  </a:t>
            </a:r>
            <a:r>
              <a:rPr sz="2450" spc="-220">
                <a:solidFill>
                  <a:srgbClr val="FFFFFF"/>
                </a:solidFill>
                <a:latin typeface="Arial"/>
                <a:cs typeface="Arial"/>
              </a:rPr>
              <a:t>says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spent </a:t>
            </a:r>
            <a:r>
              <a:rPr sz="2450" spc="15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hours </a:t>
            </a:r>
            <a:r>
              <a:rPr sz="2450" spc="-3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different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bar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was  </a:t>
            </a:r>
            <a:r>
              <a:rPr sz="2450" spc="20">
                <a:solidFill>
                  <a:srgbClr val="FFFFFF"/>
                </a:solidFill>
                <a:latin typeface="Arial"/>
                <a:cs typeface="Arial"/>
              </a:rPr>
              <a:t>“pretty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5">
                <a:solidFill>
                  <a:srgbClr val="FFFFFF"/>
                </a:solidFill>
                <a:latin typeface="Arial"/>
                <a:cs typeface="Arial"/>
              </a:rPr>
              <a:t>drunk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50">
                <a:solidFill>
                  <a:srgbClr val="FFFFFF"/>
                </a:solidFill>
                <a:latin typeface="Arial"/>
                <a:cs typeface="Arial"/>
              </a:rPr>
              <a:t>saw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them.”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589534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 </a:t>
            </a:r>
            <a:r>
              <a:rPr sz="3950" spc="5">
                <a:solidFill>
                  <a:srgbClr val="FFFFFF"/>
                </a:solidFill>
              </a:rPr>
              <a:t>of </a:t>
            </a:r>
            <a:r>
              <a:rPr sz="3950">
                <a:solidFill>
                  <a:srgbClr val="FFFFFF"/>
                </a:solidFill>
              </a:rPr>
              <a:t>less</a:t>
            </a:r>
            <a:r>
              <a:rPr sz="3950" spc="-75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weight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24000" y="2286000"/>
            <a:ext cx="6154420" cy="344773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305"/>
              </a:spcBef>
            </a:pPr>
            <a:r>
              <a:rPr sz="1700" spc="-15" dirty="0">
                <a:latin typeface="Arial"/>
                <a:cs typeface="Arial"/>
              </a:rPr>
              <a:t>After </a:t>
            </a:r>
            <a:r>
              <a:rPr sz="1700" spc="-50" dirty="0">
                <a:latin typeface="Arial"/>
                <a:cs typeface="Arial"/>
              </a:rPr>
              <a:t>hearing, </a:t>
            </a:r>
            <a:r>
              <a:rPr sz="1700" spc="-65" dirty="0">
                <a:latin typeface="Arial"/>
                <a:cs typeface="Arial"/>
              </a:rPr>
              <a:t>decision-maker(s) </a:t>
            </a:r>
            <a:r>
              <a:rPr sz="1700" spc="-45" dirty="0">
                <a:latin typeface="Arial"/>
                <a:cs typeface="Arial"/>
              </a:rPr>
              <a:t>must </a:t>
            </a:r>
            <a:r>
              <a:rPr sz="1700" spc="-35" dirty="0">
                <a:latin typeface="Arial"/>
                <a:cs typeface="Arial"/>
              </a:rPr>
              <a:t>deliberate </a:t>
            </a:r>
            <a:r>
              <a:rPr sz="1700" spc="-70" dirty="0">
                <a:latin typeface="Arial"/>
                <a:cs typeface="Arial"/>
              </a:rPr>
              <a:t>and </a:t>
            </a:r>
            <a:r>
              <a:rPr sz="1700" spc="-55" dirty="0">
                <a:latin typeface="Arial"/>
                <a:cs typeface="Arial"/>
              </a:rPr>
              <a:t>consider </a:t>
            </a:r>
            <a:r>
              <a:rPr sz="1700" spc="-30" dirty="0">
                <a:latin typeface="Arial"/>
                <a:cs typeface="Arial"/>
              </a:rPr>
              <a:t>all</a:t>
            </a:r>
            <a:r>
              <a:rPr sz="1700" spc="-275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  </a:t>
            </a:r>
            <a:r>
              <a:rPr sz="1700" spc="-65" dirty="0">
                <a:latin typeface="Arial"/>
                <a:cs typeface="Arial"/>
              </a:rPr>
              <a:t>admissible </a:t>
            </a:r>
            <a:r>
              <a:rPr sz="1700" spc="-35" dirty="0">
                <a:latin typeface="Arial"/>
                <a:cs typeface="Arial"/>
              </a:rPr>
              <a:t>testimony </a:t>
            </a:r>
            <a:r>
              <a:rPr sz="1700" spc="-65" dirty="0">
                <a:latin typeface="Arial"/>
                <a:cs typeface="Arial"/>
              </a:rPr>
              <a:t>and admissible </a:t>
            </a:r>
            <a:r>
              <a:rPr sz="1700" spc="-35" dirty="0">
                <a:latin typeface="Arial"/>
                <a:cs typeface="Arial"/>
              </a:rPr>
              <a:t>non-testimonial</a:t>
            </a:r>
            <a:r>
              <a:rPr sz="1700" spc="-65" dirty="0">
                <a:latin typeface="Arial"/>
                <a:cs typeface="Arial"/>
              </a:rPr>
              <a:t> evidence</a:t>
            </a: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700" spc="-90" dirty="0">
                <a:latin typeface="Arial"/>
                <a:cs typeface="Arial"/>
              </a:rPr>
              <a:t>Evaluate </a:t>
            </a:r>
            <a:r>
              <a:rPr sz="1700" spc="-65" dirty="0">
                <a:latin typeface="Arial"/>
                <a:cs typeface="Arial"/>
              </a:rPr>
              <a:t>evidence </a:t>
            </a:r>
            <a:r>
              <a:rPr sz="1700" dirty="0">
                <a:latin typeface="Arial"/>
                <a:cs typeface="Arial"/>
              </a:rPr>
              <a:t>for </a:t>
            </a:r>
            <a:r>
              <a:rPr sz="1700" spc="-25" dirty="0">
                <a:latin typeface="Arial"/>
                <a:cs typeface="Arial"/>
              </a:rPr>
              <a:t>weight </a:t>
            </a:r>
            <a:r>
              <a:rPr sz="1700" spc="-70" dirty="0">
                <a:latin typeface="Arial"/>
                <a:cs typeface="Arial"/>
              </a:rPr>
              <a:t>and</a:t>
            </a:r>
            <a:r>
              <a:rPr sz="1700" spc="-240" dirty="0">
                <a:latin typeface="Arial"/>
                <a:cs typeface="Arial"/>
              </a:rPr>
              <a:t> </a:t>
            </a:r>
            <a:r>
              <a:rPr sz="1700" spc="-15" dirty="0">
                <a:latin typeface="Arial"/>
                <a:cs typeface="Arial"/>
              </a:rPr>
              <a:t>credibility</a:t>
            </a: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00" dirty="0">
              <a:latin typeface="Arial"/>
              <a:cs typeface="Arial"/>
            </a:endParaRPr>
          </a:p>
          <a:p>
            <a:pPr marL="12700" marR="565150">
              <a:lnSpc>
                <a:spcPts val="1900"/>
              </a:lnSpc>
            </a:pPr>
            <a:r>
              <a:rPr sz="1700" spc="-110" dirty="0">
                <a:latin typeface="Arial"/>
                <a:cs typeface="Arial"/>
              </a:rPr>
              <a:t>Resolve </a:t>
            </a:r>
            <a:r>
              <a:rPr sz="1700" spc="-40" dirty="0">
                <a:latin typeface="Arial"/>
                <a:cs typeface="Arial"/>
              </a:rPr>
              <a:t>disputed </a:t>
            </a:r>
            <a:r>
              <a:rPr sz="1700" spc="-105" dirty="0">
                <a:latin typeface="Arial"/>
                <a:cs typeface="Arial"/>
              </a:rPr>
              <a:t>issues </a:t>
            </a:r>
            <a:r>
              <a:rPr sz="1700" spc="10" dirty="0">
                <a:latin typeface="Arial"/>
                <a:cs typeface="Arial"/>
              </a:rPr>
              <a:t>of </a:t>
            </a:r>
            <a:r>
              <a:rPr sz="1700" spc="-30" dirty="0">
                <a:latin typeface="Arial"/>
                <a:cs typeface="Arial"/>
              </a:rPr>
              <a:t>fact </a:t>
            </a:r>
            <a:r>
              <a:rPr sz="1700" spc="-35" dirty="0">
                <a:latin typeface="Arial"/>
                <a:cs typeface="Arial"/>
              </a:rPr>
              <a:t>under </a:t>
            </a:r>
            <a:r>
              <a:rPr sz="1700" spc="-10" dirty="0">
                <a:latin typeface="Arial"/>
                <a:cs typeface="Arial"/>
              </a:rPr>
              <a:t>the </a:t>
            </a:r>
            <a:r>
              <a:rPr sz="1700" spc="-60" dirty="0">
                <a:latin typeface="Arial"/>
                <a:cs typeface="Arial"/>
              </a:rPr>
              <a:t>standard </a:t>
            </a:r>
            <a:r>
              <a:rPr sz="1700" spc="10" dirty="0">
                <a:latin typeface="Arial"/>
                <a:cs typeface="Arial"/>
              </a:rPr>
              <a:t>of</a:t>
            </a:r>
            <a:r>
              <a:rPr sz="1700" spc="-340" dirty="0">
                <a:latin typeface="Arial"/>
                <a:cs typeface="Arial"/>
              </a:rPr>
              <a:t> </a:t>
            </a:r>
            <a:r>
              <a:rPr sz="1700" spc="-65" dirty="0">
                <a:latin typeface="Arial"/>
                <a:cs typeface="Arial"/>
              </a:rPr>
              <a:t>evidence  </a:t>
            </a:r>
            <a:r>
              <a:rPr sz="1700" spc="-45" dirty="0">
                <a:latin typeface="Arial"/>
                <a:cs typeface="Arial"/>
              </a:rPr>
              <a:t>adopted </a:t>
            </a:r>
            <a:r>
              <a:rPr sz="1700" spc="-55" dirty="0">
                <a:latin typeface="Arial"/>
                <a:cs typeface="Arial"/>
              </a:rPr>
              <a:t>by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-14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institution</a:t>
            </a: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Arial"/>
              <a:cs typeface="Arial"/>
            </a:endParaRPr>
          </a:p>
          <a:p>
            <a:pPr marL="12700" marR="95250">
              <a:lnSpc>
                <a:spcPts val="1900"/>
              </a:lnSpc>
            </a:pPr>
            <a:r>
              <a:rPr sz="1700" spc="-90" dirty="0">
                <a:latin typeface="Arial"/>
                <a:cs typeface="Arial"/>
              </a:rPr>
              <a:t>Using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60" dirty="0">
                <a:latin typeface="Arial"/>
                <a:cs typeface="Arial"/>
              </a:rPr>
              <a:t>facts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150" dirty="0">
                <a:latin typeface="Arial"/>
                <a:cs typeface="Arial"/>
              </a:rPr>
              <a:t>as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30" dirty="0">
                <a:latin typeface="Arial"/>
                <a:cs typeface="Arial"/>
              </a:rPr>
              <a:t>found,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50" dirty="0">
                <a:latin typeface="Arial"/>
                <a:cs typeface="Arial"/>
              </a:rPr>
              <a:t>apply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the</a:t>
            </a:r>
            <a:r>
              <a:rPr sz="1700" spc="-75" dirty="0">
                <a:latin typeface="Arial"/>
                <a:cs typeface="Arial"/>
              </a:rPr>
              <a:t> </a:t>
            </a:r>
            <a:r>
              <a:rPr sz="1700" spc="-50" dirty="0">
                <a:latin typeface="Arial"/>
                <a:cs typeface="Arial"/>
              </a:rPr>
              <a:t>policy’s</a:t>
            </a:r>
            <a:r>
              <a:rPr sz="1700" spc="-90" dirty="0">
                <a:latin typeface="Arial"/>
                <a:cs typeface="Arial"/>
              </a:rPr>
              <a:t> </a:t>
            </a:r>
            <a:r>
              <a:rPr sz="1700" spc="-20" dirty="0">
                <a:latin typeface="Arial"/>
                <a:cs typeface="Arial"/>
              </a:rPr>
              <a:t>definitions</a:t>
            </a:r>
            <a:r>
              <a:rPr sz="1700" spc="-85" dirty="0">
                <a:latin typeface="Arial"/>
                <a:cs typeface="Arial"/>
              </a:rPr>
              <a:t> </a:t>
            </a:r>
            <a:r>
              <a:rPr sz="1700" spc="35" dirty="0">
                <a:latin typeface="Arial"/>
                <a:cs typeface="Arial"/>
              </a:rPr>
              <a:t>to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45" dirty="0">
                <a:latin typeface="Arial"/>
                <a:cs typeface="Arial"/>
              </a:rPr>
              <a:t>those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60" dirty="0">
                <a:latin typeface="Arial"/>
                <a:cs typeface="Arial"/>
              </a:rPr>
              <a:t>facts  </a:t>
            </a:r>
            <a:r>
              <a:rPr sz="1700" spc="30" dirty="0">
                <a:latin typeface="Arial"/>
                <a:cs typeface="Arial"/>
              </a:rPr>
              <a:t>to </a:t>
            </a:r>
            <a:r>
              <a:rPr sz="1700" spc="-30" dirty="0">
                <a:latin typeface="Arial"/>
                <a:cs typeface="Arial"/>
              </a:rPr>
              <a:t>determine </a:t>
            </a:r>
            <a:r>
              <a:rPr sz="1700" spc="-15" dirty="0">
                <a:latin typeface="Arial"/>
                <a:cs typeface="Arial"/>
              </a:rPr>
              <a:t>whether </a:t>
            </a:r>
            <a:r>
              <a:rPr sz="1700" spc="-90" dirty="0">
                <a:latin typeface="Arial"/>
                <a:cs typeface="Arial"/>
              </a:rPr>
              <a:t>sexual </a:t>
            </a:r>
            <a:r>
              <a:rPr sz="1700" spc="-70" dirty="0">
                <a:latin typeface="Arial"/>
                <a:cs typeface="Arial"/>
              </a:rPr>
              <a:t>harassment</a:t>
            </a:r>
            <a:r>
              <a:rPr sz="1700" spc="-325" dirty="0">
                <a:latin typeface="Arial"/>
                <a:cs typeface="Arial"/>
              </a:rPr>
              <a:t> </a:t>
            </a:r>
            <a:r>
              <a:rPr sz="1700" spc="-50" dirty="0">
                <a:latin typeface="Arial"/>
                <a:cs typeface="Arial"/>
              </a:rPr>
              <a:t>occurred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5005" marR="5080">
              <a:lnSpc>
                <a:spcPct val="100299"/>
              </a:lnSpc>
              <a:spcBef>
                <a:spcPts val="95"/>
              </a:spcBef>
            </a:pPr>
            <a:r>
              <a:rPr sz="3950" spc="5">
                <a:solidFill>
                  <a:srgbClr val="0032A0"/>
                </a:solidFill>
              </a:rPr>
              <a:t>How do(es) </a:t>
            </a:r>
            <a:r>
              <a:rPr sz="3950">
                <a:solidFill>
                  <a:srgbClr val="0032A0"/>
                </a:solidFill>
              </a:rPr>
              <a:t>the </a:t>
            </a:r>
            <a:r>
              <a:rPr sz="3950" spc="5">
                <a:solidFill>
                  <a:srgbClr val="0032A0"/>
                </a:solidFill>
              </a:rPr>
              <a:t>decision-maker(s)  decide a case?</a:t>
            </a:r>
            <a:endParaRPr sz="395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30855"/>
            <a:ext cx="7263130" cy="3632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marR="54610" indent="-378460">
              <a:lnSpc>
                <a:spcPct val="101400"/>
              </a:lnSpc>
              <a:spcBef>
                <a:spcPts val="95"/>
              </a:spcBef>
              <a:buChar char="•"/>
              <a:tabLst>
                <a:tab pos="390525" algn="l"/>
                <a:tab pos="391160" algn="l"/>
              </a:tabLst>
            </a:pPr>
            <a:r>
              <a:rPr sz="2200" spc="-55">
                <a:latin typeface="Arial"/>
                <a:cs typeface="Arial"/>
              </a:rPr>
              <a:t>In</a:t>
            </a:r>
            <a:r>
              <a:rPr sz="2200" spc="-120">
                <a:latin typeface="Arial"/>
                <a:cs typeface="Arial"/>
              </a:rPr>
              <a:t> </a:t>
            </a:r>
            <a:r>
              <a:rPr sz="2200" spc="-155">
                <a:latin typeface="Arial"/>
                <a:cs typeface="Arial"/>
              </a:rPr>
              <a:t>a</a:t>
            </a:r>
            <a:r>
              <a:rPr sz="2200" spc="-114">
                <a:latin typeface="Arial"/>
                <a:cs typeface="Arial"/>
              </a:rPr>
              <a:t> </a:t>
            </a:r>
            <a:r>
              <a:rPr sz="2200" spc="10">
                <a:latin typeface="Arial"/>
                <a:cs typeface="Arial"/>
              </a:rPr>
              <a:t>written</a:t>
            </a:r>
            <a:r>
              <a:rPr sz="2200" spc="-140">
                <a:latin typeface="Arial"/>
                <a:cs typeface="Arial"/>
              </a:rPr>
              <a:t> </a:t>
            </a:r>
            <a:r>
              <a:rPr sz="2200" spc="-55">
                <a:latin typeface="Arial"/>
                <a:cs typeface="Arial"/>
              </a:rPr>
              <a:t>document,</a:t>
            </a:r>
            <a:r>
              <a:rPr sz="2200" spc="-135">
                <a:latin typeface="Arial"/>
                <a:cs typeface="Arial"/>
              </a:rPr>
              <a:t> </a:t>
            </a:r>
            <a:r>
              <a:rPr sz="2200" spc="-50">
                <a:latin typeface="Arial"/>
                <a:cs typeface="Arial"/>
              </a:rPr>
              <a:t>provided</a:t>
            </a:r>
            <a:r>
              <a:rPr sz="2200" spc="-140">
                <a:latin typeface="Arial"/>
                <a:cs typeface="Arial"/>
              </a:rPr>
              <a:t> </a:t>
            </a:r>
            <a:r>
              <a:rPr sz="2200" spc="-75">
                <a:latin typeface="Arial"/>
                <a:cs typeface="Arial"/>
              </a:rPr>
              <a:t>contemporaneously</a:t>
            </a:r>
            <a:r>
              <a:rPr sz="2200" spc="-120">
                <a:latin typeface="Arial"/>
                <a:cs typeface="Arial"/>
              </a:rPr>
              <a:t> </a:t>
            </a:r>
            <a:r>
              <a:rPr sz="2200" spc="40">
                <a:latin typeface="Arial"/>
                <a:cs typeface="Arial"/>
              </a:rPr>
              <a:t>to</a:t>
            </a:r>
            <a:r>
              <a:rPr sz="2200" spc="-120">
                <a:latin typeface="Arial"/>
                <a:cs typeface="Arial"/>
              </a:rPr>
              <a:t> </a:t>
            </a:r>
            <a:r>
              <a:rPr sz="2200" spc="-20">
                <a:latin typeface="Arial"/>
                <a:cs typeface="Arial"/>
              </a:rPr>
              <a:t>the  </a:t>
            </a:r>
            <a:r>
              <a:rPr sz="2200" spc="-55">
                <a:latin typeface="Arial"/>
                <a:cs typeface="Arial"/>
              </a:rPr>
              <a:t>parties</a:t>
            </a:r>
            <a:r>
              <a:rPr sz="2200" spc="-140">
                <a:latin typeface="Arial"/>
                <a:cs typeface="Arial"/>
              </a:rPr>
              <a:t> </a:t>
            </a:r>
            <a:r>
              <a:rPr sz="2200">
                <a:latin typeface="Arial"/>
                <a:cs typeface="Arial"/>
              </a:rPr>
              <a:t>that:</a:t>
            </a:r>
          </a:p>
          <a:p>
            <a:pPr marL="829310" lvl="1" indent="-314960">
              <a:lnSpc>
                <a:spcPct val="100000"/>
              </a:lnSpc>
              <a:spcBef>
                <a:spcPts val="75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35">
                <a:latin typeface="Arial"/>
                <a:cs typeface="Arial"/>
              </a:rPr>
              <a:t>Identifies </a:t>
            </a:r>
            <a:r>
              <a:rPr sz="1950" spc="-15">
                <a:latin typeface="Arial"/>
                <a:cs typeface="Arial"/>
              </a:rPr>
              <a:t>the </a:t>
            </a:r>
            <a:r>
              <a:rPr sz="1950" spc="-65">
                <a:latin typeface="Arial"/>
                <a:cs typeface="Arial"/>
              </a:rPr>
              <a:t>allegations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110">
                <a:latin typeface="Arial"/>
                <a:cs typeface="Arial"/>
              </a:rPr>
              <a:t>sexual</a:t>
            </a:r>
            <a:r>
              <a:rPr sz="1950" spc="-390">
                <a:latin typeface="Arial"/>
                <a:cs typeface="Arial"/>
              </a:rPr>
              <a:t> </a:t>
            </a:r>
            <a:r>
              <a:rPr sz="1950" spc="-85">
                <a:latin typeface="Arial"/>
                <a:cs typeface="Arial"/>
              </a:rPr>
              <a:t>harassment</a:t>
            </a:r>
            <a:endParaRPr sz="1950">
              <a:latin typeface="Arial"/>
              <a:cs typeface="Arial"/>
            </a:endParaRPr>
          </a:p>
          <a:p>
            <a:pPr marL="829310" marR="5080" lvl="1" indent="-314325">
              <a:lnSpc>
                <a:spcPts val="1900"/>
              </a:lnSpc>
              <a:spcBef>
                <a:spcPts val="46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05">
                <a:latin typeface="Arial"/>
                <a:cs typeface="Arial"/>
              </a:rPr>
              <a:t>Describes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various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-55">
                <a:latin typeface="Arial"/>
                <a:cs typeface="Arial"/>
              </a:rPr>
              <a:t>procedural</a:t>
            </a:r>
            <a:r>
              <a:rPr sz="1950" spc="-120">
                <a:latin typeface="Arial"/>
                <a:cs typeface="Arial"/>
              </a:rPr>
              <a:t> </a:t>
            </a:r>
            <a:r>
              <a:rPr sz="1950" spc="-100">
                <a:latin typeface="Arial"/>
                <a:cs typeface="Arial"/>
              </a:rPr>
              <a:t>steps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taken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from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time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  </a:t>
            </a:r>
            <a:r>
              <a:rPr sz="1950" spc="-30">
                <a:latin typeface="Arial"/>
                <a:cs typeface="Arial"/>
              </a:rPr>
              <a:t>formal </a:t>
            </a:r>
            <a:r>
              <a:rPr sz="1950" spc="-40">
                <a:latin typeface="Arial"/>
                <a:cs typeface="Arial"/>
              </a:rPr>
              <a:t>complaint </a:t>
            </a:r>
            <a:r>
              <a:rPr sz="1950" spc="-114">
                <a:latin typeface="Arial"/>
                <a:cs typeface="Arial"/>
              </a:rPr>
              <a:t>was</a:t>
            </a:r>
            <a:r>
              <a:rPr sz="1950" spc="-280">
                <a:latin typeface="Arial"/>
                <a:cs typeface="Arial"/>
              </a:rPr>
              <a:t> </a:t>
            </a:r>
            <a:r>
              <a:rPr sz="1950" spc="-90">
                <a:latin typeface="Arial"/>
                <a:cs typeface="Arial"/>
              </a:rPr>
              <a:t>made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40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14">
                <a:latin typeface="Arial"/>
                <a:cs typeface="Arial"/>
              </a:rPr>
              <a:t>States </a:t>
            </a:r>
            <a:r>
              <a:rPr sz="1950" spc="-55">
                <a:latin typeface="Arial"/>
                <a:cs typeface="Arial"/>
              </a:rPr>
              <a:t>findings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70">
                <a:latin typeface="Arial"/>
                <a:cs typeface="Arial"/>
              </a:rPr>
              <a:t>facts </a:t>
            </a:r>
            <a:r>
              <a:rPr sz="1950" spc="-40">
                <a:latin typeface="Arial"/>
                <a:cs typeface="Arial"/>
              </a:rPr>
              <a:t>supporting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345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determination</a:t>
            </a:r>
            <a:endParaRPr sz="1950">
              <a:latin typeface="Arial"/>
              <a:cs typeface="Arial"/>
            </a:endParaRPr>
          </a:p>
          <a:p>
            <a:pPr marL="829310" marR="318770" lvl="1" indent="-314325">
              <a:lnSpc>
                <a:spcPts val="1910"/>
              </a:lnSpc>
              <a:spcBef>
                <a:spcPts val="459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60">
                <a:latin typeface="Arial"/>
                <a:cs typeface="Arial"/>
              </a:rPr>
              <a:t>Reaches </a:t>
            </a:r>
            <a:r>
              <a:rPr sz="1950" spc="-80">
                <a:latin typeface="Arial"/>
                <a:cs typeface="Arial"/>
              </a:rPr>
              <a:t>conclusions </a:t>
            </a:r>
            <a:r>
              <a:rPr sz="1950" spc="-65">
                <a:latin typeface="Arial"/>
                <a:cs typeface="Arial"/>
              </a:rPr>
              <a:t>regarding </a:t>
            </a:r>
            <a:r>
              <a:rPr sz="1950" spc="-40">
                <a:latin typeface="Arial"/>
                <a:cs typeface="Arial"/>
              </a:rPr>
              <a:t>application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40">
                <a:latin typeface="Arial"/>
                <a:cs typeface="Arial"/>
              </a:rPr>
              <a:t>relevant</a:t>
            </a:r>
            <a:r>
              <a:rPr sz="1950" spc="-36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policy  </a:t>
            </a:r>
            <a:r>
              <a:rPr sz="1950" spc="-25">
                <a:latin typeface="Arial"/>
                <a:cs typeface="Arial"/>
              </a:rPr>
              <a:t>definitions </a:t>
            </a:r>
            <a:r>
              <a:rPr sz="1950" spc="30">
                <a:latin typeface="Arial"/>
                <a:cs typeface="Arial"/>
              </a:rPr>
              <a:t>to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31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facts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40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75">
                <a:latin typeface="Arial"/>
                <a:cs typeface="Arial"/>
              </a:rPr>
              <a:t>Includes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40">
                <a:latin typeface="Arial"/>
                <a:cs typeface="Arial"/>
              </a:rPr>
              <a:t>rationale </a:t>
            </a:r>
            <a:r>
              <a:rPr sz="1950">
                <a:latin typeface="Arial"/>
                <a:cs typeface="Arial"/>
              </a:rPr>
              <a:t>for </a:t>
            </a:r>
            <a:r>
              <a:rPr sz="1950" spc="-105">
                <a:latin typeface="Arial"/>
                <a:cs typeface="Arial"/>
              </a:rPr>
              <a:t>each </a:t>
            </a:r>
            <a:r>
              <a:rPr sz="1950" spc="-35">
                <a:latin typeface="Arial"/>
                <a:cs typeface="Arial"/>
              </a:rPr>
              <a:t>finding </a:t>
            </a:r>
            <a:r>
              <a:rPr sz="1950" spc="5">
                <a:latin typeface="Arial"/>
                <a:cs typeface="Arial"/>
              </a:rPr>
              <a:t>for</a:t>
            </a:r>
            <a:r>
              <a:rPr sz="1950" spc="-305">
                <a:latin typeface="Arial"/>
                <a:cs typeface="Arial"/>
              </a:rPr>
              <a:t> </a:t>
            </a:r>
            <a:r>
              <a:rPr sz="1950" spc="-105">
                <a:latin typeface="Arial"/>
                <a:cs typeface="Arial"/>
              </a:rPr>
              <a:t>each </a:t>
            </a:r>
            <a:r>
              <a:rPr sz="1950" spc="-55">
                <a:latin typeface="Arial"/>
                <a:cs typeface="Arial"/>
              </a:rPr>
              <a:t>allegation</a:t>
            </a:r>
            <a:endParaRPr sz="1950">
              <a:latin typeface="Arial"/>
              <a:cs typeface="Arial"/>
            </a:endParaRPr>
          </a:p>
          <a:p>
            <a:pPr marL="829310" marR="52069" lvl="1" indent="-314325">
              <a:lnSpc>
                <a:spcPts val="1900"/>
              </a:lnSpc>
              <a:spcBef>
                <a:spcPts val="46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14">
                <a:latin typeface="Arial"/>
                <a:cs typeface="Arial"/>
              </a:rPr>
              <a:t>States </a:t>
            </a:r>
            <a:r>
              <a:rPr sz="1950" spc="-10">
                <a:latin typeface="Arial"/>
                <a:cs typeface="Arial"/>
              </a:rPr>
              <a:t>the </a:t>
            </a:r>
            <a:r>
              <a:rPr sz="1950" spc="-50">
                <a:latin typeface="Arial"/>
                <a:cs typeface="Arial"/>
              </a:rPr>
              <a:t>disciplinary </a:t>
            </a:r>
            <a:r>
              <a:rPr sz="1950" spc="-75">
                <a:latin typeface="Arial"/>
                <a:cs typeface="Arial"/>
              </a:rPr>
              <a:t>sanctions </a:t>
            </a:r>
            <a:r>
              <a:rPr sz="1950" spc="-80">
                <a:latin typeface="Arial"/>
                <a:cs typeface="Arial"/>
              </a:rPr>
              <a:t>and </a:t>
            </a:r>
            <a:r>
              <a:rPr sz="1950" spc="-70">
                <a:latin typeface="Arial"/>
                <a:cs typeface="Arial"/>
              </a:rPr>
              <a:t>remedies, </a:t>
            </a:r>
            <a:r>
              <a:rPr sz="1950" spc="35">
                <a:latin typeface="Arial"/>
                <a:cs typeface="Arial"/>
              </a:rPr>
              <a:t>if</a:t>
            </a:r>
            <a:r>
              <a:rPr sz="1950" spc="-360">
                <a:latin typeface="Arial"/>
                <a:cs typeface="Arial"/>
              </a:rPr>
              <a:t> </a:t>
            </a:r>
            <a:r>
              <a:rPr sz="1950" spc="-40">
                <a:latin typeface="Arial"/>
                <a:cs typeface="Arial"/>
              </a:rPr>
              <a:t>implicated </a:t>
            </a:r>
            <a:r>
              <a:rPr sz="1950" spc="-70">
                <a:latin typeface="Arial"/>
                <a:cs typeface="Arial"/>
              </a:rPr>
              <a:t>by  </a:t>
            </a:r>
            <a:r>
              <a:rPr sz="1950" spc="-15">
                <a:latin typeface="Arial"/>
                <a:cs typeface="Arial"/>
              </a:rPr>
              <a:t>the </a:t>
            </a:r>
            <a:r>
              <a:rPr sz="1950" spc="-25">
                <a:latin typeface="Arial"/>
                <a:cs typeface="Arial"/>
              </a:rPr>
              <a:t>determination </a:t>
            </a:r>
            <a:r>
              <a:rPr sz="1950" spc="-75">
                <a:latin typeface="Arial"/>
                <a:cs typeface="Arial"/>
              </a:rPr>
              <a:t>made,</a:t>
            </a:r>
            <a:r>
              <a:rPr sz="1950" spc="-254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and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4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10">
                <a:latin typeface="Arial"/>
                <a:cs typeface="Arial"/>
              </a:rPr>
              <a:t>Explains </a:t>
            </a:r>
            <a:r>
              <a:rPr sz="1950" spc="-10">
                <a:latin typeface="Arial"/>
                <a:cs typeface="Arial"/>
              </a:rPr>
              <a:t>the </a:t>
            </a:r>
            <a:r>
              <a:rPr sz="1950" spc="-70">
                <a:latin typeface="Arial"/>
                <a:cs typeface="Arial"/>
              </a:rPr>
              <a:t>procedures </a:t>
            </a:r>
            <a:r>
              <a:rPr sz="1950" spc="-80">
                <a:latin typeface="Arial"/>
                <a:cs typeface="Arial"/>
              </a:rPr>
              <a:t>and </a:t>
            </a:r>
            <a:r>
              <a:rPr sz="1950" spc="-75">
                <a:latin typeface="Arial"/>
                <a:cs typeface="Arial"/>
              </a:rPr>
              <a:t>grounds </a:t>
            </a:r>
            <a:r>
              <a:rPr sz="1950" spc="5">
                <a:latin typeface="Arial"/>
                <a:cs typeface="Arial"/>
              </a:rPr>
              <a:t>for</a:t>
            </a:r>
            <a:r>
              <a:rPr sz="1950" spc="-27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appeal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145539"/>
            <a:ext cx="8107045" cy="1132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100"/>
              </a:spcBef>
            </a:pPr>
            <a:r>
              <a:rPr sz="3600" spc="25">
                <a:solidFill>
                  <a:srgbClr val="0032A0"/>
                </a:solidFill>
              </a:rPr>
              <a:t>How </a:t>
            </a:r>
            <a:r>
              <a:rPr sz="3600" spc="15">
                <a:solidFill>
                  <a:srgbClr val="0032A0"/>
                </a:solidFill>
              </a:rPr>
              <a:t>do(es) </a:t>
            </a:r>
            <a:r>
              <a:rPr sz="3600" spc="10">
                <a:solidFill>
                  <a:srgbClr val="0032A0"/>
                </a:solidFill>
              </a:rPr>
              <a:t>the</a:t>
            </a:r>
            <a:r>
              <a:rPr sz="3600" spc="-12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decision-maker(s)  </a:t>
            </a:r>
            <a:r>
              <a:rPr sz="3600" spc="10">
                <a:solidFill>
                  <a:srgbClr val="0032A0"/>
                </a:solidFill>
              </a:rPr>
              <a:t>issue </a:t>
            </a:r>
            <a:r>
              <a:rPr sz="3600" spc="20">
                <a:solidFill>
                  <a:srgbClr val="0032A0"/>
                </a:solidFill>
              </a:rPr>
              <a:t>a</a:t>
            </a:r>
            <a:r>
              <a:rPr sz="3600" spc="-10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decision?</a:t>
            </a:r>
            <a:endParaRPr sz="360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8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AD6971-CC6A-A24E-9864-D217AFAF18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2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Sanctioning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92400"/>
            <a:ext cx="6861809" cy="2632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5080" indent="-378460" algn="just">
              <a:lnSpc>
                <a:spcPct val="100400"/>
              </a:lnSpc>
              <a:spcBef>
                <a:spcPts val="105"/>
              </a:spcBef>
              <a:buChar char="•"/>
              <a:tabLst>
                <a:tab pos="391160" algn="l"/>
              </a:tabLst>
            </a:pPr>
            <a:r>
              <a:rPr sz="2300" spc="-90">
                <a:latin typeface="Arial"/>
                <a:cs typeface="Arial"/>
              </a:rPr>
              <a:t>Discipline </a:t>
            </a:r>
            <a:r>
              <a:rPr sz="2300" spc="-85">
                <a:latin typeface="Arial"/>
                <a:cs typeface="Arial"/>
              </a:rPr>
              <a:t>should </a:t>
            </a:r>
            <a:r>
              <a:rPr sz="2300" spc="-95">
                <a:latin typeface="Arial"/>
                <a:cs typeface="Arial"/>
              </a:rPr>
              <a:t>vary </a:t>
            </a:r>
            <a:r>
              <a:rPr sz="2300" spc="-90">
                <a:latin typeface="Arial"/>
                <a:cs typeface="Arial"/>
              </a:rPr>
              <a:t>depending </a:t>
            </a:r>
            <a:r>
              <a:rPr sz="2300" spc="-65">
                <a:latin typeface="Arial"/>
                <a:cs typeface="Arial"/>
              </a:rPr>
              <a:t>on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55">
                <a:latin typeface="Arial"/>
                <a:cs typeface="Arial"/>
              </a:rPr>
              <a:t>nature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20">
                <a:latin typeface="Arial"/>
                <a:cs typeface="Arial"/>
              </a:rPr>
              <a:t>the  </a:t>
            </a:r>
            <a:r>
              <a:rPr sz="2300" spc="-40">
                <a:latin typeface="Arial"/>
                <a:cs typeface="Arial"/>
              </a:rPr>
              <a:t>violation </a:t>
            </a:r>
            <a:r>
              <a:rPr sz="2300" spc="-55">
                <a:latin typeface="Arial"/>
                <a:cs typeface="Arial"/>
              </a:rPr>
              <a:t>found </a:t>
            </a:r>
            <a:r>
              <a:rPr sz="2300" spc="-90">
                <a:latin typeface="Arial"/>
                <a:cs typeface="Arial"/>
              </a:rPr>
              <a:t>considering </a:t>
            </a:r>
            <a:r>
              <a:rPr sz="2300" spc="-114">
                <a:latin typeface="Arial"/>
                <a:cs typeface="Arial"/>
              </a:rPr>
              <a:t>aggravating </a:t>
            </a:r>
            <a:r>
              <a:rPr sz="2300" spc="-105">
                <a:latin typeface="Arial"/>
                <a:cs typeface="Arial"/>
              </a:rPr>
              <a:t>and</a:t>
            </a:r>
            <a:r>
              <a:rPr sz="2300" spc="-270">
                <a:latin typeface="Arial"/>
                <a:cs typeface="Arial"/>
              </a:rPr>
              <a:t> </a:t>
            </a:r>
            <a:r>
              <a:rPr sz="2300" spc="-45">
                <a:latin typeface="Arial"/>
                <a:cs typeface="Arial"/>
              </a:rPr>
              <a:t>mitigating  </a:t>
            </a:r>
            <a:r>
              <a:rPr sz="2300" spc="-75">
                <a:latin typeface="Arial"/>
                <a:cs typeface="Arial"/>
              </a:rPr>
              <a:t>factors</a:t>
            </a:r>
            <a:endParaRPr sz="2300">
              <a:latin typeface="Arial"/>
              <a:cs typeface="Arial"/>
            </a:endParaRPr>
          </a:p>
          <a:p>
            <a:pPr marL="390525" marR="183515" indent="-378460">
              <a:lnSpc>
                <a:spcPct val="100400"/>
              </a:lnSpc>
              <a:spcBef>
                <a:spcPts val="55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55">
                <a:latin typeface="Arial"/>
                <a:cs typeface="Arial"/>
              </a:rPr>
              <a:t>All </a:t>
            </a:r>
            <a:r>
              <a:rPr sz="2300" spc="-75">
                <a:latin typeface="Arial"/>
                <a:cs typeface="Arial"/>
              </a:rPr>
              <a:t>things </a:t>
            </a:r>
            <a:r>
              <a:rPr sz="2300" spc="-90">
                <a:latin typeface="Arial"/>
                <a:cs typeface="Arial"/>
              </a:rPr>
              <a:t>being </a:t>
            </a:r>
            <a:r>
              <a:rPr sz="2300" spc="-85">
                <a:latin typeface="Arial"/>
                <a:cs typeface="Arial"/>
              </a:rPr>
              <a:t>equal, </a:t>
            </a:r>
            <a:r>
              <a:rPr sz="2300" spc="-70">
                <a:latin typeface="Arial"/>
                <a:cs typeface="Arial"/>
              </a:rPr>
              <a:t>like </a:t>
            </a:r>
            <a:r>
              <a:rPr sz="2300" spc="-60">
                <a:latin typeface="Arial"/>
                <a:cs typeface="Arial"/>
              </a:rPr>
              <a:t>violations </a:t>
            </a:r>
            <a:r>
              <a:rPr sz="2300" spc="-85">
                <a:latin typeface="Arial"/>
                <a:cs typeface="Arial"/>
              </a:rPr>
              <a:t>should </a:t>
            </a:r>
            <a:r>
              <a:rPr sz="2300" spc="-135">
                <a:latin typeface="Arial"/>
                <a:cs typeface="Arial"/>
              </a:rPr>
              <a:t>have</a:t>
            </a:r>
            <a:r>
              <a:rPr sz="2300" spc="-44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like  </a:t>
            </a:r>
            <a:r>
              <a:rPr sz="2300" spc="-85">
                <a:latin typeface="Arial"/>
                <a:cs typeface="Arial"/>
              </a:rPr>
              <a:t>punishments</a:t>
            </a:r>
            <a:endParaRPr sz="2300">
              <a:latin typeface="Arial"/>
              <a:cs typeface="Arial"/>
            </a:endParaRPr>
          </a:p>
          <a:p>
            <a:pPr marL="390525" marR="400050" indent="-378460">
              <a:lnSpc>
                <a:spcPct val="100400"/>
              </a:lnSpc>
              <a:spcBef>
                <a:spcPts val="56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90">
                <a:latin typeface="Arial"/>
                <a:cs typeface="Arial"/>
              </a:rPr>
              <a:t>Discipline </a:t>
            </a:r>
            <a:r>
              <a:rPr sz="2300" spc="-165">
                <a:latin typeface="Arial"/>
                <a:cs typeface="Arial"/>
              </a:rPr>
              <a:t>has </a:t>
            </a:r>
            <a:r>
              <a:rPr sz="2300" spc="-70">
                <a:latin typeface="Arial"/>
                <a:cs typeface="Arial"/>
              </a:rPr>
              <a:t>educational, </a:t>
            </a:r>
            <a:r>
              <a:rPr sz="2300" spc="-45">
                <a:latin typeface="Arial"/>
                <a:cs typeface="Arial"/>
              </a:rPr>
              <a:t>punitive, </a:t>
            </a:r>
            <a:r>
              <a:rPr sz="2300" spc="-105">
                <a:latin typeface="Arial"/>
                <a:cs typeface="Arial"/>
              </a:rPr>
              <a:t>and</a:t>
            </a:r>
            <a:r>
              <a:rPr sz="2300" spc="-270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protective  </a:t>
            </a:r>
            <a:r>
              <a:rPr sz="2300" spc="-85">
                <a:latin typeface="Arial"/>
                <a:cs typeface="Arial"/>
              </a:rPr>
              <a:t>elements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8815" rIns="0" bIns="0" rtlCol="0">
            <a:spAutoFit/>
          </a:bodyPr>
          <a:lstStyle/>
          <a:p>
            <a:pPr marL="1520825" marR="508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principles </a:t>
            </a:r>
            <a:r>
              <a:rPr spc="-5">
                <a:solidFill>
                  <a:srgbClr val="0032A0"/>
                </a:solidFill>
              </a:rPr>
              <a:t>do we </a:t>
            </a:r>
            <a:r>
              <a:rPr>
                <a:solidFill>
                  <a:srgbClr val="0032A0"/>
                </a:solidFill>
              </a:rPr>
              <a:t>use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to  determine</a:t>
            </a:r>
            <a:r>
              <a:rPr spc="-1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discipline?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748788"/>
            <a:ext cx="7412355" cy="2632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5080" indent="-378460">
              <a:lnSpc>
                <a:spcPct val="100400"/>
              </a:lnSpc>
              <a:spcBef>
                <a:spcPts val="1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>
                <a:latin typeface="Arial"/>
                <a:cs typeface="Arial"/>
              </a:rPr>
              <a:t>If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170">
                <a:latin typeface="Arial"/>
                <a:cs typeface="Arial"/>
              </a:rPr>
              <a:t>a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violation</a:t>
            </a:r>
            <a:r>
              <a:rPr sz="2300" spc="-120">
                <a:latin typeface="Arial"/>
                <a:cs typeface="Arial"/>
              </a:rPr>
              <a:t> is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55">
                <a:latin typeface="Arial"/>
                <a:cs typeface="Arial"/>
              </a:rPr>
              <a:t>found,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0">
                <a:latin typeface="Arial"/>
                <a:cs typeface="Arial"/>
              </a:rPr>
              <a:t>institution</a:t>
            </a:r>
            <a:r>
              <a:rPr sz="2300" spc="-110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must</a:t>
            </a:r>
            <a:r>
              <a:rPr sz="2300" spc="-105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take</a:t>
            </a:r>
            <a:r>
              <a:rPr sz="2300" spc="-125">
                <a:latin typeface="Arial"/>
                <a:cs typeface="Arial"/>
              </a:rPr>
              <a:t> steps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30">
                <a:latin typeface="Arial"/>
                <a:cs typeface="Arial"/>
              </a:rPr>
              <a:t>to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restore 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100">
                <a:latin typeface="Arial"/>
                <a:cs typeface="Arial"/>
              </a:rPr>
              <a:t>preserve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75">
                <a:latin typeface="Arial"/>
                <a:cs typeface="Arial"/>
              </a:rPr>
              <a:t>complainant’s </a:t>
            </a:r>
            <a:r>
              <a:rPr sz="2300" spc="-195">
                <a:latin typeface="Arial"/>
                <a:cs typeface="Arial"/>
              </a:rPr>
              <a:t>access </a:t>
            </a:r>
            <a:r>
              <a:rPr sz="2300" spc="35">
                <a:latin typeface="Arial"/>
                <a:cs typeface="Arial"/>
              </a:rPr>
              <a:t>to</a:t>
            </a:r>
            <a:r>
              <a:rPr sz="2300" spc="-35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education</a:t>
            </a:r>
            <a:endParaRPr sz="2300">
              <a:latin typeface="Arial"/>
              <a:cs typeface="Arial"/>
            </a:endParaRPr>
          </a:p>
          <a:p>
            <a:pPr marL="390525" marR="45720" indent="-378460">
              <a:lnSpc>
                <a:spcPct val="100400"/>
              </a:lnSpc>
              <a:spcBef>
                <a:spcPts val="55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25">
                <a:latin typeface="Arial"/>
                <a:cs typeface="Arial"/>
              </a:rPr>
              <a:t>Various </a:t>
            </a:r>
            <a:r>
              <a:rPr sz="2300" spc="-85">
                <a:latin typeface="Arial"/>
                <a:cs typeface="Arial"/>
              </a:rPr>
              <a:t>types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60">
                <a:latin typeface="Arial"/>
                <a:cs typeface="Arial"/>
              </a:rPr>
              <a:t>supportive </a:t>
            </a:r>
            <a:r>
              <a:rPr sz="2300" spc="-135">
                <a:latin typeface="Arial"/>
                <a:cs typeface="Arial"/>
              </a:rPr>
              <a:t>measures may </a:t>
            </a:r>
            <a:r>
              <a:rPr sz="2300" spc="-100">
                <a:latin typeface="Arial"/>
                <a:cs typeface="Arial"/>
              </a:rPr>
              <a:t>be </a:t>
            </a:r>
            <a:r>
              <a:rPr sz="2300" spc="-50">
                <a:latin typeface="Arial"/>
                <a:cs typeface="Arial"/>
              </a:rPr>
              <a:t>utilized</a:t>
            </a:r>
            <a:r>
              <a:rPr sz="2300" spc="-290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after  the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determination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30">
                <a:latin typeface="Arial"/>
                <a:cs typeface="Arial"/>
              </a:rPr>
              <a:t>to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restore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or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preserve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95">
                <a:latin typeface="Arial"/>
                <a:cs typeface="Arial"/>
              </a:rPr>
              <a:t>access</a:t>
            </a:r>
            <a:endParaRPr sz="2300">
              <a:latin typeface="Arial"/>
              <a:cs typeface="Arial"/>
            </a:endParaRPr>
          </a:p>
          <a:p>
            <a:pPr marL="390525" marR="316230" indent="-378460">
              <a:lnSpc>
                <a:spcPct val="100400"/>
              </a:lnSpc>
              <a:spcBef>
                <a:spcPts val="56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5">
                <a:latin typeface="Arial"/>
                <a:cs typeface="Arial"/>
              </a:rPr>
              <a:t>Institution </a:t>
            </a:r>
            <a:r>
              <a:rPr sz="2300" spc="-114">
                <a:latin typeface="Arial"/>
                <a:cs typeface="Arial"/>
              </a:rPr>
              <a:t>is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60">
                <a:latin typeface="Arial"/>
                <a:cs typeface="Arial"/>
              </a:rPr>
              <a:t>required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65">
                <a:latin typeface="Arial"/>
                <a:cs typeface="Arial"/>
              </a:rPr>
              <a:t>provide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110">
                <a:latin typeface="Arial"/>
                <a:cs typeface="Arial"/>
              </a:rPr>
              <a:t>exact </a:t>
            </a:r>
            <a:r>
              <a:rPr sz="2300" spc="-85">
                <a:latin typeface="Arial"/>
                <a:cs typeface="Arial"/>
              </a:rPr>
              <a:t>remedy  </a:t>
            </a:r>
            <a:r>
              <a:rPr sz="2300" spc="-80">
                <a:latin typeface="Arial"/>
                <a:cs typeface="Arial"/>
              </a:rPr>
              <a:t>requested,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but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must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provide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70">
                <a:latin typeface="Arial"/>
                <a:cs typeface="Arial"/>
              </a:rPr>
              <a:t>a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remedy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5">
                <a:latin typeface="Arial"/>
                <a:cs typeface="Arial"/>
              </a:rPr>
              <a:t>that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14">
                <a:latin typeface="Arial"/>
                <a:cs typeface="Arial"/>
              </a:rPr>
              <a:t>is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not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clearly  </a:t>
            </a:r>
            <a:r>
              <a:rPr sz="2300" spc="-100">
                <a:latin typeface="Arial"/>
                <a:cs typeface="Arial"/>
              </a:rPr>
              <a:t>unreasonable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8815" rIns="0" bIns="0" rtlCol="0">
            <a:spAutoFit/>
          </a:bodyPr>
          <a:lstStyle/>
          <a:p>
            <a:pPr marL="1520825" marR="508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principles </a:t>
            </a:r>
            <a:r>
              <a:rPr spc="-5">
                <a:solidFill>
                  <a:srgbClr val="0032A0"/>
                </a:solidFill>
              </a:rPr>
              <a:t>do we </a:t>
            </a:r>
            <a:r>
              <a:rPr>
                <a:solidFill>
                  <a:srgbClr val="0032A0"/>
                </a:solidFill>
              </a:rPr>
              <a:t>use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to  determine</a:t>
            </a:r>
            <a:r>
              <a:rPr spc="-1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remediation?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8579"/>
            <a:ext cx="7486650" cy="2984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5080" indent="-378460">
              <a:lnSpc>
                <a:spcPct val="100400"/>
              </a:lnSpc>
              <a:spcBef>
                <a:spcPts val="1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70">
                <a:latin typeface="Arial"/>
                <a:cs typeface="Arial"/>
              </a:rPr>
              <a:t>Violations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policy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by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20">
                <a:latin typeface="Arial"/>
                <a:cs typeface="Arial"/>
              </a:rPr>
              <a:t>an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55">
                <a:latin typeface="Arial"/>
                <a:cs typeface="Arial"/>
              </a:rPr>
              <a:t>individual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10">
                <a:latin typeface="Arial"/>
                <a:cs typeface="Arial"/>
              </a:rPr>
              <a:t>will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be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20">
                <a:latin typeface="Arial"/>
                <a:cs typeface="Arial"/>
              </a:rPr>
              <a:t>addressed </a:t>
            </a:r>
            <a:r>
              <a:rPr sz="2300" spc="-30">
                <a:latin typeface="Arial"/>
                <a:cs typeface="Arial"/>
              </a:rPr>
              <a:t>in  </a:t>
            </a:r>
            <a:r>
              <a:rPr sz="2300" spc="-125">
                <a:latin typeface="Arial"/>
                <a:cs typeface="Arial"/>
              </a:rPr>
              <a:t>accordance </a:t>
            </a:r>
            <a:r>
              <a:rPr sz="2300" spc="15">
                <a:latin typeface="Arial"/>
                <a:cs typeface="Arial"/>
              </a:rPr>
              <a:t>with </a:t>
            </a:r>
            <a:r>
              <a:rPr sz="2300" spc="-85">
                <a:latin typeface="Arial"/>
                <a:cs typeface="Arial"/>
              </a:rPr>
              <a:t>applicable </a:t>
            </a:r>
            <a:r>
              <a:rPr sz="2300" spc="-60">
                <a:latin typeface="Arial"/>
                <a:cs typeface="Arial"/>
              </a:rPr>
              <a:t>university </a:t>
            </a:r>
            <a:r>
              <a:rPr sz="2300" spc="-80">
                <a:latin typeface="Arial"/>
                <a:cs typeface="Arial"/>
              </a:rPr>
              <a:t>policies </a:t>
            </a:r>
            <a:r>
              <a:rPr sz="2300" spc="-105">
                <a:latin typeface="Arial"/>
                <a:cs typeface="Arial"/>
              </a:rPr>
              <a:t>and  </a:t>
            </a:r>
            <a:r>
              <a:rPr sz="2300" spc="-95">
                <a:latin typeface="Arial"/>
                <a:cs typeface="Arial"/>
              </a:rPr>
              <a:t>procedures, </a:t>
            </a:r>
            <a:r>
              <a:rPr sz="2300" spc="-65">
                <a:latin typeface="Arial"/>
                <a:cs typeface="Arial"/>
              </a:rPr>
              <a:t>which </a:t>
            </a:r>
            <a:r>
              <a:rPr sz="2300" spc="-140">
                <a:latin typeface="Arial"/>
                <a:cs typeface="Arial"/>
              </a:rPr>
              <a:t>may </a:t>
            </a:r>
            <a:r>
              <a:rPr sz="2300" spc="-70">
                <a:latin typeface="Arial"/>
                <a:cs typeface="Arial"/>
              </a:rPr>
              <a:t>include disciplinary </a:t>
            </a:r>
            <a:r>
              <a:rPr sz="2300" spc="-85">
                <a:latin typeface="Arial"/>
                <a:cs typeface="Arial"/>
              </a:rPr>
              <a:t>actions </a:t>
            </a:r>
            <a:r>
              <a:rPr sz="2300" spc="-65">
                <a:latin typeface="Arial"/>
                <a:cs typeface="Arial"/>
              </a:rPr>
              <a:t>up </a:t>
            </a:r>
            <a:r>
              <a:rPr sz="2300" spc="30">
                <a:latin typeface="Arial"/>
                <a:cs typeface="Arial"/>
              </a:rPr>
              <a:t>to  </a:t>
            </a:r>
            <a:r>
              <a:rPr sz="2300" spc="-105">
                <a:latin typeface="Arial"/>
                <a:cs typeface="Arial"/>
              </a:rPr>
              <a:t>and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including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expulsion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or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termination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20">
                <a:latin typeface="Arial"/>
                <a:cs typeface="Arial"/>
              </a:rPr>
              <a:t>from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university.</a:t>
            </a:r>
            <a:endParaRPr sz="2300">
              <a:latin typeface="Arial"/>
              <a:cs typeface="Arial"/>
            </a:endParaRPr>
          </a:p>
          <a:p>
            <a:pPr marL="390525" marR="423545" indent="-378460">
              <a:lnSpc>
                <a:spcPct val="100400"/>
              </a:lnSpc>
              <a:spcBef>
                <a:spcPts val="55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95">
                <a:latin typeface="Arial"/>
                <a:cs typeface="Arial"/>
              </a:rPr>
              <a:t>When </a:t>
            </a:r>
            <a:r>
              <a:rPr sz="2300" spc="-55">
                <a:latin typeface="Arial"/>
                <a:cs typeface="Arial"/>
              </a:rPr>
              <a:t>determining appropriate </a:t>
            </a:r>
            <a:r>
              <a:rPr sz="2300" spc="-100">
                <a:latin typeface="Arial"/>
                <a:cs typeface="Arial"/>
              </a:rPr>
              <a:t>sanctions,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290">
                <a:latin typeface="Arial"/>
                <a:cs typeface="Arial"/>
              </a:rPr>
              <a:t> </a:t>
            </a:r>
            <a:r>
              <a:rPr sz="2300" spc="-60">
                <a:latin typeface="Arial"/>
                <a:cs typeface="Arial"/>
              </a:rPr>
              <a:t>university  </a:t>
            </a:r>
            <a:r>
              <a:rPr sz="2300" spc="-135">
                <a:latin typeface="Arial"/>
                <a:cs typeface="Arial"/>
              </a:rPr>
              <a:t>may </a:t>
            </a:r>
            <a:r>
              <a:rPr sz="2300" spc="-90">
                <a:latin typeface="Arial"/>
                <a:cs typeface="Arial"/>
              </a:rPr>
              <a:t>consider </a:t>
            </a:r>
            <a:r>
              <a:rPr sz="2300" spc="-10">
                <a:latin typeface="Arial"/>
                <a:cs typeface="Arial"/>
              </a:rPr>
              <a:t>prior </a:t>
            </a:r>
            <a:r>
              <a:rPr sz="2300" spc="-70">
                <a:latin typeface="Arial"/>
                <a:cs typeface="Arial"/>
              </a:rPr>
              <a:t>findings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320">
                <a:latin typeface="Arial"/>
                <a:cs typeface="Arial"/>
              </a:rPr>
              <a:t> </a:t>
            </a:r>
            <a:r>
              <a:rPr sz="2300" spc="-80">
                <a:latin typeface="Arial"/>
                <a:cs typeface="Arial"/>
              </a:rPr>
              <a:t>misconduct.</a:t>
            </a:r>
            <a:endParaRPr sz="2300">
              <a:latin typeface="Arial"/>
              <a:cs typeface="Arial"/>
            </a:endParaRPr>
          </a:p>
          <a:p>
            <a:pPr marL="390525" marR="33020" indent="-378460">
              <a:lnSpc>
                <a:spcPct val="100400"/>
              </a:lnSpc>
              <a:spcBef>
                <a:spcPts val="56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70">
                <a:latin typeface="Arial"/>
                <a:cs typeface="Arial"/>
              </a:rPr>
              <a:t>Violations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60">
                <a:latin typeface="Arial"/>
                <a:cs typeface="Arial"/>
              </a:rPr>
              <a:t>law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10">
                <a:latin typeface="Arial"/>
                <a:cs typeface="Arial"/>
              </a:rPr>
              <a:t>will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be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25">
                <a:latin typeface="Arial"/>
                <a:cs typeface="Arial"/>
              </a:rPr>
              <a:t>addressed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by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60">
                <a:latin typeface="Arial"/>
                <a:cs typeface="Arial"/>
              </a:rPr>
              <a:t>law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enforcement</a:t>
            </a:r>
            <a:r>
              <a:rPr sz="2300" spc="-14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and  </a:t>
            </a:r>
            <a:r>
              <a:rPr sz="2300" spc="-135">
                <a:latin typeface="Arial"/>
                <a:cs typeface="Arial"/>
              </a:rPr>
              <a:t>may </a:t>
            </a:r>
            <a:r>
              <a:rPr sz="2300" spc="-50">
                <a:latin typeface="Arial"/>
                <a:cs typeface="Arial"/>
              </a:rPr>
              <a:t>result </a:t>
            </a:r>
            <a:r>
              <a:rPr sz="2300" spc="-25">
                <a:latin typeface="Arial"/>
                <a:cs typeface="Arial"/>
              </a:rPr>
              <a:t>in </a:t>
            </a:r>
            <a:r>
              <a:rPr sz="2300" spc="-55">
                <a:latin typeface="Arial"/>
                <a:cs typeface="Arial"/>
              </a:rPr>
              <a:t>criminal</a:t>
            </a:r>
            <a:r>
              <a:rPr sz="2300" spc="-275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penalties.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570865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0">
                <a:solidFill>
                  <a:srgbClr val="0032A0"/>
                </a:solidFill>
              </a:rPr>
              <a:t>Disciplinary</a:t>
            </a:r>
            <a:r>
              <a:rPr sz="3600" spc="-6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Philosophy</a:t>
            </a:r>
            <a:endParaRPr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0187"/>
            <a:ext cx="5588635" cy="34931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90525" marR="104139" indent="-378460">
              <a:lnSpc>
                <a:spcPct val="80700"/>
              </a:lnSpc>
              <a:spcBef>
                <a:spcPts val="680"/>
              </a:spcBef>
              <a:buChar char="•"/>
              <a:tabLst>
                <a:tab pos="390525" algn="l"/>
                <a:tab pos="391160" algn="l"/>
              </a:tabLst>
            </a:pPr>
            <a:r>
              <a:rPr sz="2400" spc="-180" dirty="0">
                <a:latin typeface="Arial"/>
                <a:cs typeface="Arial"/>
              </a:rPr>
              <a:t>Sexual </a:t>
            </a:r>
            <a:r>
              <a:rPr sz="2400" spc="-110" dirty="0">
                <a:latin typeface="Arial"/>
                <a:cs typeface="Arial"/>
              </a:rPr>
              <a:t>harassment </a:t>
            </a:r>
            <a:r>
              <a:rPr sz="2400" spc="-204" dirty="0">
                <a:latin typeface="Arial"/>
                <a:cs typeface="Arial"/>
              </a:rPr>
              <a:t>cases </a:t>
            </a:r>
            <a:r>
              <a:rPr sz="2400" spc="-85" dirty="0">
                <a:latin typeface="Arial"/>
                <a:cs typeface="Arial"/>
              </a:rPr>
              <a:t>should </a:t>
            </a:r>
            <a:r>
              <a:rPr sz="2400" spc="-100" dirty="0">
                <a:latin typeface="Arial"/>
                <a:cs typeface="Arial"/>
              </a:rPr>
              <a:t>be  </a:t>
            </a:r>
            <a:r>
              <a:rPr sz="2400" spc="-35" dirty="0">
                <a:latin typeface="Arial"/>
                <a:cs typeface="Arial"/>
              </a:rPr>
              <a:t>treated </a:t>
            </a:r>
            <a:r>
              <a:rPr sz="2400" spc="-220" dirty="0">
                <a:latin typeface="Arial"/>
                <a:cs typeface="Arial"/>
              </a:rPr>
              <a:t>as </a:t>
            </a:r>
            <a:r>
              <a:rPr sz="2400" spc="-45" dirty="0">
                <a:latin typeface="Arial"/>
                <a:cs typeface="Arial"/>
              </a:rPr>
              <a:t>confidential </a:t>
            </a:r>
            <a:r>
              <a:rPr sz="2400" spc="-90" dirty="0">
                <a:latin typeface="Arial"/>
                <a:cs typeface="Arial"/>
              </a:rPr>
              <a:t>by </a:t>
            </a:r>
            <a:r>
              <a:rPr sz="2400" spc="-20" dirty="0">
                <a:latin typeface="Arial"/>
                <a:cs typeface="Arial"/>
              </a:rPr>
              <a:t>the</a:t>
            </a:r>
            <a:r>
              <a:rPr sz="2400" spc="-26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institution,  </a:t>
            </a:r>
            <a:r>
              <a:rPr sz="2400" spc="20" dirty="0">
                <a:latin typeface="Arial"/>
                <a:cs typeface="Arial"/>
              </a:rPr>
              <a:t>with </a:t>
            </a:r>
            <a:r>
              <a:rPr sz="2400" spc="-25" dirty="0">
                <a:latin typeface="Arial"/>
                <a:cs typeface="Arial"/>
              </a:rPr>
              <a:t>information </a:t>
            </a:r>
            <a:r>
              <a:rPr sz="2400" spc="-55" dirty="0">
                <a:latin typeface="Arial"/>
                <a:cs typeface="Arial"/>
              </a:rPr>
              <a:t>only </a:t>
            </a:r>
            <a:r>
              <a:rPr sz="2400" spc="-114" dirty="0">
                <a:latin typeface="Arial"/>
                <a:cs typeface="Arial"/>
              </a:rPr>
              <a:t>shared </a:t>
            </a:r>
            <a:r>
              <a:rPr sz="2400" spc="-220" dirty="0">
                <a:latin typeface="Arial"/>
                <a:cs typeface="Arial"/>
              </a:rPr>
              <a:t>as  </a:t>
            </a:r>
            <a:r>
              <a:rPr sz="2400" spc="-150" dirty="0">
                <a:latin typeface="Arial"/>
                <a:cs typeface="Arial"/>
              </a:rPr>
              <a:t>necessary </a:t>
            </a:r>
            <a:r>
              <a:rPr sz="2400" spc="40" dirty="0">
                <a:latin typeface="Arial"/>
                <a:cs typeface="Arial"/>
              </a:rPr>
              <a:t>to </a:t>
            </a:r>
            <a:r>
              <a:rPr sz="2400" spc="-45" dirty="0">
                <a:latin typeface="Arial"/>
                <a:cs typeface="Arial"/>
              </a:rPr>
              <a:t>effectuate </a:t>
            </a:r>
            <a:r>
              <a:rPr sz="2400" spc="-20" dirty="0">
                <a:latin typeface="Arial"/>
                <a:cs typeface="Arial"/>
              </a:rPr>
              <a:t>the</a:t>
            </a:r>
            <a:r>
              <a:rPr sz="2400" spc="-41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policy</a:t>
            </a:r>
            <a:endParaRPr sz="2400" dirty="0">
              <a:latin typeface="Arial"/>
              <a:cs typeface="Arial"/>
            </a:endParaRPr>
          </a:p>
          <a:p>
            <a:pPr marL="390525" marR="398780" indent="-378460">
              <a:lnSpc>
                <a:spcPct val="80600"/>
              </a:lnSpc>
              <a:spcBef>
                <a:spcPts val="580"/>
              </a:spcBef>
              <a:buChar char="•"/>
              <a:tabLst>
                <a:tab pos="390525" algn="l"/>
                <a:tab pos="391160" algn="l"/>
              </a:tabLst>
            </a:pPr>
            <a:r>
              <a:rPr sz="2400" spc="-170" dirty="0">
                <a:latin typeface="Arial"/>
                <a:cs typeface="Arial"/>
              </a:rPr>
              <a:t>Records </a:t>
            </a:r>
            <a:r>
              <a:rPr sz="2400" spc="-70" dirty="0">
                <a:latin typeface="Arial"/>
                <a:cs typeface="Arial"/>
              </a:rPr>
              <a:t>containing </a:t>
            </a:r>
            <a:r>
              <a:rPr sz="2400" spc="-40" dirty="0">
                <a:latin typeface="Arial"/>
                <a:cs typeface="Arial"/>
              </a:rPr>
              <a:t>identifying  </a:t>
            </a:r>
            <a:r>
              <a:rPr sz="2400" spc="-30" dirty="0">
                <a:latin typeface="Arial"/>
                <a:cs typeface="Arial"/>
              </a:rPr>
              <a:t>information </a:t>
            </a:r>
            <a:r>
              <a:rPr sz="2400" spc="-65" dirty="0">
                <a:latin typeface="Arial"/>
                <a:cs typeface="Arial"/>
              </a:rPr>
              <a:t>on </a:t>
            </a:r>
            <a:r>
              <a:rPr sz="2400" spc="-75" dirty="0">
                <a:latin typeface="Arial"/>
                <a:cs typeface="Arial"/>
              </a:rPr>
              <a:t>students </a:t>
            </a:r>
            <a:r>
              <a:rPr sz="2400" spc="-100" dirty="0">
                <a:latin typeface="Arial"/>
                <a:cs typeface="Arial"/>
              </a:rPr>
              <a:t>are </a:t>
            </a:r>
            <a:r>
              <a:rPr sz="2400" spc="-75" dirty="0">
                <a:latin typeface="Arial"/>
                <a:cs typeface="Arial"/>
              </a:rPr>
              <a:t>subject</a:t>
            </a:r>
            <a:r>
              <a:rPr sz="2400" spc="-380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to  </a:t>
            </a:r>
            <a:r>
              <a:rPr sz="2400" spc="-385" dirty="0">
                <a:latin typeface="Arial"/>
                <a:cs typeface="Arial"/>
              </a:rPr>
              <a:t>FERPA</a:t>
            </a:r>
            <a:r>
              <a:rPr sz="2400" spc="-130" dirty="0">
                <a:latin typeface="Arial"/>
                <a:cs typeface="Arial"/>
              </a:rPr>
              <a:t> analysis</a:t>
            </a:r>
            <a:endParaRPr sz="2400" dirty="0">
              <a:latin typeface="Arial"/>
              <a:cs typeface="Arial"/>
            </a:endParaRPr>
          </a:p>
          <a:p>
            <a:pPr marL="390525" marR="5080" indent="-378460">
              <a:lnSpc>
                <a:spcPct val="80700"/>
              </a:lnSpc>
              <a:spcBef>
                <a:spcPts val="580"/>
              </a:spcBef>
              <a:buChar char="•"/>
              <a:tabLst>
                <a:tab pos="390525" algn="l"/>
                <a:tab pos="391160" algn="l"/>
              </a:tabLst>
            </a:pPr>
            <a:r>
              <a:rPr sz="2400" spc="-165" dirty="0">
                <a:latin typeface="Arial"/>
                <a:cs typeface="Arial"/>
              </a:rPr>
              <a:t>The </a:t>
            </a:r>
            <a:r>
              <a:rPr sz="2400" spc="-50" dirty="0">
                <a:latin typeface="Arial"/>
                <a:cs typeface="Arial"/>
              </a:rPr>
              <a:t>Title </a:t>
            </a:r>
            <a:r>
              <a:rPr sz="2400" spc="-204" dirty="0">
                <a:latin typeface="Arial"/>
                <a:cs typeface="Arial"/>
              </a:rPr>
              <a:t>IX </a:t>
            </a:r>
            <a:r>
              <a:rPr sz="2400" spc="-55" dirty="0">
                <a:latin typeface="Arial"/>
                <a:cs typeface="Arial"/>
              </a:rPr>
              <a:t>regulation </a:t>
            </a:r>
            <a:r>
              <a:rPr sz="2400" spc="-90" dirty="0">
                <a:latin typeface="Arial"/>
                <a:cs typeface="Arial"/>
              </a:rPr>
              <a:t>contains </a:t>
            </a:r>
            <a:r>
              <a:rPr sz="2400" spc="-130" dirty="0">
                <a:latin typeface="Arial"/>
                <a:cs typeface="Arial"/>
              </a:rPr>
              <a:t>an  </a:t>
            </a:r>
            <a:r>
              <a:rPr sz="2400" spc="-150" dirty="0">
                <a:latin typeface="Arial"/>
                <a:cs typeface="Arial"/>
              </a:rPr>
              <a:t>express </a:t>
            </a:r>
            <a:r>
              <a:rPr sz="2400" spc="-45" dirty="0">
                <a:latin typeface="Arial"/>
                <a:cs typeface="Arial"/>
              </a:rPr>
              <a:t>preemption, </a:t>
            </a:r>
            <a:r>
              <a:rPr sz="2400" spc="-20" dirty="0">
                <a:latin typeface="Arial"/>
                <a:cs typeface="Arial"/>
              </a:rPr>
              <a:t>permitting </a:t>
            </a:r>
            <a:r>
              <a:rPr sz="2400" spc="-335" dirty="0">
                <a:latin typeface="Arial"/>
                <a:cs typeface="Arial"/>
              </a:rPr>
              <a:t>FERPA-  </a:t>
            </a:r>
            <a:r>
              <a:rPr sz="2400" spc="-45" dirty="0">
                <a:latin typeface="Arial"/>
                <a:cs typeface="Arial"/>
              </a:rPr>
              <a:t>protected material </a:t>
            </a:r>
            <a:r>
              <a:rPr sz="2400" spc="40" dirty="0">
                <a:latin typeface="Arial"/>
                <a:cs typeface="Arial"/>
              </a:rPr>
              <a:t>to </a:t>
            </a:r>
            <a:r>
              <a:rPr sz="2400" spc="-100" dirty="0">
                <a:latin typeface="Arial"/>
                <a:cs typeface="Arial"/>
              </a:rPr>
              <a:t>be </a:t>
            </a:r>
            <a:r>
              <a:rPr sz="2400" spc="-135" dirty="0">
                <a:latin typeface="Arial"/>
                <a:cs typeface="Arial"/>
              </a:rPr>
              <a:t>used</a:t>
            </a:r>
            <a:r>
              <a:rPr sz="2400" spc="-450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as </a:t>
            </a:r>
            <a:r>
              <a:rPr sz="2400" spc="-55" dirty="0">
                <a:latin typeface="Arial"/>
                <a:cs typeface="Arial"/>
              </a:rPr>
              <a:t>required  </a:t>
            </a:r>
            <a:r>
              <a:rPr sz="2400" spc="-85" dirty="0">
                <a:latin typeface="Arial"/>
                <a:cs typeface="Arial"/>
              </a:rPr>
              <a:t>by </a:t>
            </a:r>
            <a:r>
              <a:rPr sz="2400" spc="-50" dirty="0">
                <a:latin typeface="Arial"/>
                <a:cs typeface="Arial"/>
              </a:rPr>
              <a:t>Title </a:t>
            </a:r>
            <a:r>
              <a:rPr sz="2400" spc="-204" dirty="0">
                <a:latin typeface="Arial"/>
                <a:cs typeface="Arial"/>
              </a:rPr>
              <a:t>IX</a:t>
            </a:r>
            <a:r>
              <a:rPr sz="2400" spc="-24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itself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85976"/>
            <a:ext cx="1859914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FERPA</a:t>
            </a:r>
            <a:endParaRPr sz="3950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5639" y="2493670"/>
            <a:ext cx="5230495" cy="284226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660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75">
                <a:latin typeface="Arial"/>
                <a:cs typeface="Arial"/>
              </a:rPr>
              <a:t>Punitive</a:t>
            </a:r>
            <a:endParaRPr sz="230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565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130">
                <a:latin typeface="Arial"/>
                <a:cs typeface="Arial"/>
              </a:rPr>
              <a:t>Safety</a:t>
            </a:r>
            <a:endParaRPr sz="230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575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170">
                <a:latin typeface="Arial"/>
                <a:cs typeface="Arial"/>
              </a:rPr>
              <a:t>Reduce </a:t>
            </a:r>
            <a:r>
              <a:rPr sz="2300" spc="-75">
                <a:latin typeface="Arial"/>
                <a:cs typeface="Arial"/>
              </a:rPr>
              <a:t>recidivism </a:t>
            </a:r>
            <a:r>
              <a:rPr sz="2300" spc="254">
                <a:latin typeface="Arial"/>
                <a:cs typeface="Arial"/>
              </a:rPr>
              <a:t>/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recurrence</a:t>
            </a:r>
            <a:endParaRPr sz="2300">
              <a:latin typeface="Arial"/>
              <a:cs typeface="Arial"/>
            </a:endParaRPr>
          </a:p>
          <a:p>
            <a:pPr marL="368935" marR="5080" indent="-356870">
              <a:lnSpc>
                <a:spcPct val="100400"/>
              </a:lnSpc>
              <a:spcBef>
                <a:spcPts val="550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135">
                <a:latin typeface="Arial"/>
                <a:cs typeface="Arial"/>
              </a:rPr>
              <a:t>Advance </a:t>
            </a:r>
            <a:r>
              <a:rPr sz="2300" spc="-75">
                <a:latin typeface="Arial"/>
                <a:cs typeface="Arial"/>
              </a:rPr>
              <a:t>educational </a:t>
            </a:r>
            <a:r>
              <a:rPr sz="2300" spc="-105">
                <a:latin typeface="Arial"/>
                <a:cs typeface="Arial"/>
              </a:rPr>
              <a:t>and</a:t>
            </a:r>
            <a:r>
              <a:rPr sz="2300" spc="-19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developmental  </a:t>
            </a:r>
            <a:r>
              <a:rPr sz="2300" spc="-40">
                <a:latin typeface="Arial"/>
                <a:cs typeface="Arial"/>
              </a:rPr>
              <a:t>growth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45">
                <a:latin typeface="Arial"/>
                <a:cs typeface="Arial"/>
              </a:rPr>
              <a:t>offender </a:t>
            </a:r>
            <a:r>
              <a:rPr sz="2300" spc="-75">
                <a:latin typeface="Arial"/>
                <a:cs typeface="Arial"/>
              </a:rPr>
              <a:t>(learning </a:t>
            </a:r>
            <a:r>
              <a:rPr sz="2300" spc="-20">
                <a:latin typeface="Arial"/>
                <a:cs typeface="Arial"/>
              </a:rPr>
              <a:t>from </a:t>
            </a:r>
            <a:r>
              <a:rPr sz="2300" spc="-120">
                <a:latin typeface="Arial"/>
                <a:cs typeface="Arial"/>
              </a:rPr>
              <a:t>one’s  </a:t>
            </a:r>
            <a:r>
              <a:rPr sz="2300" spc="-95">
                <a:latin typeface="Arial"/>
                <a:cs typeface="Arial"/>
              </a:rPr>
              <a:t>mistake)</a:t>
            </a:r>
            <a:endParaRPr sz="230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565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60">
                <a:latin typeface="Arial"/>
                <a:cs typeface="Arial"/>
              </a:rPr>
              <a:t>Appropriate </a:t>
            </a:r>
            <a:r>
              <a:rPr sz="2300" spc="65">
                <a:latin typeface="Arial"/>
                <a:cs typeface="Arial"/>
              </a:rPr>
              <a:t>fit </a:t>
            </a:r>
            <a:r>
              <a:rPr sz="2300">
                <a:latin typeface="Arial"/>
                <a:cs typeface="Arial"/>
              </a:rPr>
              <a:t>for</a:t>
            </a:r>
            <a:r>
              <a:rPr sz="2300" spc="-395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circumstances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10360"/>
            <a:ext cx="431927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Sanctioning</a:t>
            </a:r>
            <a:r>
              <a:rPr sz="3600" spc="-13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Goals</a:t>
            </a:r>
            <a:endParaRPr sz="360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7055"/>
            <a:ext cx="7015480" cy="16351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50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25">
                <a:latin typeface="Arial"/>
                <a:cs typeface="Arial"/>
              </a:rPr>
              <a:t>When </a:t>
            </a:r>
            <a:r>
              <a:rPr sz="2650" spc="-70">
                <a:latin typeface="Arial"/>
                <a:cs typeface="Arial"/>
              </a:rPr>
              <a:t>determining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75">
                <a:latin typeface="Arial"/>
                <a:cs typeface="Arial"/>
              </a:rPr>
              <a:t>appropriate </a:t>
            </a:r>
            <a:r>
              <a:rPr sz="2650" spc="-125">
                <a:latin typeface="Arial"/>
                <a:cs typeface="Arial"/>
              </a:rPr>
              <a:t>sanctions,  </a:t>
            </a:r>
            <a:r>
              <a:rPr sz="2650" spc="-95">
                <a:latin typeface="Arial"/>
                <a:cs typeface="Arial"/>
              </a:rPr>
              <a:t>consideration </a:t>
            </a:r>
            <a:r>
              <a:rPr sz="2650" spc="-114">
                <a:latin typeface="Arial"/>
                <a:cs typeface="Arial"/>
              </a:rPr>
              <a:t>shall </a:t>
            </a:r>
            <a:r>
              <a:rPr sz="2650" spc="-130">
                <a:latin typeface="Arial"/>
                <a:cs typeface="Arial"/>
              </a:rPr>
              <a:t>be </a:t>
            </a:r>
            <a:r>
              <a:rPr sz="2650" spc="-125">
                <a:latin typeface="Arial"/>
                <a:cs typeface="Arial"/>
              </a:rPr>
              <a:t>given </a:t>
            </a:r>
            <a:r>
              <a:rPr sz="2650" spc="20">
                <a:latin typeface="Arial"/>
                <a:cs typeface="Arial"/>
              </a:rPr>
              <a:t>to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75">
                <a:latin typeface="Arial"/>
                <a:cs typeface="Arial"/>
              </a:rPr>
              <a:t>nature </a:t>
            </a:r>
            <a:r>
              <a:rPr sz="2650" spc="-130">
                <a:latin typeface="Arial"/>
                <a:cs typeface="Arial"/>
              </a:rPr>
              <a:t>and  </a:t>
            </a:r>
            <a:r>
              <a:rPr sz="2650" spc="-90">
                <a:latin typeface="Arial"/>
                <a:cs typeface="Arial"/>
              </a:rPr>
              <a:t>severity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40">
                <a:latin typeface="Arial"/>
                <a:cs typeface="Arial"/>
              </a:rPr>
              <a:t>the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100">
                <a:latin typeface="Arial"/>
                <a:cs typeface="Arial"/>
              </a:rPr>
              <a:t>behavior</a:t>
            </a:r>
            <a:r>
              <a:rPr sz="2650" spc="-120">
                <a:latin typeface="Arial"/>
                <a:cs typeface="Arial"/>
              </a:rPr>
              <a:t>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35">
                <a:latin typeface="Arial"/>
                <a:cs typeface="Arial"/>
              </a:rPr>
              <a:t> existence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15">
                <a:latin typeface="Arial"/>
                <a:cs typeface="Arial"/>
              </a:rPr>
              <a:t>of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160">
                <a:latin typeface="Arial"/>
                <a:cs typeface="Arial"/>
              </a:rPr>
              <a:t>any  </a:t>
            </a:r>
            <a:r>
              <a:rPr sz="2650" spc="-20">
                <a:latin typeface="Arial"/>
                <a:cs typeface="Arial"/>
              </a:rPr>
              <a:t>prior </a:t>
            </a:r>
            <a:r>
              <a:rPr sz="2650" spc="-90">
                <a:latin typeface="Arial"/>
                <a:cs typeface="Arial"/>
              </a:rPr>
              <a:t>incidents </a:t>
            </a:r>
            <a:r>
              <a:rPr sz="2650" spc="-25">
                <a:latin typeface="Arial"/>
                <a:cs typeface="Arial"/>
              </a:rPr>
              <a:t>or</a:t>
            </a:r>
            <a:r>
              <a:rPr sz="2650" spc="-330">
                <a:latin typeface="Arial"/>
                <a:cs typeface="Arial"/>
              </a:rPr>
              <a:t> </a:t>
            </a:r>
            <a:r>
              <a:rPr sz="2650" spc="-70">
                <a:latin typeface="Arial"/>
                <a:cs typeface="Arial"/>
              </a:rPr>
              <a:t>violations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550672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Determining</a:t>
            </a:r>
            <a:r>
              <a:rPr sz="3600" spc="-11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Sanctions</a:t>
            </a:r>
            <a:endParaRPr sz="360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1360" y="2864611"/>
            <a:ext cx="7042150" cy="28428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114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130">
                <a:latin typeface="Arial"/>
                <a:cs typeface="Arial"/>
              </a:rPr>
              <a:t>Common </a:t>
            </a:r>
            <a:r>
              <a:rPr sz="2300" spc="-75">
                <a:latin typeface="Arial"/>
                <a:cs typeface="Arial"/>
              </a:rPr>
              <a:t>problems:</a:t>
            </a:r>
            <a:endParaRPr sz="2300">
              <a:latin typeface="Arial"/>
              <a:cs typeface="Arial"/>
            </a:endParaRPr>
          </a:p>
          <a:p>
            <a:pPr marL="871855" lvl="1" indent="-357505">
              <a:lnSpc>
                <a:spcPct val="100000"/>
              </a:lnSpc>
              <a:spcBef>
                <a:spcPts val="10"/>
              </a:spcBef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60">
                <a:latin typeface="Arial"/>
                <a:cs typeface="Arial"/>
              </a:rPr>
              <a:t>Ambiguity </a:t>
            </a:r>
            <a:r>
              <a:rPr sz="2300" spc="-25">
                <a:latin typeface="Arial"/>
                <a:cs typeface="Arial"/>
              </a:rPr>
              <a:t>in</a:t>
            </a:r>
            <a:r>
              <a:rPr sz="2300" spc="-190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sanction</a:t>
            </a:r>
            <a:endParaRPr sz="2300">
              <a:latin typeface="Arial"/>
              <a:cs typeface="Arial"/>
            </a:endParaRPr>
          </a:p>
          <a:p>
            <a:pPr marL="871855" marR="5080" lvl="1" indent="-356870">
              <a:lnSpc>
                <a:spcPct val="100400"/>
              </a:lnSpc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190">
                <a:latin typeface="Arial"/>
                <a:cs typeface="Arial"/>
              </a:rPr>
              <a:t>Lack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85">
                <a:latin typeface="Arial"/>
                <a:cs typeface="Arial"/>
              </a:rPr>
              <a:t>clear </a:t>
            </a:r>
            <a:r>
              <a:rPr sz="2300" spc="-75">
                <a:latin typeface="Arial"/>
                <a:cs typeface="Arial"/>
              </a:rPr>
              <a:t>explanation </a:t>
            </a:r>
            <a:r>
              <a:rPr sz="2300" spc="-95">
                <a:latin typeface="Arial"/>
                <a:cs typeface="Arial"/>
              </a:rPr>
              <a:t>(and </a:t>
            </a:r>
            <a:r>
              <a:rPr sz="2300" spc="5">
                <a:latin typeface="Arial"/>
                <a:cs typeface="Arial"/>
              </a:rPr>
              <a:t>written </a:t>
            </a:r>
            <a:r>
              <a:rPr sz="2300" spc="-75">
                <a:latin typeface="Arial"/>
                <a:cs typeface="Arial"/>
              </a:rPr>
              <a:t>record) </a:t>
            </a:r>
            <a:r>
              <a:rPr sz="2300">
                <a:latin typeface="Arial"/>
                <a:cs typeface="Arial"/>
              </a:rPr>
              <a:t>of  </a:t>
            </a:r>
            <a:r>
              <a:rPr sz="2300" spc="-75">
                <a:latin typeface="Arial"/>
                <a:cs typeface="Arial"/>
              </a:rPr>
              <a:t>why </a:t>
            </a:r>
            <a:r>
              <a:rPr sz="2300" spc="-100">
                <a:latin typeface="Arial"/>
                <a:cs typeface="Arial"/>
              </a:rPr>
              <a:t>sanctions </a:t>
            </a:r>
            <a:r>
              <a:rPr sz="2300" spc="-85">
                <a:latin typeface="Arial"/>
                <a:cs typeface="Arial"/>
              </a:rPr>
              <a:t>should </a:t>
            </a:r>
            <a:r>
              <a:rPr sz="2300" spc="-15">
                <a:latin typeface="Arial"/>
                <a:cs typeface="Arial"/>
              </a:rPr>
              <a:t>differ </a:t>
            </a:r>
            <a:r>
              <a:rPr sz="2300" spc="-25">
                <a:latin typeface="Arial"/>
                <a:cs typeface="Arial"/>
              </a:rPr>
              <a:t>in </a:t>
            </a:r>
            <a:r>
              <a:rPr sz="2300" spc="-60">
                <a:latin typeface="Arial"/>
                <a:cs typeface="Arial"/>
              </a:rPr>
              <a:t>similar</a:t>
            </a:r>
            <a:r>
              <a:rPr sz="2300" spc="-465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circumstances</a:t>
            </a:r>
            <a:endParaRPr sz="2300">
              <a:latin typeface="Arial"/>
              <a:cs typeface="Arial"/>
            </a:endParaRPr>
          </a:p>
          <a:p>
            <a:pPr marL="871855" marR="324485" lvl="1" indent="-356870">
              <a:lnSpc>
                <a:spcPct val="100400"/>
              </a:lnSpc>
              <a:spcBef>
                <a:spcPts val="5"/>
              </a:spcBef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110">
                <a:latin typeface="Arial"/>
                <a:cs typeface="Arial"/>
              </a:rPr>
              <a:t>Failure </a:t>
            </a:r>
            <a:r>
              <a:rPr sz="2300" spc="30">
                <a:latin typeface="Arial"/>
                <a:cs typeface="Arial"/>
              </a:rPr>
              <a:t>to </a:t>
            </a:r>
            <a:r>
              <a:rPr sz="2300" spc="-140">
                <a:latin typeface="Arial"/>
                <a:cs typeface="Arial"/>
              </a:rPr>
              <a:t>address </a:t>
            </a:r>
            <a:r>
              <a:rPr sz="2300" spc="-90">
                <a:latin typeface="Arial"/>
                <a:cs typeface="Arial"/>
              </a:rPr>
              <a:t>expectations </a:t>
            </a:r>
            <a:r>
              <a:rPr sz="2300" spc="-5">
                <a:latin typeface="Arial"/>
                <a:cs typeface="Arial"/>
              </a:rPr>
              <a:t>for </a:t>
            </a:r>
            <a:r>
              <a:rPr sz="2300" spc="-40">
                <a:latin typeface="Arial"/>
                <a:cs typeface="Arial"/>
              </a:rPr>
              <a:t>returning  </a:t>
            </a:r>
            <a:r>
              <a:rPr sz="2300" spc="-80">
                <a:latin typeface="Arial"/>
                <a:cs typeface="Arial"/>
              </a:rPr>
              <a:t>students </a:t>
            </a:r>
            <a:r>
              <a:rPr sz="2300" spc="-20">
                <a:latin typeface="Arial"/>
                <a:cs typeface="Arial"/>
              </a:rPr>
              <a:t>and/or </a:t>
            </a:r>
            <a:r>
              <a:rPr sz="2300" spc="-110">
                <a:latin typeface="Arial"/>
                <a:cs typeface="Arial"/>
              </a:rPr>
              <a:t>employees </a:t>
            </a:r>
            <a:r>
              <a:rPr sz="2300" spc="-40">
                <a:latin typeface="Arial"/>
                <a:cs typeface="Arial"/>
              </a:rPr>
              <a:t>following</a:t>
            </a:r>
            <a:r>
              <a:rPr sz="2300" spc="-275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disciplinary  </a:t>
            </a:r>
            <a:r>
              <a:rPr sz="2300" spc="-55">
                <a:latin typeface="Arial"/>
                <a:cs typeface="Arial"/>
              </a:rPr>
              <a:t>action </a:t>
            </a:r>
            <a:r>
              <a:rPr sz="2300" spc="-95">
                <a:latin typeface="Arial"/>
                <a:cs typeface="Arial"/>
              </a:rPr>
              <a:t>(e.g., </a:t>
            </a:r>
            <a:r>
              <a:rPr sz="2300" spc="-40">
                <a:latin typeface="Arial"/>
                <a:cs typeface="Arial"/>
              </a:rPr>
              <a:t>participation </a:t>
            </a:r>
            <a:r>
              <a:rPr sz="2300" spc="-30">
                <a:latin typeface="Arial"/>
                <a:cs typeface="Arial"/>
              </a:rPr>
              <a:t>in </a:t>
            </a:r>
            <a:r>
              <a:rPr sz="2300" spc="-50">
                <a:latin typeface="Arial"/>
                <a:cs typeface="Arial"/>
              </a:rPr>
              <a:t>athletics/extra-  </a:t>
            </a:r>
            <a:r>
              <a:rPr sz="2300" spc="-75">
                <a:latin typeface="Arial"/>
                <a:cs typeface="Arial"/>
              </a:rPr>
              <a:t>curriculars)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10360"/>
            <a:ext cx="6757034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Avoid Sanctioning</a:t>
            </a:r>
            <a:r>
              <a:rPr sz="3600" spc="-150">
                <a:solidFill>
                  <a:srgbClr val="0032A0"/>
                </a:solidFill>
              </a:rPr>
              <a:t> </a:t>
            </a:r>
            <a:r>
              <a:rPr sz="3600" spc="20">
                <a:solidFill>
                  <a:srgbClr val="0032A0"/>
                </a:solidFill>
              </a:rPr>
              <a:t>Problems</a:t>
            </a:r>
            <a:endParaRPr sz="360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878583"/>
            <a:ext cx="6540500" cy="2174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700" spc="-5" dirty="0">
                <a:solidFill>
                  <a:srgbClr val="0032A0"/>
                </a:solidFill>
              </a:rPr>
              <a:t>Applying </a:t>
            </a:r>
            <a:r>
              <a:rPr sz="4700" dirty="0">
                <a:solidFill>
                  <a:srgbClr val="0032A0"/>
                </a:solidFill>
              </a:rPr>
              <a:t>aggravating  and </a:t>
            </a:r>
            <a:r>
              <a:rPr sz="4700" spc="5" dirty="0">
                <a:solidFill>
                  <a:srgbClr val="0032A0"/>
                </a:solidFill>
              </a:rPr>
              <a:t>mitigating  </a:t>
            </a:r>
            <a:r>
              <a:rPr sz="4700" dirty="0">
                <a:solidFill>
                  <a:srgbClr val="0032A0"/>
                </a:solidFill>
              </a:rPr>
              <a:t>factors</a:t>
            </a:r>
            <a:endParaRPr sz="4700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89251" y="2498851"/>
            <a:ext cx="6002655" cy="36468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130"/>
              </a:spcBef>
              <a:buClr>
                <a:srgbClr val="447367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95">
                <a:latin typeface="Arial"/>
                <a:cs typeface="Arial"/>
              </a:rPr>
              <a:t>Common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-55">
                <a:latin typeface="Arial"/>
                <a:cs typeface="Arial"/>
              </a:rPr>
              <a:t>factors:</a:t>
            </a:r>
            <a:endParaRPr sz="1950">
              <a:latin typeface="Arial"/>
              <a:cs typeface="Arial"/>
            </a:endParaRPr>
          </a:p>
          <a:p>
            <a:pPr marL="871855" marR="5080" lvl="1" indent="-356870">
              <a:lnSpc>
                <a:spcPct val="101499"/>
              </a:lnSpc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125">
                <a:latin typeface="Arial"/>
                <a:cs typeface="Arial"/>
              </a:rPr>
              <a:t>Egregiousness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55">
                <a:latin typeface="Arial"/>
                <a:cs typeface="Arial"/>
              </a:rPr>
              <a:t>misconduct </a:t>
            </a:r>
            <a:r>
              <a:rPr sz="1950" spc="-70">
                <a:latin typeface="Arial"/>
                <a:cs typeface="Arial"/>
              </a:rPr>
              <a:t>(e.g., </a:t>
            </a:r>
            <a:r>
              <a:rPr sz="1950" spc="-55">
                <a:latin typeface="Arial"/>
                <a:cs typeface="Arial"/>
              </a:rPr>
              <a:t>act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365">
                <a:latin typeface="Arial"/>
                <a:cs typeface="Arial"/>
              </a:rPr>
              <a:t> </a:t>
            </a:r>
            <a:r>
              <a:rPr sz="1950" spc="-60">
                <a:latin typeface="Arial"/>
                <a:cs typeface="Arial"/>
              </a:rPr>
              <a:t>violence,  </a:t>
            </a:r>
            <a:r>
              <a:rPr sz="1950" spc="-120">
                <a:latin typeface="Arial"/>
                <a:cs typeface="Arial"/>
              </a:rPr>
              <a:t>use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60">
                <a:latin typeface="Arial"/>
                <a:cs typeface="Arial"/>
              </a:rPr>
              <a:t>weapon, </a:t>
            </a:r>
            <a:r>
              <a:rPr sz="1950" spc="-120">
                <a:latin typeface="Arial"/>
                <a:cs typeface="Arial"/>
              </a:rPr>
              <a:t>use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165">
                <a:latin typeface="Arial"/>
                <a:cs typeface="Arial"/>
              </a:rPr>
              <a:t> </a:t>
            </a:r>
            <a:r>
              <a:rPr sz="1950" spc="-55">
                <a:latin typeface="Arial"/>
                <a:cs typeface="Arial"/>
              </a:rPr>
              <a:t>drug)</a:t>
            </a:r>
            <a:endParaRPr sz="1950">
              <a:latin typeface="Arial"/>
              <a:cs typeface="Arial"/>
            </a:endParaRPr>
          </a:p>
          <a:p>
            <a:pPr marL="871855" marR="530860" lvl="1" indent="-356870">
              <a:lnSpc>
                <a:spcPct val="101499"/>
              </a:lnSpc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95">
                <a:latin typeface="Arial"/>
                <a:cs typeface="Arial"/>
              </a:rPr>
              <a:t>State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35">
                <a:latin typeface="Arial"/>
                <a:cs typeface="Arial"/>
              </a:rPr>
              <a:t>mind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50">
                <a:latin typeface="Arial"/>
                <a:cs typeface="Arial"/>
              </a:rPr>
              <a:t>respondent</a:t>
            </a:r>
            <a:r>
              <a:rPr sz="1950" spc="-405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(bias-motivated,  </a:t>
            </a:r>
            <a:r>
              <a:rPr sz="1950" spc="-95">
                <a:latin typeface="Arial"/>
                <a:cs typeface="Arial"/>
              </a:rPr>
              <a:t>reckless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140">
                <a:latin typeface="Arial"/>
                <a:cs typeface="Arial"/>
              </a:rPr>
              <a:t> </a:t>
            </a:r>
            <a:r>
              <a:rPr sz="1950" spc="-85">
                <a:latin typeface="Arial"/>
                <a:cs typeface="Arial"/>
              </a:rPr>
              <a:t>negligence)</a:t>
            </a:r>
            <a:endParaRPr sz="1950">
              <a:latin typeface="Arial"/>
              <a:cs typeface="Arial"/>
            </a:endParaRPr>
          </a:p>
          <a:p>
            <a:pPr marL="871855" lvl="1" indent="-356870">
              <a:lnSpc>
                <a:spcPct val="100000"/>
              </a:lnSpc>
              <a:spcBef>
                <a:spcPts val="35"/>
              </a:spcBef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100">
                <a:latin typeface="Arial"/>
                <a:cs typeface="Arial"/>
              </a:rPr>
              <a:t>Safety </a:t>
            </a:r>
            <a:r>
              <a:rPr sz="1950" spc="-55">
                <a:latin typeface="Arial"/>
                <a:cs typeface="Arial"/>
              </a:rPr>
              <a:t>risk </a:t>
            </a:r>
            <a:r>
              <a:rPr sz="1950" spc="25">
                <a:latin typeface="Arial"/>
                <a:cs typeface="Arial"/>
              </a:rPr>
              <a:t>to </a:t>
            </a:r>
            <a:r>
              <a:rPr sz="1950" spc="-10">
                <a:latin typeface="Arial"/>
                <a:cs typeface="Arial"/>
              </a:rPr>
              <a:t>the </a:t>
            </a:r>
            <a:r>
              <a:rPr sz="1950" spc="-50">
                <a:latin typeface="Arial"/>
                <a:cs typeface="Arial"/>
              </a:rPr>
              <a:t>broader</a:t>
            </a:r>
            <a:r>
              <a:rPr sz="1950" spc="-385">
                <a:latin typeface="Arial"/>
                <a:cs typeface="Arial"/>
              </a:rPr>
              <a:t> </a:t>
            </a:r>
            <a:r>
              <a:rPr sz="1950" spc="-40">
                <a:latin typeface="Arial"/>
                <a:cs typeface="Arial"/>
              </a:rPr>
              <a:t>community</a:t>
            </a:r>
            <a:endParaRPr sz="1950">
              <a:latin typeface="Arial"/>
              <a:cs typeface="Arial"/>
            </a:endParaRPr>
          </a:p>
          <a:p>
            <a:pPr marL="871855" lvl="1" indent="-356870">
              <a:lnSpc>
                <a:spcPct val="100000"/>
              </a:lnSpc>
              <a:spcBef>
                <a:spcPts val="35"/>
              </a:spcBef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50">
                <a:latin typeface="Arial"/>
                <a:cs typeface="Arial"/>
              </a:rPr>
              <a:t>Impact</a:t>
            </a:r>
            <a:r>
              <a:rPr sz="1950" spc="-130">
                <a:latin typeface="Arial"/>
                <a:cs typeface="Arial"/>
              </a:rPr>
              <a:t> </a:t>
            </a:r>
            <a:r>
              <a:rPr sz="1950" spc="-45">
                <a:latin typeface="Arial"/>
                <a:cs typeface="Arial"/>
              </a:rPr>
              <a:t>statement</a:t>
            </a:r>
            <a:endParaRPr sz="1950">
              <a:latin typeface="Arial"/>
              <a:cs typeface="Arial"/>
            </a:endParaRPr>
          </a:p>
          <a:p>
            <a:pPr marL="871855" marR="39370" lvl="1" indent="-356870">
              <a:lnSpc>
                <a:spcPct val="101499"/>
              </a:lnSpc>
              <a:spcBef>
                <a:spcPts val="5"/>
              </a:spcBef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80">
                <a:latin typeface="Arial"/>
                <a:cs typeface="Arial"/>
              </a:rPr>
              <a:t>Conduct </a:t>
            </a:r>
            <a:r>
              <a:rPr sz="1950" spc="-40">
                <a:latin typeface="Arial"/>
                <a:cs typeface="Arial"/>
              </a:rPr>
              <a:t>during </a:t>
            </a:r>
            <a:r>
              <a:rPr sz="1950" spc="-10">
                <a:latin typeface="Arial"/>
                <a:cs typeface="Arial"/>
              </a:rPr>
              <a:t>the </a:t>
            </a:r>
            <a:r>
              <a:rPr sz="1950" spc="-50">
                <a:latin typeface="Arial"/>
                <a:cs typeface="Arial"/>
              </a:rPr>
              <a:t>investigation </a:t>
            </a:r>
            <a:r>
              <a:rPr sz="1950" spc="-80">
                <a:latin typeface="Arial"/>
                <a:cs typeface="Arial"/>
              </a:rPr>
              <a:t>and</a:t>
            </a:r>
            <a:r>
              <a:rPr sz="1950" spc="-340">
                <a:latin typeface="Arial"/>
                <a:cs typeface="Arial"/>
              </a:rPr>
              <a:t> </a:t>
            </a:r>
            <a:r>
              <a:rPr sz="1950" spc="-45">
                <a:latin typeface="Arial"/>
                <a:cs typeface="Arial"/>
              </a:rPr>
              <a:t>adjudication  </a:t>
            </a:r>
            <a:r>
              <a:rPr sz="1950" spc="-55">
                <a:latin typeface="Arial"/>
                <a:cs typeface="Arial"/>
              </a:rPr>
              <a:t>(cooperative </a:t>
            </a:r>
            <a:r>
              <a:rPr sz="1950" spc="-5">
                <a:latin typeface="Arial"/>
                <a:cs typeface="Arial"/>
              </a:rPr>
              <a:t>or </a:t>
            </a:r>
            <a:r>
              <a:rPr sz="1950" spc="-130">
                <a:latin typeface="Arial"/>
                <a:cs typeface="Arial"/>
              </a:rPr>
              <a:t>less </a:t>
            </a:r>
            <a:r>
              <a:rPr sz="1950" spc="-30">
                <a:latin typeface="Arial"/>
                <a:cs typeface="Arial"/>
              </a:rPr>
              <a:t>than</a:t>
            </a:r>
            <a:r>
              <a:rPr sz="1950" spc="-240">
                <a:latin typeface="Arial"/>
                <a:cs typeface="Arial"/>
              </a:rPr>
              <a:t> </a:t>
            </a:r>
            <a:r>
              <a:rPr sz="1950" spc="-55">
                <a:latin typeface="Arial"/>
                <a:cs typeface="Arial"/>
              </a:rPr>
              <a:t>cooperative)</a:t>
            </a:r>
            <a:endParaRPr sz="1950">
              <a:latin typeface="Arial"/>
              <a:cs typeface="Arial"/>
            </a:endParaRPr>
          </a:p>
          <a:p>
            <a:pPr marL="871855" marR="83185" lvl="1" indent="-356870">
              <a:lnSpc>
                <a:spcPct val="101499"/>
              </a:lnSpc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100">
                <a:latin typeface="Arial"/>
                <a:cs typeface="Arial"/>
              </a:rPr>
              <a:t>Circumstances </a:t>
            </a:r>
            <a:r>
              <a:rPr sz="1950" spc="-35">
                <a:latin typeface="Arial"/>
                <a:cs typeface="Arial"/>
              </a:rPr>
              <a:t>relating </a:t>
            </a:r>
            <a:r>
              <a:rPr sz="1950" spc="35">
                <a:latin typeface="Arial"/>
                <a:cs typeface="Arial"/>
              </a:rPr>
              <a:t>to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90">
                <a:latin typeface="Arial"/>
                <a:cs typeface="Arial"/>
              </a:rPr>
              <a:t>lack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375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consent, </a:t>
            </a:r>
            <a:r>
              <a:rPr sz="1950" spc="-55">
                <a:latin typeface="Arial"/>
                <a:cs typeface="Arial"/>
              </a:rPr>
              <a:t>force,  </a:t>
            </a:r>
            <a:r>
              <a:rPr sz="1950" spc="-15">
                <a:latin typeface="Arial"/>
                <a:cs typeface="Arial"/>
              </a:rPr>
              <a:t>threat, </a:t>
            </a:r>
            <a:r>
              <a:rPr sz="1950" spc="-60">
                <a:latin typeface="Arial"/>
                <a:cs typeface="Arial"/>
              </a:rPr>
              <a:t>coercion, </a:t>
            </a:r>
            <a:r>
              <a:rPr sz="1950" spc="-20">
                <a:latin typeface="Arial"/>
                <a:cs typeface="Arial"/>
              </a:rPr>
              <a:t>intentional</a:t>
            </a:r>
            <a:r>
              <a:rPr sz="1950" spc="-254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incapacitation)</a:t>
            </a:r>
            <a:endParaRPr sz="1950">
              <a:latin typeface="Arial"/>
              <a:cs typeface="Arial"/>
            </a:endParaRPr>
          </a:p>
          <a:p>
            <a:pPr marL="871855" lvl="1" indent="-356870">
              <a:lnSpc>
                <a:spcPct val="100000"/>
              </a:lnSpc>
              <a:spcBef>
                <a:spcPts val="35"/>
              </a:spcBef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65">
                <a:latin typeface="Arial"/>
                <a:cs typeface="Arial"/>
              </a:rPr>
              <a:t>Position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>
                <a:latin typeface="Arial"/>
                <a:cs typeface="Arial"/>
              </a:rPr>
              <a:t>trust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220">
                <a:latin typeface="Arial"/>
                <a:cs typeface="Arial"/>
              </a:rPr>
              <a:t>/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power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20">
                <a:latin typeface="Arial"/>
                <a:cs typeface="Arial"/>
              </a:rPr>
              <a:t>differential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515" y="1440642"/>
            <a:ext cx="8675370" cy="554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8313" marR="5080">
              <a:lnSpc>
                <a:spcPct val="100800"/>
              </a:lnSpc>
              <a:spcBef>
                <a:spcPts val="100"/>
              </a:spcBef>
            </a:pPr>
            <a:r>
              <a:rPr sz="3600" spc="15" dirty="0">
                <a:solidFill>
                  <a:srgbClr val="0032A0"/>
                </a:solidFill>
              </a:rPr>
              <a:t>Aggravating </a:t>
            </a:r>
            <a:r>
              <a:rPr sz="3600" spc="20" dirty="0">
                <a:solidFill>
                  <a:srgbClr val="0032A0"/>
                </a:solidFill>
              </a:rPr>
              <a:t>and </a:t>
            </a:r>
            <a:r>
              <a:rPr sz="3600" spc="5" dirty="0">
                <a:solidFill>
                  <a:srgbClr val="0032A0"/>
                </a:solidFill>
              </a:rPr>
              <a:t>Mitigating  </a:t>
            </a:r>
            <a:r>
              <a:rPr sz="3600" spc="10" dirty="0">
                <a:solidFill>
                  <a:srgbClr val="0032A0"/>
                </a:solidFill>
              </a:rPr>
              <a:t>Factors</a:t>
            </a:r>
            <a:endParaRPr sz="3600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14526" y="3124200"/>
            <a:ext cx="722934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575">
              <a:lnSpc>
                <a:spcPct val="100400"/>
              </a:lnSpc>
              <a:spcBef>
                <a:spcPts val="95"/>
              </a:spcBef>
            </a:pPr>
            <a:r>
              <a:rPr sz="2800" dirty="0">
                <a:solidFill>
                  <a:srgbClr val="0032A0"/>
                </a:solidFill>
              </a:rPr>
              <a:t>Any </a:t>
            </a:r>
            <a:r>
              <a:rPr sz="2800" spc="5" dirty="0">
                <a:solidFill>
                  <a:srgbClr val="0032A0"/>
                </a:solidFill>
              </a:rPr>
              <a:t>more  </a:t>
            </a:r>
            <a:r>
              <a:rPr sz="2800" dirty="0">
                <a:solidFill>
                  <a:srgbClr val="0032A0"/>
                </a:solidFill>
              </a:rPr>
              <a:t>Questions</a:t>
            </a:r>
            <a:r>
              <a:rPr lang="en-US" sz="2800" dirty="0">
                <a:solidFill>
                  <a:srgbClr val="0032A0"/>
                </a:solidFill>
              </a:rPr>
              <a:t>?</a:t>
            </a:r>
            <a:endParaRPr sz="2800" dirty="0">
              <a:solidFill>
                <a:srgbClr val="0032A0"/>
              </a:solidFill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1339" y="2549143"/>
            <a:ext cx="6155055" cy="364680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130"/>
              </a:spcBef>
              <a:buClr>
                <a:srgbClr val="447367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40" dirty="0">
                <a:latin typeface="Arial"/>
                <a:cs typeface="Arial"/>
              </a:rPr>
              <a:t>Ambiguity </a:t>
            </a:r>
            <a:r>
              <a:rPr sz="1950" spc="-15" dirty="0">
                <a:latin typeface="Arial"/>
                <a:cs typeface="Arial"/>
              </a:rPr>
              <a:t>in </a:t>
            </a:r>
            <a:r>
              <a:rPr sz="1950" spc="-75" dirty="0">
                <a:latin typeface="Arial"/>
                <a:cs typeface="Arial"/>
              </a:rPr>
              <a:t>sanctions </a:t>
            </a:r>
            <a:r>
              <a:rPr sz="1950" spc="-110" dirty="0">
                <a:latin typeface="Arial"/>
                <a:cs typeface="Arial"/>
              </a:rPr>
              <a:t>can </a:t>
            </a:r>
            <a:r>
              <a:rPr sz="1950" spc="-70" dirty="0">
                <a:latin typeface="Arial"/>
                <a:cs typeface="Arial"/>
              </a:rPr>
              <a:t>lead </a:t>
            </a:r>
            <a:r>
              <a:rPr sz="1950" spc="25" dirty="0">
                <a:latin typeface="Arial"/>
                <a:cs typeface="Arial"/>
              </a:rPr>
              <a:t>to</a:t>
            </a:r>
            <a:r>
              <a:rPr sz="1950" spc="-40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questions </a:t>
            </a:r>
            <a:r>
              <a:rPr sz="1950" spc="-25" dirty="0">
                <a:latin typeface="Arial"/>
                <a:cs typeface="Arial"/>
              </a:rPr>
              <a:t>later</a:t>
            </a:r>
            <a:endParaRPr sz="1950" dirty="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35"/>
              </a:spcBef>
              <a:buClr>
                <a:srgbClr val="447367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105" dirty="0">
                <a:latin typeface="Arial"/>
                <a:cs typeface="Arial"/>
              </a:rPr>
              <a:t>Example:</a:t>
            </a:r>
            <a:endParaRPr sz="1950" dirty="0">
              <a:latin typeface="Arial"/>
              <a:cs typeface="Arial"/>
            </a:endParaRPr>
          </a:p>
          <a:p>
            <a:pPr marL="871855" marR="5080" lvl="1" indent="-356870">
              <a:lnSpc>
                <a:spcPct val="101499"/>
              </a:lnSpc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60" dirty="0">
                <a:latin typeface="Arial"/>
                <a:cs typeface="Arial"/>
              </a:rPr>
              <a:t>Following </a:t>
            </a:r>
            <a:r>
              <a:rPr sz="1950" spc="-95" dirty="0">
                <a:latin typeface="Arial"/>
                <a:cs typeface="Arial"/>
              </a:rPr>
              <a:t>an </a:t>
            </a:r>
            <a:r>
              <a:rPr sz="1950" spc="-50" dirty="0">
                <a:latin typeface="Arial"/>
                <a:cs typeface="Arial"/>
              </a:rPr>
              <a:t>investigation, </a:t>
            </a:r>
            <a:r>
              <a:rPr sz="1950" spc="-35" dirty="0">
                <a:latin typeface="Arial"/>
                <a:cs typeface="Arial"/>
              </a:rPr>
              <a:t>student </a:t>
            </a:r>
            <a:r>
              <a:rPr sz="1950" spc="-95" dirty="0">
                <a:latin typeface="Arial"/>
                <a:cs typeface="Arial"/>
              </a:rPr>
              <a:t>is </a:t>
            </a:r>
            <a:r>
              <a:rPr sz="1950" spc="-100" dirty="0">
                <a:latin typeface="Arial"/>
                <a:cs typeface="Arial"/>
              </a:rPr>
              <a:t>suspended</a:t>
            </a:r>
            <a:r>
              <a:rPr sz="1950" spc="-28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for  </a:t>
            </a:r>
            <a:r>
              <a:rPr sz="1950" spc="-65" dirty="0">
                <a:latin typeface="Arial"/>
                <a:cs typeface="Arial"/>
              </a:rPr>
              <a:t>stalking </a:t>
            </a:r>
            <a:r>
              <a:rPr sz="1950" spc="-25" dirty="0">
                <a:latin typeface="Arial"/>
                <a:cs typeface="Arial"/>
              </a:rPr>
              <a:t>following </a:t>
            </a:r>
            <a:r>
              <a:rPr sz="1950" spc="-140" dirty="0">
                <a:latin typeface="Arial"/>
                <a:cs typeface="Arial"/>
              </a:rPr>
              <a:t>a </a:t>
            </a:r>
            <a:r>
              <a:rPr sz="1950" spc="-70" dirty="0">
                <a:latin typeface="Arial"/>
                <a:cs typeface="Arial"/>
              </a:rPr>
              <a:t>break </a:t>
            </a:r>
            <a:r>
              <a:rPr sz="1950" spc="-50" dirty="0">
                <a:latin typeface="Arial"/>
                <a:cs typeface="Arial"/>
              </a:rPr>
              <a:t>up </a:t>
            </a:r>
            <a:r>
              <a:rPr sz="1950" spc="20" dirty="0">
                <a:latin typeface="Arial"/>
                <a:cs typeface="Arial"/>
              </a:rPr>
              <a:t>with </a:t>
            </a:r>
            <a:r>
              <a:rPr sz="1950" spc="-40" dirty="0">
                <a:latin typeface="Arial"/>
                <a:cs typeface="Arial"/>
              </a:rPr>
              <a:t>her </a:t>
            </a:r>
            <a:r>
              <a:rPr sz="1950" spc="-35" dirty="0">
                <a:latin typeface="Arial"/>
                <a:cs typeface="Arial"/>
              </a:rPr>
              <a:t>boyfriend.  </a:t>
            </a:r>
            <a:r>
              <a:rPr sz="1950" spc="-80" dirty="0">
                <a:latin typeface="Arial"/>
                <a:cs typeface="Arial"/>
              </a:rPr>
              <a:t>Sanctioning </a:t>
            </a:r>
            <a:r>
              <a:rPr sz="1950" spc="-65" dirty="0">
                <a:latin typeface="Arial"/>
                <a:cs typeface="Arial"/>
              </a:rPr>
              <a:t>panel </a:t>
            </a:r>
            <a:r>
              <a:rPr sz="1950" spc="-125" dirty="0">
                <a:latin typeface="Arial"/>
                <a:cs typeface="Arial"/>
              </a:rPr>
              <a:t>issues </a:t>
            </a:r>
            <a:r>
              <a:rPr sz="1950" spc="-140" dirty="0">
                <a:latin typeface="Arial"/>
                <a:cs typeface="Arial"/>
              </a:rPr>
              <a:t>a </a:t>
            </a:r>
            <a:r>
              <a:rPr sz="1950" spc="-45" dirty="0">
                <a:latin typeface="Arial"/>
                <a:cs typeface="Arial"/>
              </a:rPr>
              <a:t>no-contact </a:t>
            </a:r>
            <a:r>
              <a:rPr sz="1950" spc="-40" dirty="0">
                <a:latin typeface="Arial"/>
                <a:cs typeface="Arial"/>
              </a:rPr>
              <a:t>directive </a:t>
            </a:r>
            <a:r>
              <a:rPr sz="1950" spc="-55" dirty="0">
                <a:latin typeface="Arial"/>
                <a:cs typeface="Arial"/>
              </a:rPr>
              <a:t>on  </a:t>
            </a:r>
            <a:r>
              <a:rPr sz="1950" spc="-10" dirty="0">
                <a:latin typeface="Arial"/>
                <a:cs typeface="Arial"/>
              </a:rPr>
              <a:t>both </a:t>
            </a:r>
            <a:r>
              <a:rPr sz="1950" spc="-55" dirty="0">
                <a:latin typeface="Arial"/>
                <a:cs typeface="Arial"/>
              </a:rPr>
              <a:t>students. </a:t>
            </a:r>
            <a:r>
              <a:rPr sz="1950" spc="-130" dirty="0">
                <a:latin typeface="Arial"/>
                <a:cs typeface="Arial"/>
              </a:rPr>
              <a:t>The </a:t>
            </a:r>
            <a:r>
              <a:rPr sz="1950" spc="-50" dirty="0">
                <a:latin typeface="Arial"/>
                <a:cs typeface="Arial"/>
              </a:rPr>
              <a:t>respondent </a:t>
            </a:r>
            <a:r>
              <a:rPr sz="1950" spc="-35" dirty="0">
                <a:latin typeface="Arial"/>
                <a:cs typeface="Arial"/>
              </a:rPr>
              <a:t>returns </a:t>
            </a:r>
            <a:r>
              <a:rPr sz="1950" spc="35" dirty="0">
                <a:latin typeface="Arial"/>
                <a:cs typeface="Arial"/>
              </a:rPr>
              <a:t>to </a:t>
            </a:r>
            <a:r>
              <a:rPr sz="1950" spc="-110" dirty="0">
                <a:latin typeface="Arial"/>
                <a:cs typeface="Arial"/>
              </a:rPr>
              <a:t>campus  </a:t>
            </a:r>
            <a:r>
              <a:rPr sz="1950" spc="-25" dirty="0">
                <a:latin typeface="Arial"/>
                <a:cs typeface="Arial"/>
              </a:rPr>
              <a:t>following </a:t>
            </a:r>
            <a:r>
              <a:rPr sz="1950" spc="-35" dirty="0">
                <a:latin typeface="Arial"/>
                <a:cs typeface="Arial"/>
              </a:rPr>
              <a:t>her </a:t>
            </a:r>
            <a:r>
              <a:rPr sz="1950" spc="-90" dirty="0">
                <a:latin typeface="Arial"/>
                <a:cs typeface="Arial"/>
              </a:rPr>
              <a:t>suspension </a:t>
            </a:r>
            <a:r>
              <a:rPr sz="1950" spc="25" dirty="0">
                <a:latin typeface="Arial"/>
                <a:cs typeface="Arial"/>
              </a:rPr>
              <a:t>to </a:t>
            </a:r>
            <a:r>
              <a:rPr sz="1950" spc="-50" dirty="0">
                <a:latin typeface="Arial"/>
                <a:cs typeface="Arial"/>
              </a:rPr>
              <a:t>learn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-15" dirty="0">
                <a:latin typeface="Arial"/>
                <a:cs typeface="Arial"/>
              </a:rPr>
              <a:t>the  </a:t>
            </a:r>
            <a:r>
              <a:rPr sz="1950" spc="-50" dirty="0">
                <a:latin typeface="Arial"/>
                <a:cs typeface="Arial"/>
              </a:rPr>
              <a:t>complainant ex-boyfriend </a:t>
            </a:r>
            <a:r>
              <a:rPr sz="1950" spc="-95" dirty="0">
                <a:latin typeface="Arial"/>
                <a:cs typeface="Arial"/>
              </a:rPr>
              <a:t>is </a:t>
            </a:r>
            <a:r>
              <a:rPr sz="1950" spc="-35" dirty="0">
                <a:latin typeface="Arial"/>
                <a:cs typeface="Arial"/>
              </a:rPr>
              <a:t>enrolled </a:t>
            </a:r>
            <a:r>
              <a:rPr sz="1950" spc="-15" dirty="0">
                <a:latin typeface="Arial"/>
                <a:cs typeface="Arial"/>
              </a:rPr>
              <a:t>in the </a:t>
            </a:r>
            <a:r>
              <a:rPr sz="1950" spc="-125" dirty="0">
                <a:latin typeface="Arial"/>
                <a:cs typeface="Arial"/>
              </a:rPr>
              <a:t>same  </a:t>
            </a:r>
            <a:r>
              <a:rPr sz="1950" spc="-60" dirty="0">
                <a:latin typeface="Arial"/>
                <a:cs typeface="Arial"/>
              </a:rPr>
              <a:t>lab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85" dirty="0">
                <a:latin typeface="Arial"/>
                <a:cs typeface="Arial"/>
              </a:rPr>
              <a:t>course,</a:t>
            </a:r>
            <a:r>
              <a:rPr sz="1950" spc="-120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which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95" dirty="0">
                <a:latin typeface="Arial"/>
                <a:cs typeface="Arial"/>
              </a:rPr>
              <a:t>is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only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offered</a:t>
            </a:r>
            <a:r>
              <a:rPr sz="1950" spc="-8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at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that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time</a:t>
            </a:r>
            <a:endParaRPr sz="1950" dirty="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35"/>
              </a:spcBef>
              <a:buClr>
                <a:srgbClr val="447367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70" dirty="0">
                <a:latin typeface="Arial"/>
                <a:cs typeface="Arial"/>
              </a:rPr>
              <a:t>Prevent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145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problem:</a:t>
            </a:r>
            <a:endParaRPr sz="1950" dirty="0">
              <a:latin typeface="Arial"/>
              <a:cs typeface="Arial"/>
            </a:endParaRPr>
          </a:p>
          <a:p>
            <a:pPr marL="871855" marR="160655" lvl="1" indent="-356870">
              <a:lnSpc>
                <a:spcPct val="101499"/>
              </a:lnSpc>
              <a:buClr>
                <a:srgbClr val="447367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80" dirty="0">
                <a:latin typeface="Arial"/>
                <a:cs typeface="Arial"/>
              </a:rPr>
              <a:t>Sanctioning </a:t>
            </a:r>
            <a:r>
              <a:rPr sz="1950" spc="-25" dirty="0">
                <a:latin typeface="Arial"/>
                <a:cs typeface="Arial"/>
              </a:rPr>
              <a:t>official </a:t>
            </a:r>
            <a:r>
              <a:rPr sz="1950" spc="-60" dirty="0">
                <a:latin typeface="Arial"/>
                <a:cs typeface="Arial"/>
              </a:rPr>
              <a:t>should </a:t>
            </a:r>
            <a:r>
              <a:rPr sz="1950" spc="-105" dirty="0">
                <a:latin typeface="Arial"/>
                <a:cs typeface="Arial"/>
              </a:rPr>
              <a:t>have </a:t>
            </a:r>
            <a:r>
              <a:rPr sz="1950" spc="-100" dirty="0">
                <a:latin typeface="Arial"/>
                <a:cs typeface="Arial"/>
              </a:rPr>
              <a:t>addressed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23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no-  </a:t>
            </a:r>
            <a:r>
              <a:rPr sz="1950" spc="-45" dirty="0">
                <a:latin typeface="Arial"/>
                <a:cs typeface="Arial"/>
              </a:rPr>
              <a:t>contact </a:t>
            </a:r>
            <a:r>
              <a:rPr sz="1950" spc="-40" dirty="0">
                <a:latin typeface="Arial"/>
                <a:cs typeface="Arial"/>
              </a:rPr>
              <a:t>directive </a:t>
            </a:r>
            <a:r>
              <a:rPr sz="1950" spc="-20" dirty="0">
                <a:latin typeface="Arial"/>
                <a:cs typeface="Arial"/>
              </a:rPr>
              <a:t>in </a:t>
            </a:r>
            <a:r>
              <a:rPr sz="1950" spc="-45" dirty="0">
                <a:latin typeface="Arial"/>
                <a:cs typeface="Arial"/>
              </a:rPr>
              <a:t>more</a:t>
            </a:r>
            <a:r>
              <a:rPr sz="1950" spc="-345" dirty="0">
                <a:latin typeface="Arial"/>
                <a:cs typeface="Arial"/>
              </a:rPr>
              <a:t> </a:t>
            </a:r>
            <a:r>
              <a:rPr sz="1950" spc="-30" dirty="0">
                <a:latin typeface="Arial"/>
                <a:cs typeface="Arial"/>
              </a:rPr>
              <a:t>detail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10360"/>
            <a:ext cx="673227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Increased </a:t>
            </a:r>
            <a:r>
              <a:rPr sz="3600" spc="10">
                <a:solidFill>
                  <a:srgbClr val="0032A0"/>
                </a:solidFill>
              </a:rPr>
              <a:t>Detail </a:t>
            </a:r>
            <a:r>
              <a:rPr sz="3600" spc="15">
                <a:solidFill>
                  <a:srgbClr val="0032A0"/>
                </a:solidFill>
              </a:rPr>
              <a:t>in</a:t>
            </a:r>
            <a:r>
              <a:rPr sz="3600" spc="-12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Sanction</a:t>
            </a:r>
            <a:endParaRPr sz="360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1360" y="2576576"/>
            <a:ext cx="7437120" cy="35471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114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135">
                <a:latin typeface="Arial"/>
                <a:cs typeface="Arial"/>
              </a:rPr>
              <a:t>Recommended </a:t>
            </a:r>
            <a:r>
              <a:rPr sz="2300" spc="-70">
                <a:latin typeface="Arial"/>
                <a:cs typeface="Arial"/>
              </a:rPr>
              <a:t>details:</a:t>
            </a:r>
            <a:endParaRPr sz="2300">
              <a:latin typeface="Arial"/>
              <a:cs typeface="Arial"/>
            </a:endParaRPr>
          </a:p>
          <a:p>
            <a:pPr marL="871855" marR="15875" lvl="1" indent="-356870">
              <a:lnSpc>
                <a:spcPct val="100400"/>
              </a:lnSpc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65">
                <a:latin typeface="Arial"/>
                <a:cs typeface="Arial"/>
              </a:rPr>
              <a:t>Duration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20">
                <a:latin typeface="Arial"/>
                <a:cs typeface="Arial"/>
              </a:rPr>
              <a:t>an </a:t>
            </a:r>
            <a:r>
              <a:rPr sz="2300" spc="-90">
                <a:latin typeface="Arial"/>
                <a:cs typeface="Arial"/>
              </a:rPr>
              <a:t>ongoing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35">
                <a:latin typeface="Arial"/>
                <a:cs typeface="Arial"/>
              </a:rPr>
              <a:t>restriction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(e.g.,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how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80">
                <a:latin typeface="Arial"/>
                <a:cs typeface="Arial"/>
              </a:rPr>
              <a:t>long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10">
                <a:latin typeface="Arial"/>
                <a:cs typeface="Arial"/>
              </a:rPr>
              <a:t>will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70">
                <a:latin typeface="Arial"/>
                <a:cs typeface="Arial"/>
              </a:rPr>
              <a:t>a  </a:t>
            </a:r>
            <a:r>
              <a:rPr sz="2300" spc="-65">
                <a:latin typeface="Arial"/>
                <a:cs typeface="Arial"/>
              </a:rPr>
              <a:t>no-contact </a:t>
            </a:r>
            <a:r>
              <a:rPr sz="2300" spc="-55">
                <a:latin typeface="Arial"/>
                <a:cs typeface="Arial"/>
              </a:rPr>
              <a:t>directive</a:t>
            </a:r>
            <a:r>
              <a:rPr sz="2300" spc="-204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apply)</a:t>
            </a:r>
            <a:endParaRPr sz="2300">
              <a:latin typeface="Arial"/>
              <a:cs typeface="Arial"/>
            </a:endParaRPr>
          </a:p>
          <a:p>
            <a:pPr marL="871855" marR="173990" lvl="1" indent="-356870">
              <a:lnSpc>
                <a:spcPct val="100400"/>
              </a:lnSpc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135">
                <a:latin typeface="Arial"/>
                <a:cs typeface="Arial"/>
              </a:rPr>
              <a:t>Foreseeable </a:t>
            </a:r>
            <a:r>
              <a:rPr sz="2300" spc="-95">
                <a:latin typeface="Arial"/>
                <a:cs typeface="Arial"/>
              </a:rPr>
              <a:t>exceptions, </a:t>
            </a:r>
            <a:r>
              <a:rPr sz="2300" spc="35">
                <a:latin typeface="Arial"/>
                <a:cs typeface="Arial"/>
              </a:rPr>
              <a:t>if </a:t>
            </a:r>
            <a:r>
              <a:rPr sz="2300" spc="-160">
                <a:latin typeface="Arial"/>
                <a:cs typeface="Arial"/>
              </a:rPr>
              <a:t>any, </a:t>
            </a:r>
            <a:r>
              <a:rPr sz="2300" spc="-100">
                <a:latin typeface="Arial"/>
                <a:cs typeface="Arial"/>
              </a:rPr>
              <a:t>and </a:t>
            </a:r>
            <a:r>
              <a:rPr sz="2300" spc="-85">
                <a:latin typeface="Arial"/>
                <a:cs typeface="Arial"/>
              </a:rPr>
              <a:t>expectations</a:t>
            </a:r>
            <a:r>
              <a:rPr sz="2300" spc="-29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(e.g.,  </a:t>
            </a:r>
            <a:r>
              <a:rPr sz="2300" spc="-40">
                <a:latin typeface="Arial"/>
                <a:cs typeface="Arial"/>
              </a:rPr>
              <a:t>work </a:t>
            </a:r>
            <a:r>
              <a:rPr sz="2300" spc="-60">
                <a:latin typeface="Arial"/>
                <a:cs typeface="Arial"/>
              </a:rPr>
              <a:t>environment, </a:t>
            </a:r>
            <a:r>
              <a:rPr sz="2300" spc="-120">
                <a:latin typeface="Arial"/>
                <a:cs typeface="Arial"/>
              </a:rPr>
              <a:t>academic </a:t>
            </a:r>
            <a:r>
              <a:rPr sz="2300" spc="-160">
                <a:latin typeface="Arial"/>
                <a:cs typeface="Arial"/>
              </a:rPr>
              <a:t>classes, </a:t>
            </a:r>
            <a:r>
              <a:rPr sz="2300" spc="-40">
                <a:latin typeface="Arial"/>
                <a:cs typeface="Arial"/>
              </a:rPr>
              <a:t>athletic  </a:t>
            </a:r>
            <a:r>
              <a:rPr sz="2300" spc="-85">
                <a:latin typeface="Arial"/>
                <a:cs typeface="Arial"/>
              </a:rPr>
              <a:t>teammates, </a:t>
            </a:r>
            <a:r>
              <a:rPr sz="2300" spc="-65">
                <a:latin typeface="Arial"/>
                <a:cs typeface="Arial"/>
              </a:rPr>
              <a:t>residential</a:t>
            </a:r>
            <a:r>
              <a:rPr sz="2300" spc="-18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etc.)</a:t>
            </a:r>
            <a:endParaRPr sz="2300">
              <a:latin typeface="Arial"/>
              <a:cs typeface="Arial"/>
            </a:endParaRPr>
          </a:p>
          <a:p>
            <a:pPr marL="871855" marR="163195" lvl="1" indent="-356870">
              <a:lnSpc>
                <a:spcPct val="100400"/>
              </a:lnSpc>
              <a:buClr>
                <a:srgbClr val="447367"/>
              </a:buClr>
              <a:buSzPct val="52173"/>
              <a:buChar char="○"/>
              <a:tabLst>
                <a:tab pos="871855" algn="l"/>
                <a:tab pos="872490" algn="l"/>
              </a:tabLst>
            </a:pPr>
            <a:r>
              <a:rPr sz="2300" spc="-105">
                <a:latin typeface="Arial"/>
                <a:cs typeface="Arial"/>
              </a:rPr>
              <a:t>How </a:t>
            </a:r>
            <a:r>
              <a:rPr sz="2300" spc="30">
                <a:latin typeface="Arial"/>
                <a:cs typeface="Arial"/>
              </a:rPr>
              <a:t>to </a:t>
            </a:r>
            <a:r>
              <a:rPr sz="2300" spc="-90">
                <a:latin typeface="Arial"/>
                <a:cs typeface="Arial"/>
              </a:rPr>
              <a:t>handle unforeseeable </a:t>
            </a:r>
            <a:r>
              <a:rPr sz="2300" spc="-114">
                <a:latin typeface="Arial"/>
                <a:cs typeface="Arial"/>
              </a:rPr>
              <a:t>circumstances </a:t>
            </a:r>
            <a:r>
              <a:rPr sz="2300" spc="-5">
                <a:latin typeface="Arial"/>
                <a:cs typeface="Arial"/>
              </a:rPr>
              <a:t>that</a:t>
            </a:r>
            <a:r>
              <a:rPr sz="2300" spc="-345">
                <a:latin typeface="Arial"/>
                <a:cs typeface="Arial"/>
              </a:rPr>
              <a:t> </a:t>
            </a:r>
            <a:r>
              <a:rPr sz="2300" spc="-135">
                <a:latin typeface="Arial"/>
                <a:cs typeface="Arial"/>
              </a:rPr>
              <a:t>may  </a:t>
            </a:r>
            <a:r>
              <a:rPr sz="2300" spc="-105">
                <a:latin typeface="Arial"/>
                <a:cs typeface="Arial"/>
              </a:rPr>
              <a:t>arise</a:t>
            </a:r>
            <a:endParaRPr sz="2300">
              <a:latin typeface="Arial"/>
              <a:cs typeface="Arial"/>
            </a:endParaRPr>
          </a:p>
          <a:p>
            <a:pPr marL="368935" marR="5080" indent="-356870">
              <a:lnSpc>
                <a:spcPct val="100400"/>
              </a:lnSpc>
              <a:spcBef>
                <a:spcPts val="5"/>
              </a:spcBef>
              <a:buClr>
                <a:srgbClr val="447367"/>
              </a:buClr>
              <a:buSzPct val="52173"/>
              <a:buChar char="●"/>
              <a:tabLst>
                <a:tab pos="368935" algn="l"/>
                <a:tab pos="369570" algn="l"/>
              </a:tabLst>
            </a:pPr>
            <a:r>
              <a:rPr sz="2300" spc="-90">
                <a:latin typeface="Arial"/>
                <a:cs typeface="Arial"/>
              </a:rPr>
              <a:t>Restrictions </a:t>
            </a:r>
            <a:r>
              <a:rPr sz="2300" spc="-85">
                <a:latin typeface="Arial"/>
                <a:cs typeface="Arial"/>
              </a:rPr>
              <a:t>should </a:t>
            </a:r>
            <a:r>
              <a:rPr sz="2300" spc="-140">
                <a:latin typeface="Arial"/>
                <a:cs typeface="Arial"/>
              </a:rPr>
              <a:t>have </a:t>
            </a:r>
            <a:r>
              <a:rPr sz="2300" spc="-130">
                <a:latin typeface="Arial"/>
                <a:cs typeface="Arial"/>
              </a:rPr>
              <a:t>some </a:t>
            </a:r>
            <a:r>
              <a:rPr sz="2300" spc="-45">
                <a:latin typeface="Arial"/>
                <a:cs typeface="Arial"/>
              </a:rPr>
              <a:t>endpoint,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100">
                <a:latin typeface="Arial"/>
                <a:cs typeface="Arial"/>
              </a:rPr>
              <a:t>be  </a:t>
            </a:r>
            <a:r>
              <a:rPr sz="2300" spc="-90">
                <a:latin typeface="Arial"/>
                <a:cs typeface="Arial"/>
              </a:rPr>
              <a:t>imposed </a:t>
            </a:r>
            <a:r>
              <a:rPr sz="2300" spc="-25">
                <a:latin typeface="Arial"/>
                <a:cs typeface="Arial"/>
              </a:rPr>
              <a:t>in </a:t>
            </a:r>
            <a:r>
              <a:rPr sz="2300" spc="-30">
                <a:latin typeface="Arial"/>
                <a:cs typeface="Arial"/>
              </a:rPr>
              <a:t>perpetuity </a:t>
            </a:r>
            <a:r>
              <a:rPr sz="2300" spc="-125">
                <a:latin typeface="Arial"/>
                <a:cs typeface="Arial"/>
              </a:rPr>
              <a:t>unless </a:t>
            </a:r>
            <a:r>
              <a:rPr sz="2300" spc="-30">
                <a:latin typeface="Arial"/>
                <a:cs typeface="Arial"/>
              </a:rPr>
              <a:t>there</a:t>
            </a:r>
            <a:r>
              <a:rPr sz="2300" spc="-470">
                <a:latin typeface="Arial"/>
                <a:cs typeface="Arial"/>
              </a:rPr>
              <a:t> </a:t>
            </a:r>
            <a:r>
              <a:rPr sz="2300" spc="-114">
                <a:latin typeface="Arial"/>
                <a:cs typeface="Arial"/>
              </a:rPr>
              <a:t>is </a:t>
            </a:r>
            <a:r>
              <a:rPr sz="2300" spc="-120">
                <a:latin typeface="Arial"/>
                <a:cs typeface="Arial"/>
              </a:rPr>
              <a:t>an </a:t>
            </a:r>
            <a:r>
              <a:rPr sz="2300" spc="-90">
                <a:latin typeface="Arial"/>
                <a:cs typeface="Arial"/>
              </a:rPr>
              <a:t>ongoing safety </a:t>
            </a:r>
            <a:r>
              <a:rPr sz="2300" spc="-75">
                <a:latin typeface="Arial"/>
                <a:cs typeface="Arial"/>
              </a:rPr>
              <a:t>risk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62176"/>
            <a:ext cx="76847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0032A0"/>
                </a:solidFill>
              </a:rPr>
              <a:t>Increased Detail in Sanction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10">
                <a:solidFill>
                  <a:srgbClr val="0032A0"/>
                </a:solidFill>
              </a:rPr>
              <a:t>(cont.)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09115" y="2461606"/>
            <a:ext cx="7557770" cy="29459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935" marR="88900" indent="-356870">
              <a:lnSpc>
                <a:spcPct val="101499"/>
              </a:lnSpc>
              <a:spcBef>
                <a:spcPts val="95"/>
              </a:spcBef>
              <a:buClr>
                <a:srgbClr val="255A4C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100" dirty="0">
                <a:latin typeface="Arial"/>
                <a:cs typeface="Arial"/>
              </a:rPr>
              <a:t>An </a:t>
            </a:r>
            <a:r>
              <a:rPr sz="1950" spc="-70" dirty="0">
                <a:latin typeface="Arial"/>
                <a:cs typeface="Arial"/>
              </a:rPr>
              <a:t>emerging </a:t>
            </a:r>
            <a:r>
              <a:rPr sz="1950" spc="-60" dirty="0">
                <a:latin typeface="Arial"/>
                <a:cs typeface="Arial"/>
              </a:rPr>
              <a:t>best </a:t>
            </a:r>
            <a:r>
              <a:rPr sz="1950" spc="-55" dirty="0">
                <a:latin typeface="Arial"/>
                <a:cs typeface="Arial"/>
              </a:rPr>
              <a:t>practice </a:t>
            </a:r>
            <a:r>
              <a:rPr sz="1950" spc="-95" dirty="0">
                <a:latin typeface="Arial"/>
                <a:cs typeface="Arial"/>
              </a:rPr>
              <a:t>is </a:t>
            </a:r>
            <a:r>
              <a:rPr sz="1950" spc="25" dirty="0">
                <a:latin typeface="Arial"/>
                <a:cs typeface="Arial"/>
              </a:rPr>
              <a:t>to </a:t>
            </a:r>
            <a:r>
              <a:rPr sz="1950" spc="-65" dirty="0">
                <a:latin typeface="Arial"/>
                <a:cs typeface="Arial"/>
              </a:rPr>
              <a:t>set expectations </a:t>
            </a:r>
            <a:r>
              <a:rPr sz="1950" spc="5" dirty="0">
                <a:latin typeface="Arial"/>
                <a:cs typeface="Arial"/>
              </a:rPr>
              <a:t>for  </a:t>
            </a:r>
            <a:r>
              <a:rPr sz="1950" spc="-20" dirty="0">
                <a:latin typeface="Arial"/>
                <a:cs typeface="Arial"/>
              </a:rPr>
              <a:t>returning</a:t>
            </a:r>
            <a:r>
              <a:rPr sz="1950" spc="-140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students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80" dirty="0">
                <a:latin typeface="Arial"/>
                <a:cs typeface="Arial"/>
              </a:rPr>
              <a:t>and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85" dirty="0">
                <a:latin typeface="Arial"/>
                <a:cs typeface="Arial"/>
              </a:rPr>
              <a:t>employees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at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sanctioning</a:t>
            </a:r>
            <a:r>
              <a:rPr sz="1950" spc="-130" dirty="0">
                <a:latin typeface="Arial"/>
                <a:cs typeface="Arial"/>
              </a:rPr>
              <a:t> </a:t>
            </a:r>
            <a:r>
              <a:rPr sz="1950" spc="-110" dirty="0">
                <a:latin typeface="Arial"/>
                <a:cs typeface="Arial"/>
              </a:rPr>
              <a:t>stage</a:t>
            </a:r>
            <a:endParaRPr sz="1950" dirty="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455"/>
              </a:spcBef>
              <a:buClr>
                <a:srgbClr val="255A4C"/>
              </a:buClr>
              <a:buSzPct val="61538"/>
              <a:buFont typeface="Arial"/>
              <a:buChar char="●"/>
              <a:tabLst>
                <a:tab pos="368935" algn="l"/>
                <a:tab pos="369570" algn="l"/>
              </a:tabLst>
            </a:pPr>
            <a:r>
              <a:rPr sz="1950" b="1" spc="-135" dirty="0">
                <a:latin typeface="Arial"/>
                <a:cs typeface="Arial"/>
              </a:rPr>
              <a:t>Example</a:t>
            </a:r>
            <a:r>
              <a:rPr sz="1950" spc="-135" dirty="0">
                <a:latin typeface="Arial"/>
                <a:cs typeface="Arial"/>
              </a:rPr>
              <a:t>:</a:t>
            </a:r>
            <a:endParaRPr sz="1950" dirty="0">
              <a:latin typeface="Arial"/>
              <a:cs typeface="Arial"/>
            </a:endParaRPr>
          </a:p>
          <a:p>
            <a:pPr marL="871855" marR="5080" lvl="1" indent="-356870">
              <a:lnSpc>
                <a:spcPct val="101499"/>
              </a:lnSpc>
              <a:spcBef>
                <a:spcPts val="409"/>
              </a:spcBef>
              <a:buClr>
                <a:srgbClr val="255A4C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60" dirty="0">
                <a:latin typeface="Arial"/>
                <a:cs typeface="Arial"/>
              </a:rPr>
              <a:t>Student </a:t>
            </a:r>
            <a:r>
              <a:rPr sz="1950" spc="-100" dirty="0">
                <a:latin typeface="Arial"/>
                <a:cs typeface="Arial"/>
              </a:rPr>
              <a:t>suspended </a:t>
            </a:r>
            <a:r>
              <a:rPr sz="1950" spc="10" dirty="0">
                <a:latin typeface="Arial"/>
                <a:cs typeface="Arial"/>
              </a:rPr>
              <a:t>for </a:t>
            </a:r>
            <a:r>
              <a:rPr sz="1950" spc="-105" dirty="0">
                <a:latin typeface="Arial"/>
                <a:cs typeface="Arial"/>
              </a:rPr>
              <a:t>engaging </a:t>
            </a:r>
            <a:r>
              <a:rPr sz="1950" spc="-15" dirty="0">
                <a:latin typeface="Arial"/>
                <a:cs typeface="Arial"/>
              </a:rPr>
              <a:t>in </a:t>
            </a:r>
            <a:r>
              <a:rPr sz="1950" spc="-45" dirty="0">
                <a:latin typeface="Arial"/>
                <a:cs typeface="Arial"/>
              </a:rPr>
              <a:t>dating </a:t>
            </a:r>
            <a:r>
              <a:rPr sz="1950" spc="-60" dirty="0">
                <a:latin typeface="Arial"/>
                <a:cs typeface="Arial"/>
              </a:rPr>
              <a:t>violence</a:t>
            </a:r>
            <a:r>
              <a:rPr sz="1950" spc="-360" dirty="0">
                <a:latin typeface="Arial"/>
                <a:cs typeface="Arial"/>
              </a:rPr>
              <a:t> </a:t>
            </a:r>
            <a:r>
              <a:rPr lang="en-US" sz="1950" spc="-36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will  </a:t>
            </a:r>
            <a:r>
              <a:rPr sz="1950" spc="5" dirty="0">
                <a:latin typeface="Arial"/>
                <a:cs typeface="Arial"/>
              </a:rPr>
              <a:t>not </a:t>
            </a:r>
            <a:r>
              <a:rPr sz="1950" spc="-75" dirty="0">
                <a:latin typeface="Arial"/>
                <a:cs typeface="Arial"/>
              </a:rPr>
              <a:t>be </a:t>
            </a:r>
            <a:r>
              <a:rPr sz="1950" spc="-15" dirty="0">
                <a:latin typeface="Arial"/>
                <a:cs typeface="Arial"/>
              </a:rPr>
              <a:t>permitted </a:t>
            </a:r>
            <a:r>
              <a:rPr sz="1950" spc="35" dirty="0">
                <a:latin typeface="Arial"/>
                <a:cs typeface="Arial"/>
              </a:rPr>
              <a:t>to </a:t>
            </a:r>
            <a:r>
              <a:rPr sz="1950" spc="-30" dirty="0">
                <a:latin typeface="Arial"/>
                <a:cs typeface="Arial"/>
              </a:rPr>
              <a:t>participate </a:t>
            </a:r>
            <a:r>
              <a:rPr sz="1950" spc="-15" dirty="0">
                <a:latin typeface="Arial"/>
                <a:cs typeface="Arial"/>
              </a:rPr>
              <a:t>in </a:t>
            </a:r>
            <a:r>
              <a:rPr sz="1950" spc="-75" dirty="0">
                <a:latin typeface="Arial"/>
                <a:cs typeface="Arial"/>
              </a:rPr>
              <a:t>band </a:t>
            </a:r>
            <a:r>
              <a:rPr sz="1950" spc="-50" dirty="0">
                <a:latin typeface="Arial"/>
                <a:cs typeface="Arial"/>
              </a:rPr>
              <a:t>upon </a:t>
            </a:r>
            <a:r>
              <a:rPr sz="1950" dirty="0">
                <a:latin typeface="Arial"/>
                <a:cs typeface="Arial"/>
              </a:rPr>
              <a:t>their  </a:t>
            </a:r>
            <a:r>
              <a:rPr sz="1950" spc="-5" dirty="0">
                <a:latin typeface="Arial"/>
                <a:cs typeface="Arial"/>
              </a:rPr>
              <a:t>return </a:t>
            </a:r>
            <a:r>
              <a:rPr sz="1950" spc="-25" dirty="0">
                <a:latin typeface="Arial"/>
                <a:cs typeface="Arial"/>
              </a:rPr>
              <a:t>(participation </a:t>
            </a:r>
            <a:r>
              <a:rPr sz="1950" spc="-80" dirty="0">
                <a:latin typeface="Arial"/>
                <a:cs typeface="Arial"/>
              </a:rPr>
              <a:t>and </a:t>
            </a:r>
            <a:r>
              <a:rPr sz="1950" spc="-55" dirty="0">
                <a:latin typeface="Arial"/>
                <a:cs typeface="Arial"/>
              </a:rPr>
              <a:t>representing </a:t>
            </a:r>
            <a:r>
              <a:rPr sz="1950" dirty="0">
                <a:latin typeface="Arial"/>
                <a:cs typeface="Arial"/>
              </a:rPr>
              <a:t>institution </a:t>
            </a:r>
            <a:r>
              <a:rPr sz="1950" spc="-95" dirty="0">
                <a:latin typeface="Arial"/>
                <a:cs typeface="Arial"/>
              </a:rPr>
              <a:t>is </a:t>
            </a:r>
            <a:r>
              <a:rPr sz="1950" spc="-140" dirty="0">
                <a:latin typeface="Arial"/>
                <a:cs typeface="Arial"/>
              </a:rPr>
              <a:t>a  </a:t>
            </a:r>
            <a:r>
              <a:rPr sz="1950" spc="-50" dirty="0">
                <a:latin typeface="Arial"/>
                <a:cs typeface="Arial"/>
              </a:rPr>
              <a:t>privilege, </a:t>
            </a:r>
            <a:r>
              <a:rPr sz="1950" spc="5" dirty="0">
                <a:latin typeface="Arial"/>
                <a:cs typeface="Arial"/>
              </a:rPr>
              <a:t>not </a:t>
            </a:r>
            <a:r>
              <a:rPr sz="1950" spc="-140" dirty="0">
                <a:latin typeface="Arial"/>
                <a:cs typeface="Arial"/>
              </a:rPr>
              <a:t>a</a:t>
            </a:r>
            <a:r>
              <a:rPr sz="1950" spc="-260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right)</a:t>
            </a:r>
            <a:endParaRPr sz="1950" dirty="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455"/>
              </a:spcBef>
              <a:buClr>
                <a:srgbClr val="255A4C"/>
              </a:buClr>
              <a:buSzPct val="61538"/>
              <a:buFont typeface="Arial"/>
              <a:buChar char="●"/>
              <a:tabLst>
                <a:tab pos="368935" algn="l"/>
                <a:tab pos="369570" algn="l"/>
              </a:tabLst>
            </a:pPr>
            <a:r>
              <a:rPr sz="1950" b="1" spc="-90" dirty="0">
                <a:latin typeface="Arial"/>
                <a:cs typeface="Arial"/>
              </a:rPr>
              <a:t>Benefit</a:t>
            </a:r>
            <a:r>
              <a:rPr sz="1950" spc="-90" dirty="0">
                <a:latin typeface="Arial"/>
                <a:cs typeface="Arial"/>
              </a:rPr>
              <a:t>:</a:t>
            </a:r>
            <a:endParaRPr sz="1950" dirty="0">
              <a:latin typeface="Arial"/>
              <a:cs typeface="Arial"/>
            </a:endParaRPr>
          </a:p>
          <a:p>
            <a:pPr marL="871855" marR="593725" lvl="1" indent="-356870">
              <a:lnSpc>
                <a:spcPct val="101499"/>
              </a:lnSpc>
              <a:spcBef>
                <a:spcPts val="409"/>
              </a:spcBef>
              <a:buClr>
                <a:srgbClr val="255A4C"/>
              </a:buClr>
              <a:buSzPct val="61538"/>
              <a:buChar char="○"/>
              <a:tabLst>
                <a:tab pos="871855" algn="l"/>
                <a:tab pos="872490" algn="l"/>
              </a:tabLst>
            </a:pPr>
            <a:r>
              <a:rPr sz="1950" spc="-75" dirty="0">
                <a:latin typeface="Arial"/>
                <a:cs typeface="Arial"/>
              </a:rPr>
              <a:t>Eliminates </a:t>
            </a:r>
            <a:r>
              <a:rPr sz="1950" spc="-60" dirty="0">
                <a:latin typeface="Arial"/>
                <a:cs typeface="Arial"/>
              </a:rPr>
              <a:t>confusion </a:t>
            </a:r>
            <a:r>
              <a:rPr sz="1950" spc="-5" dirty="0">
                <a:latin typeface="Arial"/>
                <a:cs typeface="Arial"/>
              </a:rPr>
              <a:t>or </a:t>
            </a:r>
            <a:r>
              <a:rPr sz="1950" spc="-120" dirty="0">
                <a:latin typeface="Arial"/>
                <a:cs typeface="Arial"/>
              </a:rPr>
              <a:t>vagueness </a:t>
            </a:r>
            <a:r>
              <a:rPr sz="1950" spc="-175" dirty="0">
                <a:latin typeface="Arial"/>
                <a:cs typeface="Arial"/>
              </a:rPr>
              <a:t>as </a:t>
            </a:r>
            <a:r>
              <a:rPr sz="1950" spc="35" dirty="0">
                <a:latin typeface="Arial"/>
                <a:cs typeface="Arial"/>
              </a:rPr>
              <a:t>to</a:t>
            </a:r>
            <a:r>
              <a:rPr sz="1950" spc="-225" dirty="0">
                <a:latin typeface="Arial"/>
                <a:cs typeface="Arial"/>
              </a:rPr>
              <a:t> </a:t>
            </a:r>
            <a:r>
              <a:rPr sz="1950" spc="-25" dirty="0">
                <a:latin typeface="Arial"/>
                <a:cs typeface="Arial"/>
              </a:rPr>
              <a:t>whether  </a:t>
            </a:r>
            <a:r>
              <a:rPr sz="1950" spc="-35" dirty="0">
                <a:latin typeface="Arial"/>
                <a:cs typeface="Arial"/>
              </a:rPr>
              <a:t>individual </a:t>
            </a:r>
            <a:r>
              <a:rPr sz="1950" spc="-135" dirty="0">
                <a:latin typeface="Arial"/>
                <a:cs typeface="Arial"/>
              </a:rPr>
              <a:t>has </a:t>
            </a:r>
            <a:r>
              <a:rPr sz="1950" spc="15" dirty="0">
                <a:latin typeface="Arial"/>
                <a:cs typeface="Arial"/>
              </a:rPr>
              <a:t>full </a:t>
            </a:r>
            <a:r>
              <a:rPr sz="1950" spc="-65" dirty="0">
                <a:latin typeface="Arial"/>
                <a:cs typeface="Arial"/>
              </a:rPr>
              <a:t>privileges </a:t>
            </a:r>
            <a:r>
              <a:rPr sz="1950" spc="-50" dirty="0">
                <a:latin typeface="Arial"/>
                <a:cs typeface="Arial"/>
              </a:rPr>
              <a:t>upon</a:t>
            </a:r>
            <a:r>
              <a:rPr sz="1950" spc="-280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return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91515" y="560694"/>
            <a:ext cx="8675370" cy="1208535"/>
          </a:xfrm>
          <a:prstGeom prst="rect">
            <a:avLst/>
          </a:prstGeom>
        </p:spPr>
        <p:txBody>
          <a:bodyPr vert="horz" wrap="square" lIns="0" tIns="90423" rIns="0" bIns="0" rtlCol="0">
            <a:spAutoFit/>
          </a:bodyPr>
          <a:lstStyle/>
          <a:p>
            <a:pPr marL="468313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Addressing Expectations</a:t>
            </a:r>
            <a:r>
              <a:rPr spc="-95" dirty="0"/>
              <a:t> </a:t>
            </a:r>
            <a:r>
              <a:rPr spc="-5" dirty="0"/>
              <a:t>Upon  Return from</a:t>
            </a:r>
            <a:r>
              <a:rPr spc="-20" dirty="0"/>
              <a:t> </a:t>
            </a:r>
            <a:r>
              <a:rPr spc="-5" dirty="0"/>
              <a:t>Suspensions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9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807339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>
                <a:solidFill>
                  <a:srgbClr val="0032A0"/>
                </a:solidFill>
              </a:rPr>
              <a:t>Decision-Making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&amp;  Writing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594863"/>
            <a:ext cx="5238750" cy="297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100"/>
              </a:spcBef>
              <a:tabLst>
                <a:tab pos="3147060" algn="l"/>
              </a:tabLst>
            </a:pPr>
            <a:r>
              <a:rPr sz="2400" spc="-114" dirty="0">
                <a:solidFill>
                  <a:srgbClr val="FFFFFF"/>
                </a:solidFill>
                <a:latin typeface="Arial"/>
                <a:cs typeface="Arial"/>
              </a:rPr>
              <a:t>Respondent 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harassment 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case 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affirmatively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calls several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students 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know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complainant.	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Respondent</a:t>
            </a:r>
            <a:r>
              <a:rPr sz="24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tells 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such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persons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sz="2400" spc="-17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been 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harassment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attempting 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whether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complainant  </a:t>
            </a:r>
            <a:r>
              <a:rPr sz="2400" spc="-145" dirty="0">
                <a:solidFill>
                  <a:srgbClr val="FFFFFF"/>
                </a:solidFill>
                <a:latin typeface="Arial"/>
                <a:cs typeface="Arial"/>
              </a:rPr>
              <a:t>discussed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effect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respondent’s 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actions 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622551"/>
            <a:ext cx="778954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FFFFFF"/>
                </a:solidFill>
              </a:rPr>
              <a:t>Example </a:t>
            </a:r>
            <a:r>
              <a:rPr sz="3200" spc="-5" dirty="0">
                <a:solidFill>
                  <a:srgbClr val="FFFFFF"/>
                </a:solidFill>
              </a:rPr>
              <a:t>(permitted</a:t>
            </a:r>
            <a:r>
              <a:rPr sz="3200" spc="-9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communication)</a:t>
            </a:r>
            <a:endParaRPr sz="3200" dirty="0"/>
          </a:p>
        </p:txBody>
      </p:sp>
      <p:sp>
        <p:nvSpPr>
          <p:cNvPr id="4" name="object 4" descr="HuschBlackwell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6400" y="2667000"/>
            <a:ext cx="6043168" cy="14933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00050">
              <a:lnSpc>
                <a:spcPct val="100400"/>
              </a:lnSpc>
              <a:spcBef>
                <a:spcPts val="105"/>
              </a:spcBef>
            </a:pPr>
            <a:r>
              <a:rPr sz="2300" spc="-135" dirty="0">
                <a:latin typeface="Arial"/>
                <a:cs typeface="Arial"/>
              </a:rPr>
              <a:t>-The </a:t>
            </a:r>
            <a:r>
              <a:rPr sz="2300" spc="-90" dirty="0">
                <a:latin typeface="Arial"/>
                <a:cs typeface="Arial"/>
              </a:rPr>
              <a:t>decision </a:t>
            </a:r>
            <a:r>
              <a:rPr sz="2300" spc="-210" dirty="0">
                <a:latin typeface="Arial"/>
                <a:cs typeface="Arial"/>
              </a:rPr>
              <a:t>as </a:t>
            </a:r>
            <a:r>
              <a:rPr sz="2300" spc="30" dirty="0">
                <a:latin typeface="Arial"/>
                <a:cs typeface="Arial"/>
              </a:rPr>
              <a:t>to  </a:t>
            </a:r>
            <a:r>
              <a:rPr sz="2300" spc="-35" dirty="0">
                <a:latin typeface="Arial"/>
                <a:cs typeface="Arial"/>
              </a:rPr>
              <a:t>whether </a:t>
            </a:r>
            <a:r>
              <a:rPr sz="2300" spc="-15" dirty="0">
                <a:latin typeface="Arial"/>
                <a:cs typeface="Arial"/>
              </a:rPr>
              <a:t>or </a:t>
            </a:r>
            <a:r>
              <a:rPr sz="2300" dirty="0">
                <a:latin typeface="Arial"/>
                <a:cs typeface="Arial"/>
              </a:rPr>
              <a:t>not</a:t>
            </a:r>
            <a:r>
              <a:rPr sz="2300" spc="-400" dirty="0">
                <a:latin typeface="Arial"/>
                <a:cs typeface="Arial"/>
              </a:rPr>
              <a:t> </a:t>
            </a:r>
            <a:r>
              <a:rPr sz="2300" spc="-135" dirty="0">
                <a:latin typeface="Arial"/>
                <a:cs typeface="Arial"/>
              </a:rPr>
              <a:t>sexual  </a:t>
            </a:r>
            <a:r>
              <a:rPr sz="2300" spc="-110" dirty="0">
                <a:latin typeface="Arial"/>
                <a:cs typeface="Arial"/>
              </a:rPr>
              <a:t>harassment</a:t>
            </a:r>
            <a:r>
              <a:rPr sz="2300" spc="-135" dirty="0">
                <a:latin typeface="Arial"/>
                <a:cs typeface="Arial"/>
              </a:rPr>
              <a:t> </a:t>
            </a:r>
            <a:r>
              <a:rPr sz="2300" spc="-80" dirty="0">
                <a:latin typeface="Arial"/>
                <a:cs typeface="Arial"/>
              </a:rPr>
              <a:t>occurred</a:t>
            </a:r>
            <a:endParaRPr sz="2300" dirty="0">
              <a:latin typeface="Arial"/>
              <a:cs typeface="Arial"/>
            </a:endParaRPr>
          </a:p>
          <a:p>
            <a:pPr marL="12700" marR="5080">
              <a:lnSpc>
                <a:spcPct val="100400"/>
              </a:lnSpc>
              <a:spcBef>
                <a:spcPts val="490"/>
              </a:spcBef>
            </a:pPr>
            <a:r>
              <a:rPr sz="2300" spc="-135" dirty="0">
                <a:latin typeface="Arial"/>
                <a:cs typeface="Arial"/>
              </a:rPr>
              <a:t>-Results </a:t>
            </a:r>
            <a:r>
              <a:rPr sz="2300" spc="-25" dirty="0">
                <a:latin typeface="Arial"/>
                <a:cs typeface="Arial"/>
              </a:rPr>
              <a:t>in </a:t>
            </a:r>
            <a:r>
              <a:rPr sz="2300" spc="-170" dirty="0">
                <a:latin typeface="Arial"/>
                <a:cs typeface="Arial"/>
              </a:rPr>
              <a:t>a </a:t>
            </a:r>
            <a:r>
              <a:rPr sz="2300" spc="-45" dirty="0">
                <a:latin typeface="Arial"/>
                <a:cs typeface="Arial"/>
              </a:rPr>
              <a:t>finding </a:t>
            </a:r>
            <a:r>
              <a:rPr sz="2300" dirty="0">
                <a:latin typeface="Arial"/>
                <a:cs typeface="Arial"/>
              </a:rPr>
              <a:t>of  </a:t>
            </a:r>
            <a:r>
              <a:rPr sz="2300" spc="5" dirty="0">
                <a:latin typeface="Arial"/>
                <a:cs typeface="Arial"/>
              </a:rPr>
              <a:t>“violation” </a:t>
            </a:r>
            <a:r>
              <a:rPr sz="2300" spc="-15" dirty="0">
                <a:latin typeface="Arial"/>
                <a:cs typeface="Arial"/>
              </a:rPr>
              <a:t>or </a:t>
            </a:r>
            <a:r>
              <a:rPr sz="2300" spc="-170" dirty="0">
                <a:latin typeface="Arial"/>
                <a:cs typeface="Arial"/>
              </a:rPr>
              <a:t>a </a:t>
            </a:r>
            <a:r>
              <a:rPr sz="2300" spc="-45" dirty="0">
                <a:latin typeface="Arial"/>
                <a:cs typeface="Arial"/>
              </a:rPr>
              <a:t>finding</a:t>
            </a:r>
            <a:r>
              <a:rPr sz="2300" spc="-36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of  </a:t>
            </a:r>
            <a:r>
              <a:rPr sz="2300" spc="20" dirty="0">
                <a:latin typeface="Arial"/>
                <a:cs typeface="Arial"/>
              </a:rPr>
              <a:t>“no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15" dirty="0">
                <a:latin typeface="Arial"/>
                <a:cs typeface="Arial"/>
              </a:rPr>
              <a:t>violation”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615632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What </a:t>
            </a:r>
            <a:r>
              <a:rPr sz="3600" spc="10">
                <a:solidFill>
                  <a:srgbClr val="0032A0"/>
                </a:solidFill>
              </a:rPr>
              <a:t>Is </a:t>
            </a:r>
            <a:r>
              <a:rPr sz="3600" spc="20">
                <a:solidFill>
                  <a:srgbClr val="0032A0"/>
                </a:solidFill>
              </a:rPr>
              <a:t>a</a:t>
            </a:r>
            <a:r>
              <a:rPr sz="3600" spc="-8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Determination?</a:t>
            </a:r>
            <a:endParaRPr sz="360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5244" y="2548534"/>
            <a:ext cx="6404356" cy="1856021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300" spc="-160" dirty="0">
                <a:latin typeface="Arial"/>
                <a:cs typeface="Arial"/>
              </a:rPr>
              <a:t>-Sparks </a:t>
            </a:r>
            <a:r>
              <a:rPr sz="2300" spc="-130" dirty="0">
                <a:latin typeface="Arial"/>
                <a:cs typeface="Arial"/>
              </a:rPr>
              <a:t>some </a:t>
            </a:r>
            <a:r>
              <a:rPr sz="2300" spc="-35" dirty="0">
                <a:latin typeface="Arial"/>
                <a:cs typeface="Arial"/>
              </a:rPr>
              <a:t>sort </a:t>
            </a:r>
            <a:r>
              <a:rPr sz="2300" dirty="0">
                <a:latin typeface="Arial"/>
                <a:cs typeface="Arial"/>
              </a:rPr>
              <a:t>of</a:t>
            </a:r>
            <a:r>
              <a:rPr sz="2300" spc="-185" dirty="0">
                <a:latin typeface="Arial"/>
                <a:cs typeface="Arial"/>
              </a:rPr>
              <a:t> </a:t>
            </a:r>
            <a:r>
              <a:rPr sz="2300" spc="-60" dirty="0">
                <a:latin typeface="Arial"/>
                <a:cs typeface="Arial"/>
              </a:rPr>
              <a:t>action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2300" spc="-140" dirty="0">
                <a:latin typeface="Arial"/>
                <a:cs typeface="Arial"/>
              </a:rPr>
              <a:t>-Record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40" dirty="0">
                <a:latin typeface="Arial"/>
                <a:cs typeface="Arial"/>
              </a:rPr>
              <a:t>following</a:t>
            </a:r>
            <a:r>
              <a:rPr sz="2300" spc="-250" dirty="0">
                <a:latin typeface="Arial"/>
                <a:cs typeface="Arial"/>
              </a:rPr>
              <a:t> </a:t>
            </a:r>
            <a:r>
              <a:rPr sz="2300" spc="-135" dirty="0">
                <a:latin typeface="Arial"/>
                <a:cs typeface="Arial"/>
              </a:rPr>
              <a:t>process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300" spc="-100" dirty="0">
                <a:latin typeface="Arial"/>
                <a:cs typeface="Arial"/>
              </a:rPr>
              <a:t>-Documents </a:t>
            </a:r>
            <a:r>
              <a:rPr sz="2300" spc="-25" dirty="0">
                <a:latin typeface="Arial"/>
                <a:cs typeface="Arial"/>
              </a:rPr>
              <a:t>fair</a:t>
            </a:r>
            <a:r>
              <a:rPr sz="2300" spc="-175" dirty="0">
                <a:latin typeface="Arial"/>
                <a:cs typeface="Arial"/>
              </a:rPr>
              <a:t> </a:t>
            </a:r>
            <a:r>
              <a:rPr sz="2300" spc="-135" dirty="0">
                <a:latin typeface="Arial"/>
                <a:cs typeface="Arial"/>
              </a:rPr>
              <a:t>process</a:t>
            </a:r>
            <a:endParaRPr sz="2300" dirty="0">
              <a:latin typeface="Arial"/>
              <a:cs typeface="Arial"/>
            </a:endParaRPr>
          </a:p>
          <a:p>
            <a:pPr marL="12700" marR="440690">
              <a:lnSpc>
                <a:spcPct val="90200"/>
              </a:lnSpc>
              <a:spcBef>
                <a:spcPts val="509"/>
              </a:spcBef>
            </a:pPr>
            <a:r>
              <a:rPr sz="2300" spc="-114" dirty="0">
                <a:latin typeface="Arial"/>
                <a:cs typeface="Arial"/>
              </a:rPr>
              <a:t>-Provides </a:t>
            </a:r>
            <a:r>
              <a:rPr sz="2300" spc="-70" dirty="0">
                <a:latin typeface="Arial"/>
                <a:cs typeface="Arial"/>
              </a:rPr>
              <a:t>parties </a:t>
            </a:r>
            <a:r>
              <a:rPr sz="2300" spc="-105" dirty="0">
                <a:latin typeface="Arial"/>
                <a:cs typeface="Arial"/>
              </a:rPr>
              <a:t>and  subsequent </a:t>
            </a:r>
            <a:r>
              <a:rPr sz="2300" spc="-90" dirty="0">
                <a:latin typeface="Arial"/>
                <a:cs typeface="Arial"/>
              </a:rPr>
              <a:t>decision-  </a:t>
            </a:r>
            <a:r>
              <a:rPr sz="2300" spc="-135" dirty="0">
                <a:latin typeface="Arial"/>
                <a:cs typeface="Arial"/>
              </a:rPr>
              <a:t>makers </a:t>
            </a:r>
            <a:r>
              <a:rPr sz="2300" spc="15" dirty="0">
                <a:latin typeface="Arial"/>
                <a:cs typeface="Arial"/>
              </a:rPr>
              <a:t>with</a:t>
            </a:r>
            <a:r>
              <a:rPr sz="2300" spc="-155" dirty="0">
                <a:latin typeface="Arial"/>
                <a:cs typeface="Arial"/>
              </a:rPr>
              <a:t> </a:t>
            </a:r>
            <a:r>
              <a:rPr sz="2300" spc="-30" dirty="0">
                <a:latin typeface="Arial"/>
                <a:cs typeface="Arial"/>
              </a:rPr>
              <a:t>information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51644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Purpose of </a:t>
            </a:r>
            <a:r>
              <a:rPr sz="3600" spc="20">
                <a:solidFill>
                  <a:srgbClr val="0032A0"/>
                </a:solidFill>
              </a:rPr>
              <a:t>a</a:t>
            </a:r>
            <a:r>
              <a:rPr sz="3600" spc="-9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Decision</a:t>
            </a:r>
            <a:endParaRPr sz="360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9232" y="2639060"/>
            <a:ext cx="7551420" cy="3646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935" marR="319405" indent="-356870">
              <a:lnSpc>
                <a:spcPct val="101499"/>
              </a:lnSpc>
              <a:spcBef>
                <a:spcPts val="95"/>
              </a:spcBef>
              <a:buClr>
                <a:srgbClr val="255A4C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175">
                <a:latin typeface="Arial"/>
                <a:cs typeface="Arial"/>
              </a:rPr>
              <a:t>Each </a:t>
            </a:r>
            <a:r>
              <a:rPr sz="1950" spc="-70">
                <a:latin typeface="Arial"/>
                <a:cs typeface="Arial"/>
              </a:rPr>
              <a:t>decision </a:t>
            </a:r>
            <a:r>
              <a:rPr sz="1950" spc="-60">
                <a:latin typeface="Arial"/>
                <a:cs typeface="Arial"/>
              </a:rPr>
              <a:t>should </a:t>
            </a:r>
            <a:r>
              <a:rPr sz="1950" spc="-75">
                <a:latin typeface="Arial"/>
                <a:cs typeface="Arial"/>
              </a:rPr>
              <a:t>be </a:t>
            </a:r>
            <a:r>
              <a:rPr sz="1950" spc="-65">
                <a:latin typeface="Arial"/>
                <a:cs typeface="Arial"/>
              </a:rPr>
              <a:t>explained </a:t>
            </a:r>
            <a:r>
              <a:rPr sz="1950" spc="-15">
                <a:latin typeface="Arial"/>
                <a:cs typeface="Arial"/>
              </a:rPr>
              <a:t>in </a:t>
            </a:r>
            <a:r>
              <a:rPr sz="1950">
                <a:latin typeface="Arial"/>
                <a:cs typeface="Arial"/>
              </a:rPr>
              <a:t>writing </a:t>
            </a:r>
            <a:r>
              <a:rPr sz="1950" spc="-20">
                <a:latin typeface="Arial"/>
                <a:cs typeface="Arial"/>
              </a:rPr>
              <a:t>in </a:t>
            </a:r>
            <a:r>
              <a:rPr sz="1950" spc="-175">
                <a:latin typeface="Arial"/>
                <a:cs typeface="Arial"/>
              </a:rPr>
              <a:t>as </a:t>
            </a:r>
            <a:r>
              <a:rPr sz="1950" spc="-50">
                <a:latin typeface="Arial"/>
                <a:cs typeface="Arial"/>
              </a:rPr>
              <a:t>careful </a:t>
            </a:r>
            <a:r>
              <a:rPr sz="1950" spc="-30">
                <a:latin typeface="Arial"/>
                <a:cs typeface="Arial"/>
              </a:rPr>
              <a:t>detail</a:t>
            </a:r>
            <a:r>
              <a:rPr sz="1950" spc="-325">
                <a:latin typeface="Arial"/>
                <a:cs typeface="Arial"/>
              </a:rPr>
              <a:t> </a:t>
            </a:r>
            <a:r>
              <a:rPr sz="1950" spc="-175">
                <a:latin typeface="Arial"/>
                <a:cs typeface="Arial"/>
              </a:rPr>
              <a:t>as </a:t>
            </a:r>
            <a:r>
              <a:rPr sz="1950" spc="-140">
                <a:latin typeface="Arial"/>
                <a:cs typeface="Arial"/>
              </a:rPr>
              <a:t>a  </a:t>
            </a:r>
            <a:r>
              <a:rPr sz="1950" spc="-35">
                <a:latin typeface="Arial"/>
                <a:cs typeface="Arial"/>
              </a:rPr>
              <a:t>finding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50">
                <a:latin typeface="Arial"/>
                <a:cs typeface="Arial"/>
              </a:rPr>
              <a:t>responsibility.</a:t>
            </a:r>
            <a:r>
              <a:rPr sz="1950" spc="145">
                <a:latin typeface="Arial"/>
                <a:cs typeface="Arial"/>
              </a:rPr>
              <a:t> </a:t>
            </a:r>
            <a:r>
              <a:rPr sz="1950" spc="-105">
                <a:latin typeface="Arial"/>
                <a:cs typeface="Arial"/>
              </a:rPr>
              <a:t>Why?</a:t>
            </a:r>
            <a:endParaRPr sz="1950">
              <a:latin typeface="Arial"/>
              <a:cs typeface="Arial"/>
            </a:endParaRPr>
          </a:p>
          <a:p>
            <a:pPr marL="871855" marR="637540" lvl="1" indent="-356870">
              <a:lnSpc>
                <a:spcPct val="101499"/>
              </a:lnSpc>
              <a:buClr>
                <a:srgbClr val="255A4C"/>
              </a:buClr>
              <a:buSzPct val="61538"/>
              <a:buChar char="o"/>
              <a:tabLst>
                <a:tab pos="871855" algn="l"/>
                <a:tab pos="872490" algn="l"/>
              </a:tabLst>
            </a:pPr>
            <a:r>
              <a:rPr sz="1950" spc="-130">
                <a:latin typeface="Arial"/>
                <a:cs typeface="Arial"/>
              </a:rPr>
              <a:t>The </a:t>
            </a:r>
            <a:r>
              <a:rPr sz="1950" spc="-55">
                <a:latin typeface="Arial"/>
                <a:cs typeface="Arial"/>
              </a:rPr>
              <a:t>act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55">
                <a:latin typeface="Arial"/>
                <a:cs typeface="Arial"/>
              </a:rPr>
              <a:t>documenting </a:t>
            </a:r>
            <a:r>
              <a:rPr sz="1950" spc="-80">
                <a:latin typeface="Arial"/>
                <a:cs typeface="Arial"/>
              </a:rPr>
              <a:t>helps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70">
                <a:latin typeface="Arial"/>
                <a:cs typeface="Arial"/>
              </a:rPr>
              <a:t>decision-maker </a:t>
            </a:r>
            <a:r>
              <a:rPr sz="1950" spc="-65">
                <a:latin typeface="Arial"/>
                <a:cs typeface="Arial"/>
              </a:rPr>
              <a:t>consider</a:t>
            </a:r>
            <a:r>
              <a:rPr sz="1950" spc="-300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all  </a:t>
            </a:r>
            <a:r>
              <a:rPr sz="1950" spc="-40">
                <a:latin typeface="Arial"/>
                <a:cs typeface="Arial"/>
              </a:rPr>
              <a:t>relevant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135">
                <a:latin typeface="Arial"/>
                <a:cs typeface="Arial"/>
              </a:rPr>
              <a:t>issues</a:t>
            </a:r>
            <a:endParaRPr sz="1950">
              <a:latin typeface="Arial"/>
              <a:cs typeface="Arial"/>
            </a:endParaRPr>
          </a:p>
          <a:p>
            <a:pPr marL="871855" marR="191770" lvl="1" indent="-356870">
              <a:lnSpc>
                <a:spcPct val="101499"/>
              </a:lnSpc>
              <a:buClr>
                <a:srgbClr val="255A4C"/>
              </a:buClr>
              <a:buSzPct val="61538"/>
              <a:buChar char="o"/>
              <a:tabLst>
                <a:tab pos="871855" algn="l"/>
                <a:tab pos="872490" algn="l"/>
              </a:tabLst>
            </a:pPr>
            <a:r>
              <a:rPr sz="1950" spc="-75">
                <a:latin typeface="Arial"/>
                <a:cs typeface="Arial"/>
              </a:rPr>
              <a:t>Demonstrates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that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decision</a:t>
            </a:r>
            <a:r>
              <a:rPr sz="1950" spc="-114">
                <a:latin typeface="Arial"/>
                <a:cs typeface="Arial"/>
              </a:rPr>
              <a:t> was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30">
                <a:latin typeface="Arial"/>
                <a:cs typeface="Arial"/>
              </a:rPr>
              <a:t>informed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and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not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110">
                <a:latin typeface="Arial"/>
                <a:cs typeface="Arial"/>
              </a:rPr>
              <a:t>based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on  </a:t>
            </a:r>
            <a:r>
              <a:rPr sz="1950" spc="-60">
                <a:latin typeface="Arial"/>
                <a:cs typeface="Arial"/>
              </a:rPr>
              <a:t>actual </a:t>
            </a:r>
            <a:r>
              <a:rPr sz="1950" spc="-5">
                <a:latin typeface="Arial"/>
                <a:cs typeface="Arial"/>
              </a:rPr>
              <a:t>or </a:t>
            </a:r>
            <a:r>
              <a:rPr sz="1950" spc="-65">
                <a:latin typeface="Arial"/>
                <a:cs typeface="Arial"/>
              </a:rPr>
              <a:t>perceived</a:t>
            </a:r>
            <a:r>
              <a:rPr sz="1950" spc="-240">
                <a:latin typeface="Arial"/>
                <a:cs typeface="Arial"/>
              </a:rPr>
              <a:t> </a:t>
            </a:r>
            <a:r>
              <a:rPr sz="1950" spc="-95">
                <a:latin typeface="Arial"/>
                <a:cs typeface="Arial"/>
              </a:rPr>
              <a:t>bias</a:t>
            </a:r>
            <a:endParaRPr sz="1950">
              <a:latin typeface="Arial"/>
              <a:cs typeface="Arial"/>
            </a:endParaRPr>
          </a:p>
          <a:p>
            <a:pPr marL="871855" marR="822960" lvl="1" indent="-356870">
              <a:lnSpc>
                <a:spcPct val="101499"/>
              </a:lnSpc>
              <a:buClr>
                <a:srgbClr val="255A4C"/>
              </a:buClr>
              <a:buSzPct val="61538"/>
              <a:buChar char="o"/>
              <a:tabLst>
                <a:tab pos="871855" algn="l"/>
                <a:tab pos="872490" algn="l"/>
              </a:tabLst>
            </a:pPr>
            <a:r>
              <a:rPr sz="1950" spc="-75">
                <a:latin typeface="Arial"/>
                <a:cs typeface="Arial"/>
              </a:rPr>
              <a:t>Demonstrates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that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decision</a:t>
            </a:r>
            <a:r>
              <a:rPr sz="1950" spc="-114">
                <a:latin typeface="Arial"/>
                <a:cs typeface="Arial"/>
              </a:rPr>
              <a:t> was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not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15">
                <a:latin typeface="Arial"/>
                <a:cs typeface="Arial"/>
              </a:rPr>
              <a:t>without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thought,  </a:t>
            </a:r>
            <a:r>
              <a:rPr sz="1950" spc="-35">
                <a:latin typeface="Arial"/>
                <a:cs typeface="Arial"/>
              </a:rPr>
              <a:t>arbitrary, </a:t>
            </a:r>
            <a:r>
              <a:rPr sz="1950" spc="-5">
                <a:latin typeface="Arial"/>
                <a:cs typeface="Arial"/>
              </a:rPr>
              <a:t>or</a:t>
            </a:r>
            <a:r>
              <a:rPr sz="1950" spc="-195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capricious</a:t>
            </a:r>
            <a:endParaRPr sz="1950">
              <a:latin typeface="Arial"/>
              <a:cs typeface="Arial"/>
            </a:endParaRPr>
          </a:p>
          <a:p>
            <a:pPr marL="871855" lvl="1" indent="-357505">
              <a:lnSpc>
                <a:spcPct val="100000"/>
              </a:lnSpc>
              <a:spcBef>
                <a:spcPts val="35"/>
              </a:spcBef>
              <a:buClr>
                <a:srgbClr val="255A4C"/>
              </a:buClr>
              <a:buSzPct val="61538"/>
              <a:buChar char="o"/>
              <a:tabLst>
                <a:tab pos="871855" algn="l"/>
                <a:tab pos="872490" algn="l"/>
              </a:tabLst>
            </a:pPr>
            <a:r>
              <a:rPr sz="1950" spc="-75">
                <a:latin typeface="Arial"/>
                <a:cs typeface="Arial"/>
              </a:rPr>
              <a:t>Demonstrates </a:t>
            </a:r>
            <a:r>
              <a:rPr sz="1950" spc="-45">
                <a:latin typeface="Arial"/>
                <a:cs typeface="Arial"/>
              </a:rPr>
              <a:t>alignment </a:t>
            </a:r>
            <a:r>
              <a:rPr sz="1950" spc="20">
                <a:latin typeface="Arial"/>
                <a:cs typeface="Arial"/>
              </a:rPr>
              <a:t>with </a:t>
            </a:r>
            <a:r>
              <a:rPr sz="1950" spc="-20">
                <a:latin typeface="Arial"/>
                <a:cs typeface="Arial"/>
              </a:rPr>
              <a:t>institution’s</a:t>
            </a:r>
            <a:r>
              <a:rPr sz="1950" spc="-415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disciplinary </a:t>
            </a:r>
            <a:r>
              <a:rPr sz="1950" spc="-55">
                <a:latin typeface="Arial"/>
                <a:cs typeface="Arial"/>
              </a:rPr>
              <a:t>philosophy</a:t>
            </a:r>
            <a:endParaRPr sz="1950">
              <a:latin typeface="Arial"/>
              <a:cs typeface="Arial"/>
            </a:endParaRPr>
          </a:p>
          <a:p>
            <a:pPr marL="871855" marR="5080" lvl="1" indent="-356870">
              <a:lnSpc>
                <a:spcPct val="101499"/>
              </a:lnSpc>
              <a:spcBef>
                <a:spcPts val="5"/>
              </a:spcBef>
              <a:buClr>
                <a:srgbClr val="255A4C"/>
              </a:buClr>
              <a:buSzPct val="61538"/>
              <a:buChar char="o"/>
              <a:tabLst>
                <a:tab pos="871855" algn="l"/>
                <a:tab pos="872490" algn="l"/>
              </a:tabLst>
            </a:pPr>
            <a:r>
              <a:rPr sz="1950" spc="-95">
                <a:latin typeface="Arial"/>
                <a:cs typeface="Arial"/>
              </a:rPr>
              <a:t>Provides </a:t>
            </a:r>
            <a:r>
              <a:rPr sz="1950" spc="-100">
                <a:latin typeface="Arial"/>
                <a:cs typeface="Arial"/>
              </a:rPr>
              <a:t>appeals </a:t>
            </a:r>
            <a:r>
              <a:rPr sz="1950" spc="-25">
                <a:latin typeface="Arial"/>
                <a:cs typeface="Arial"/>
              </a:rPr>
              <a:t>official </a:t>
            </a:r>
            <a:r>
              <a:rPr sz="1950" spc="-75">
                <a:latin typeface="Arial"/>
                <a:cs typeface="Arial"/>
              </a:rPr>
              <a:t>and </a:t>
            </a:r>
            <a:r>
              <a:rPr sz="1950" spc="-100">
                <a:latin typeface="Arial"/>
                <a:cs typeface="Arial"/>
              </a:rPr>
              <a:t>any </a:t>
            </a:r>
            <a:r>
              <a:rPr sz="1950" spc="-50">
                <a:latin typeface="Arial"/>
                <a:cs typeface="Arial"/>
              </a:rPr>
              <a:t>reviewing </a:t>
            </a:r>
            <a:r>
              <a:rPr sz="1950" spc="-20">
                <a:latin typeface="Arial"/>
                <a:cs typeface="Arial"/>
              </a:rPr>
              <a:t>court </a:t>
            </a:r>
            <a:r>
              <a:rPr sz="1950" spc="20">
                <a:latin typeface="Arial"/>
                <a:cs typeface="Arial"/>
              </a:rPr>
              <a:t>with</a:t>
            </a:r>
            <a:r>
              <a:rPr sz="1950" spc="-310">
                <a:latin typeface="Arial"/>
                <a:cs typeface="Arial"/>
              </a:rPr>
              <a:t>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85">
                <a:latin typeface="Arial"/>
                <a:cs typeface="Arial"/>
              </a:rPr>
              <a:t>reason </a:t>
            </a:r>
            <a:r>
              <a:rPr sz="1950" spc="20">
                <a:latin typeface="Arial"/>
                <a:cs typeface="Arial"/>
              </a:rPr>
              <a:t>to  </a:t>
            </a:r>
            <a:r>
              <a:rPr sz="1950" spc="-45">
                <a:latin typeface="Arial"/>
                <a:cs typeface="Arial"/>
              </a:rPr>
              <a:t>grant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sanctioning</a:t>
            </a:r>
            <a:r>
              <a:rPr sz="1950" spc="-135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official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45">
                <a:latin typeface="Arial"/>
                <a:cs typeface="Arial"/>
              </a:rPr>
              <a:t>discretion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in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his/her</a:t>
            </a:r>
            <a:r>
              <a:rPr sz="1950" spc="-110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decision</a:t>
            </a:r>
            <a:endParaRPr sz="1950">
              <a:latin typeface="Arial"/>
              <a:cs typeface="Arial"/>
            </a:endParaRPr>
          </a:p>
          <a:p>
            <a:pPr marL="368935" indent="-356870">
              <a:lnSpc>
                <a:spcPct val="100000"/>
              </a:lnSpc>
              <a:spcBef>
                <a:spcPts val="35"/>
              </a:spcBef>
              <a:buClr>
                <a:srgbClr val="255A4C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130">
                <a:latin typeface="Arial"/>
                <a:cs typeface="Arial"/>
              </a:rPr>
              <a:t>The </a:t>
            </a:r>
            <a:r>
              <a:rPr sz="1950" spc="-70">
                <a:latin typeface="Arial"/>
                <a:cs typeface="Arial"/>
              </a:rPr>
              <a:t>decision </a:t>
            </a:r>
            <a:r>
              <a:rPr sz="1950" spc="-80">
                <a:latin typeface="Arial"/>
                <a:cs typeface="Arial"/>
              </a:rPr>
              <a:t>need </a:t>
            </a:r>
            <a:r>
              <a:rPr sz="1950" spc="5">
                <a:latin typeface="Arial"/>
                <a:cs typeface="Arial"/>
              </a:rPr>
              <a:t>not </a:t>
            </a:r>
            <a:r>
              <a:rPr sz="1950" spc="-75">
                <a:latin typeface="Arial"/>
                <a:cs typeface="Arial"/>
              </a:rPr>
              <a:t>be</a:t>
            </a:r>
            <a:r>
              <a:rPr sz="1950" spc="-225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lengthy</a:t>
            </a:r>
            <a:endParaRPr sz="19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055" y="1662176"/>
            <a:ext cx="57289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/>
              <a:t>Documenting the</a:t>
            </a:r>
            <a:r>
              <a:rPr spc="-85"/>
              <a:t> </a:t>
            </a:r>
            <a:r>
              <a:rPr spc="-5"/>
              <a:t>Decision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1904" y="2590291"/>
            <a:ext cx="6457696" cy="290400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1789"/>
              </a:lnSpc>
              <a:spcBef>
                <a:spcPts val="325"/>
              </a:spcBef>
            </a:pPr>
            <a:r>
              <a:rPr sz="1650" b="1" i="1" spc="15" dirty="0">
                <a:latin typeface="Arial-BoldItalicMT"/>
                <a:cs typeface="Arial-BoldItalicMT"/>
              </a:rPr>
              <a:t>*May </a:t>
            </a:r>
            <a:r>
              <a:rPr sz="1650" b="1" i="1" spc="-105" dirty="0">
                <a:latin typeface="Arial-BoldItalicMT"/>
                <a:cs typeface="Arial-BoldItalicMT"/>
              </a:rPr>
              <a:t>incorporate </a:t>
            </a:r>
            <a:r>
              <a:rPr sz="1650" b="1" i="1" spc="-100" dirty="0">
                <a:latin typeface="Arial-BoldItalicMT"/>
                <a:cs typeface="Arial-BoldItalicMT"/>
              </a:rPr>
              <a:t>investigative</a:t>
            </a:r>
            <a:r>
              <a:rPr sz="1650" b="1" i="1" spc="-310" dirty="0">
                <a:latin typeface="Arial-BoldItalicMT"/>
                <a:cs typeface="Arial-BoldItalicMT"/>
              </a:rPr>
              <a:t> </a:t>
            </a:r>
            <a:r>
              <a:rPr sz="1650" b="1" i="1" spc="-80" dirty="0">
                <a:latin typeface="Arial-BoldItalicMT"/>
                <a:cs typeface="Arial-BoldItalicMT"/>
              </a:rPr>
              <a:t>report  for </a:t>
            </a:r>
            <a:r>
              <a:rPr sz="1650" b="1" i="1" spc="-165" dirty="0">
                <a:latin typeface="Arial-BoldItalicMT"/>
                <a:cs typeface="Arial-BoldItalicMT"/>
              </a:rPr>
              <a:t>some </a:t>
            </a:r>
            <a:r>
              <a:rPr sz="1650" b="1" i="1" spc="-100" dirty="0">
                <a:latin typeface="Arial-BoldItalicMT"/>
                <a:cs typeface="Arial-BoldItalicMT"/>
              </a:rPr>
              <a:t>or </a:t>
            </a:r>
            <a:r>
              <a:rPr sz="1650" b="1" i="1" spc="-165" dirty="0">
                <a:latin typeface="Arial-BoldItalicMT"/>
                <a:cs typeface="Arial-BoldItalicMT"/>
              </a:rPr>
              <a:t>much </a:t>
            </a:r>
            <a:r>
              <a:rPr sz="1650" b="1" i="1" spc="-85" dirty="0">
                <a:latin typeface="Arial-BoldItalicMT"/>
                <a:cs typeface="Arial-BoldItalicMT"/>
              </a:rPr>
              <a:t>of </a:t>
            </a:r>
            <a:r>
              <a:rPr sz="1650" b="1" i="1" spc="-75" dirty="0">
                <a:latin typeface="Arial-BoldItalicMT"/>
                <a:cs typeface="Arial-BoldItalicMT"/>
              </a:rPr>
              <a:t>the</a:t>
            </a:r>
            <a:r>
              <a:rPr sz="1650" b="1" i="1" spc="-40" dirty="0">
                <a:latin typeface="Arial-BoldItalicMT"/>
                <a:cs typeface="Arial-BoldItalicMT"/>
              </a:rPr>
              <a:t> </a:t>
            </a:r>
            <a:r>
              <a:rPr sz="1650" b="1" i="1" spc="-95" dirty="0">
                <a:latin typeface="Arial-BoldItalicMT"/>
                <a:cs typeface="Arial-BoldItalicMT"/>
              </a:rPr>
              <a:t>following:</a:t>
            </a:r>
            <a:endParaRPr sz="1650" dirty="0">
              <a:latin typeface="Arial-BoldItalicMT"/>
              <a:cs typeface="Arial-BoldItalicMT"/>
            </a:endParaRPr>
          </a:p>
          <a:p>
            <a:pPr marL="494030">
              <a:lnSpc>
                <a:spcPct val="100000"/>
              </a:lnSpc>
              <a:spcBef>
                <a:spcPts val="254"/>
              </a:spcBef>
            </a:pPr>
            <a:r>
              <a:rPr sz="1650" spc="-55" dirty="0">
                <a:latin typeface="Arial"/>
                <a:cs typeface="Arial"/>
              </a:rPr>
              <a:t>-Preliminary </a:t>
            </a:r>
            <a:r>
              <a:rPr sz="1650" spc="-135" dirty="0">
                <a:latin typeface="Arial"/>
                <a:cs typeface="Arial"/>
              </a:rPr>
              <a:t>case</a:t>
            </a:r>
            <a:r>
              <a:rPr sz="1650" spc="-195" dirty="0">
                <a:latin typeface="Arial"/>
                <a:cs typeface="Arial"/>
              </a:rPr>
              <a:t> </a:t>
            </a:r>
            <a:r>
              <a:rPr sz="1650" spc="-25" dirty="0">
                <a:latin typeface="Arial"/>
                <a:cs typeface="Arial"/>
              </a:rPr>
              <a:t>information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55" dirty="0">
                <a:latin typeface="Arial"/>
                <a:cs typeface="Arial"/>
              </a:rPr>
              <a:t>-History </a:t>
            </a:r>
            <a:r>
              <a:rPr sz="1650" spc="-5" dirty="0">
                <a:latin typeface="Arial"/>
                <a:cs typeface="Arial"/>
              </a:rPr>
              <a:t>of </a:t>
            </a:r>
            <a:r>
              <a:rPr sz="1650" spc="-20" dirty="0">
                <a:latin typeface="Arial"/>
                <a:cs typeface="Arial"/>
              </a:rPr>
              <a:t>the</a:t>
            </a:r>
            <a:r>
              <a:rPr sz="1650" spc="-235" dirty="0">
                <a:latin typeface="Arial"/>
                <a:cs typeface="Arial"/>
              </a:rPr>
              <a:t> </a:t>
            </a:r>
            <a:r>
              <a:rPr sz="1650" spc="-135" dirty="0">
                <a:latin typeface="Arial"/>
                <a:cs typeface="Arial"/>
              </a:rPr>
              <a:t>case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65" dirty="0">
                <a:latin typeface="Arial"/>
                <a:cs typeface="Arial"/>
              </a:rPr>
              <a:t>-Allegations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60" dirty="0">
                <a:latin typeface="Arial"/>
                <a:cs typeface="Arial"/>
              </a:rPr>
              <a:t>-Applicable</a:t>
            </a:r>
            <a:r>
              <a:rPr sz="1650" spc="-155" dirty="0">
                <a:latin typeface="Arial"/>
                <a:cs typeface="Arial"/>
              </a:rPr>
              <a:t> </a:t>
            </a:r>
            <a:r>
              <a:rPr sz="1650" spc="-50" dirty="0">
                <a:latin typeface="Arial"/>
                <a:cs typeface="Arial"/>
              </a:rPr>
              <a:t>policies/procedures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290"/>
              </a:spcBef>
            </a:pPr>
            <a:r>
              <a:rPr sz="1650" spc="-80" dirty="0">
                <a:latin typeface="Arial"/>
                <a:cs typeface="Arial"/>
              </a:rPr>
              <a:t>-Standard </a:t>
            </a:r>
            <a:r>
              <a:rPr sz="1650" spc="-5" dirty="0">
                <a:latin typeface="Arial"/>
                <a:cs typeface="Arial"/>
              </a:rPr>
              <a:t>of</a:t>
            </a:r>
            <a:r>
              <a:rPr sz="1650" spc="-114" dirty="0">
                <a:latin typeface="Arial"/>
                <a:cs typeface="Arial"/>
              </a:rPr>
              <a:t> </a:t>
            </a:r>
            <a:r>
              <a:rPr sz="1650" spc="-80" dirty="0">
                <a:latin typeface="Arial"/>
                <a:cs typeface="Arial"/>
              </a:rPr>
              <a:t>evidence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100" dirty="0">
                <a:latin typeface="Arial"/>
                <a:cs typeface="Arial"/>
              </a:rPr>
              <a:t>-Evidence</a:t>
            </a:r>
            <a:r>
              <a:rPr sz="1650" spc="-105" dirty="0">
                <a:latin typeface="Arial"/>
                <a:cs typeface="Arial"/>
              </a:rPr>
              <a:t> </a:t>
            </a:r>
            <a:r>
              <a:rPr sz="1650" spc="-70" dirty="0">
                <a:latin typeface="Arial"/>
                <a:cs typeface="Arial"/>
              </a:rPr>
              <a:t>considered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85" dirty="0">
                <a:latin typeface="Arial"/>
                <a:cs typeface="Arial"/>
              </a:rPr>
              <a:t>-Factual </a:t>
            </a:r>
            <a:r>
              <a:rPr sz="1650" spc="-50" dirty="0">
                <a:latin typeface="Arial"/>
                <a:cs typeface="Arial"/>
              </a:rPr>
              <a:t>findings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300"/>
              </a:spcBef>
            </a:pPr>
            <a:r>
              <a:rPr sz="1650" spc="-85" dirty="0">
                <a:latin typeface="Arial"/>
                <a:cs typeface="Arial"/>
              </a:rPr>
              <a:t>-Analysis </a:t>
            </a:r>
            <a:r>
              <a:rPr sz="1650" spc="-80" dirty="0">
                <a:latin typeface="Arial"/>
                <a:cs typeface="Arial"/>
              </a:rPr>
              <a:t>and</a:t>
            </a:r>
            <a:r>
              <a:rPr sz="1650" spc="-135" dirty="0">
                <a:latin typeface="Arial"/>
                <a:cs typeface="Arial"/>
              </a:rPr>
              <a:t> </a:t>
            </a:r>
            <a:r>
              <a:rPr sz="1650" spc="-65" dirty="0">
                <a:latin typeface="Arial"/>
                <a:cs typeface="Arial"/>
              </a:rPr>
              <a:t>conclusion</a:t>
            </a:r>
            <a:endParaRPr sz="1650" dirty="0">
              <a:latin typeface="Arial"/>
              <a:cs typeface="Arial"/>
            </a:endParaRPr>
          </a:p>
          <a:p>
            <a:pPr marL="494030">
              <a:lnSpc>
                <a:spcPct val="100000"/>
              </a:lnSpc>
              <a:spcBef>
                <a:spcPts val="285"/>
              </a:spcBef>
            </a:pPr>
            <a:r>
              <a:rPr sz="1650" spc="-90" dirty="0">
                <a:latin typeface="Arial"/>
                <a:cs typeface="Arial"/>
              </a:rPr>
              <a:t>-Sanctions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412242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0">
                <a:solidFill>
                  <a:srgbClr val="0032A0"/>
                </a:solidFill>
              </a:rPr>
              <a:t>Critical</a:t>
            </a:r>
            <a:r>
              <a:rPr sz="3600" spc="-6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Elements</a:t>
            </a:r>
            <a:endParaRPr sz="360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10232" y="2548534"/>
            <a:ext cx="5105400" cy="245173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300" spc="-140">
                <a:latin typeface="Arial"/>
                <a:cs typeface="Arial"/>
              </a:rPr>
              <a:t>-Names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229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parties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300" spc="-90">
                <a:latin typeface="Arial"/>
                <a:cs typeface="Arial"/>
              </a:rPr>
              <a:t>-Investigators</a:t>
            </a:r>
            <a:r>
              <a:rPr sz="2300" spc="-200">
                <a:latin typeface="Arial"/>
                <a:cs typeface="Arial"/>
              </a:rPr>
              <a:t> </a:t>
            </a:r>
            <a:r>
              <a:rPr sz="2300" spc="-125">
                <a:latin typeface="Arial"/>
                <a:cs typeface="Arial"/>
              </a:rPr>
              <a:t>name(s)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300" spc="-75">
                <a:latin typeface="Arial"/>
                <a:cs typeface="Arial"/>
              </a:rPr>
              <a:t>-Adjudicator(s)</a:t>
            </a:r>
            <a:r>
              <a:rPr sz="2300" spc="-160">
                <a:latin typeface="Arial"/>
                <a:cs typeface="Arial"/>
              </a:rPr>
              <a:t> </a:t>
            </a:r>
            <a:r>
              <a:rPr sz="2300" spc="-140">
                <a:latin typeface="Arial"/>
                <a:cs typeface="Arial"/>
              </a:rPr>
              <a:t>names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ct val="100400"/>
              </a:lnSpc>
              <a:spcBef>
                <a:spcPts val="490"/>
              </a:spcBef>
            </a:pPr>
            <a:r>
              <a:rPr sz="2300" spc="-90">
                <a:latin typeface="Arial"/>
                <a:cs typeface="Arial"/>
              </a:rPr>
              <a:t>-When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50">
                <a:latin typeface="Arial"/>
                <a:cs typeface="Arial"/>
              </a:rPr>
              <a:t>how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185">
                <a:latin typeface="Arial"/>
                <a:cs typeface="Arial"/>
              </a:rPr>
              <a:t>case </a:t>
            </a:r>
            <a:r>
              <a:rPr sz="2300" spc="-145">
                <a:latin typeface="Arial"/>
                <a:cs typeface="Arial"/>
              </a:rPr>
              <a:t>was </a:t>
            </a:r>
            <a:r>
              <a:rPr sz="2300" spc="-95">
                <a:latin typeface="Arial"/>
                <a:cs typeface="Arial"/>
              </a:rPr>
              <a:t>received</a:t>
            </a:r>
            <a:r>
              <a:rPr sz="2300" spc="-305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and  </a:t>
            </a:r>
            <a:r>
              <a:rPr sz="2300" spc="-140">
                <a:latin typeface="Arial"/>
                <a:cs typeface="Arial"/>
              </a:rPr>
              <a:t>assigned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300" spc="-170">
                <a:latin typeface="Arial"/>
                <a:cs typeface="Arial"/>
              </a:rPr>
              <a:t>-Key</a:t>
            </a:r>
            <a:r>
              <a:rPr sz="2300" spc="-145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dates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7176134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Preliminary Case</a:t>
            </a:r>
            <a:r>
              <a:rPr sz="3600" spc="-9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Information</a:t>
            </a:r>
            <a:endParaRPr sz="360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8292" y="2548534"/>
            <a:ext cx="7010908" cy="29381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37185" marR="190500" indent="-325120">
              <a:lnSpc>
                <a:spcPct val="99300"/>
              </a:lnSpc>
              <a:spcBef>
                <a:spcPts val="345"/>
              </a:spcBef>
            </a:pPr>
            <a:r>
              <a:rPr sz="2300" spc="-90" dirty="0">
                <a:latin typeface="Arial"/>
                <a:cs typeface="Arial"/>
              </a:rPr>
              <a:t>-How </a:t>
            </a:r>
            <a:r>
              <a:rPr sz="2300" spc="-40" dirty="0">
                <a:latin typeface="Arial"/>
                <a:cs typeface="Arial"/>
              </a:rPr>
              <a:t>did </a:t>
            </a:r>
            <a:r>
              <a:rPr sz="2300" spc="-25" dirty="0">
                <a:latin typeface="Arial"/>
                <a:cs typeface="Arial"/>
              </a:rPr>
              <a:t>the </a:t>
            </a:r>
            <a:r>
              <a:rPr sz="2300" spc="-10" dirty="0">
                <a:latin typeface="Arial"/>
                <a:cs typeface="Arial"/>
              </a:rPr>
              <a:t>institution </a:t>
            </a:r>
            <a:r>
              <a:rPr sz="2300" spc="-95" dirty="0">
                <a:latin typeface="Arial"/>
                <a:cs typeface="Arial"/>
              </a:rPr>
              <a:t>respond </a:t>
            </a:r>
            <a:r>
              <a:rPr sz="2300" spc="35" dirty="0">
                <a:latin typeface="Arial"/>
                <a:cs typeface="Arial"/>
              </a:rPr>
              <a:t>to </a:t>
            </a:r>
            <a:r>
              <a:rPr sz="2300" spc="-25" dirty="0">
                <a:latin typeface="Arial"/>
                <a:cs typeface="Arial"/>
              </a:rPr>
              <a:t>the </a:t>
            </a:r>
            <a:r>
              <a:rPr sz="2300" spc="-45" dirty="0">
                <a:latin typeface="Arial"/>
                <a:cs typeface="Arial"/>
              </a:rPr>
              <a:t>report?  </a:t>
            </a:r>
            <a:r>
              <a:rPr sz="2300" i="1" spc="-95" dirty="0">
                <a:latin typeface="Arial"/>
                <a:cs typeface="Arial"/>
              </a:rPr>
              <a:t>e.g., </a:t>
            </a:r>
            <a:r>
              <a:rPr sz="2300" i="1" spc="-45" dirty="0">
                <a:latin typeface="Arial"/>
                <a:cs typeface="Arial"/>
              </a:rPr>
              <a:t>rights </a:t>
            </a:r>
            <a:r>
              <a:rPr sz="2300" i="1" spc="-95" dirty="0">
                <a:latin typeface="Arial"/>
                <a:cs typeface="Arial"/>
              </a:rPr>
              <a:t>and </a:t>
            </a:r>
            <a:r>
              <a:rPr sz="2300" i="1" spc="-70" dirty="0">
                <a:latin typeface="Arial"/>
                <a:cs typeface="Arial"/>
              </a:rPr>
              <a:t>options </a:t>
            </a:r>
            <a:r>
              <a:rPr sz="2300" i="1" spc="-80" dirty="0">
                <a:latin typeface="Arial"/>
                <a:cs typeface="Arial"/>
              </a:rPr>
              <a:t>provided, </a:t>
            </a:r>
            <a:r>
              <a:rPr sz="2300" i="1" spc="-25" dirty="0">
                <a:latin typeface="Arial"/>
                <a:cs typeface="Arial"/>
              </a:rPr>
              <a:t>notification</a:t>
            </a:r>
            <a:r>
              <a:rPr sz="2300" i="1" spc="-380" dirty="0">
                <a:latin typeface="Arial"/>
                <a:cs typeface="Arial"/>
              </a:rPr>
              <a:t> </a:t>
            </a:r>
            <a:r>
              <a:rPr sz="2300" i="1" spc="-20" dirty="0">
                <a:latin typeface="Arial"/>
                <a:cs typeface="Arial"/>
              </a:rPr>
              <a:t>of  </a:t>
            </a:r>
            <a:r>
              <a:rPr sz="2300" i="1" spc="-95" dirty="0">
                <a:latin typeface="Arial"/>
                <a:cs typeface="Arial"/>
              </a:rPr>
              <a:t>respondent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2300" spc="-75" dirty="0">
                <a:latin typeface="Arial"/>
                <a:cs typeface="Arial"/>
              </a:rPr>
              <a:t>-Investigation</a:t>
            </a:r>
            <a:endParaRPr sz="2300" dirty="0">
              <a:latin typeface="Arial"/>
              <a:cs typeface="Arial"/>
            </a:endParaRPr>
          </a:p>
          <a:p>
            <a:pPr marL="12700" marR="5080">
              <a:lnSpc>
                <a:spcPts val="2500"/>
              </a:lnSpc>
              <a:spcBef>
                <a:spcPts val="530"/>
              </a:spcBef>
            </a:pPr>
            <a:r>
              <a:rPr sz="2300" spc="-85" dirty="0">
                <a:latin typeface="Arial"/>
                <a:cs typeface="Arial"/>
              </a:rPr>
              <a:t>-When, </a:t>
            </a:r>
            <a:r>
              <a:rPr sz="2300" spc="-105" dirty="0">
                <a:latin typeface="Arial"/>
                <a:cs typeface="Arial"/>
              </a:rPr>
              <a:t>how, </a:t>
            </a:r>
            <a:r>
              <a:rPr sz="2300" spc="-100" dirty="0">
                <a:latin typeface="Arial"/>
                <a:cs typeface="Arial"/>
              </a:rPr>
              <a:t>and </a:t>
            </a:r>
            <a:r>
              <a:rPr sz="2300" spc="-65" dirty="0">
                <a:latin typeface="Arial"/>
                <a:cs typeface="Arial"/>
              </a:rPr>
              <a:t>where </a:t>
            </a:r>
            <a:r>
              <a:rPr sz="2300" spc="-75" dirty="0">
                <a:latin typeface="Arial"/>
                <a:cs typeface="Arial"/>
              </a:rPr>
              <a:t>were </a:t>
            </a:r>
            <a:r>
              <a:rPr sz="2300" spc="-65" dirty="0">
                <a:latin typeface="Arial"/>
                <a:cs typeface="Arial"/>
              </a:rPr>
              <a:t>parties </a:t>
            </a:r>
            <a:r>
              <a:rPr sz="2300" spc="-105" dirty="0">
                <a:latin typeface="Arial"/>
                <a:cs typeface="Arial"/>
              </a:rPr>
              <a:t>and</a:t>
            </a:r>
            <a:r>
              <a:rPr sz="2300" spc="-395" dirty="0">
                <a:latin typeface="Arial"/>
                <a:cs typeface="Arial"/>
              </a:rPr>
              <a:t> </a:t>
            </a:r>
            <a:r>
              <a:rPr sz="2300" spc="-105" dirty="0">
                <a:latin typeface="Arial"/>
                <a:cs typeface="Arial"/>
              </a:rPr>
              <a:t>witnesses  </a:t>
            </a:r>
            <a:r>
              <a:rPr sz="2300" spc="-60" dirty="0">
                <a:latin typeface="Arial"/>
                <a:cs typeface="Arial"/>
              </a:rPr>
              <a:t>interviewed?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2300" spc="-120" dirty="0">
                <a:latin typeface="Arial"/>
                <a:cs typeface="Arial"/>
              </a:rPr>
              <a:t>-Subsequent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60" dirty="0">
                <a:latin typeface="Arial"/>
                <a:cs typeface="Arial"/>
              </a:rPr>
              <a:t>adjudication</a:t>
            </a:r>
            <a:endParaRPr sz="2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300" spc="-114" dirty="0">
                <a:latin typeface="Arial"/>
                <a:cs typeface="Arial"/>
              </a:rPr>
              <a:t>-Explain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135" dirty="0">
                <a:latin typeface="Arial"/>
                <a:cs typeface="Arial"/>
              </a:rPr>
              <a:t>delays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450596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History of </a:t>
            </a:r>
            <a:r>
              <a:rPr sz="3600" spc="10">
                <a:solidFill>
                  <a:srgbClr val="0032A0"/>
                </a:solidFill>
              </a:rPr>
              <a:t>the</a:t>
            </a:r>
            <a:r>
              <a:rPr sz="3600" spc="-14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Case</a:t>
            </a:r>
            <a:endParaRPr sz="360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7060" y="2610103"/>
            <a:ext cx="6581140" cy="204004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0"/>
              </a:spcBef>
            </a:pPr>
            <a:r>
              <a:rPr sz="2450" b="1" i="1" spc="-135" dirty="0">
                <a:latin typeface="Arial-BoldItalicMT"/>
                <a:cs typeface="Arial-BoldItalicMT"/>
              </a:rPr>
              <a:t>Goal</a:t>
            </a:r>
            <a:r>
              <a:rPr sz="2450" spc="-135" dirty="0">
                <a:latin typeface="Arial"/>
                <a:cs typeface="Arial"/>
              </a:rPr>
              <a:t>: </a:t>
            </a:r>
            <a:r>
              <a:rPr sz="2450" spc="-20" dirty="0">
                <a:latin typeface="Arial"/>
                <a:cs typeface="Arial"/>
              </a:rPr>
              <a:t>identify </a:t>
            </a:r>
            <a:r>
              <a:rPr sz="2450" spc="-105" dirty="0">
                <a:latin typeface="Arial"/>
                <a:cs typeface="Arial"/>
              </a:rPr>
              <a:t>and  </a:t>
            </a:r>
            <a:r>
              <a:rPr sz="2450" spc="-40" dirty="0">
                <a:latin typeface="Arial"/>
                <a:cs typeface="Arial"/>
              </a:rPr>
              <a:t>articulate </a:t>
            </a:r>
            <a:r>
              <a:rPr sz="2450" spc="-30" dirty="0">
                <a:latin typeface="Arial"/>
                <a:cs typeface="Arial"/>
              </a:rPr>
              <a:t>what </a:t>
            </a:r>
            <a:r>
              <a:rPr sz="2450" spc="-20" dirty="0">
                <a:latin typeface="Arial"/>
                <a:cs typeface="Arial"/>
              </a:rPr>
              <a:t>part </a:t>
            </a:r>
            <a:r>
              <a:rPr sz="2450" dirty="0">
                <a:latin typeface="Arial"/>
                <a:cs typeface="Arial"/>
              </a:rPr>
              <a:t>of  </a:t>
            </a:r>
            <a:r>
              <a:rPr sz="2450" spc="-80" dirty="0">
                <a:latin typeface="Arial"/>
                <a:cs typeface="Arial"/>
              </a:rPr>
              <a:t>complainant’s </a:t>
            </a:r>
            <a:r>
              <a:rPr sz="2450" spc="-85" dirty="0">
                <a:latin typeface="Arial"/>
                <a:cs typeface="Arial"/>
              </a:rPr>
              <a:t>story, </a:t>
            </a:r>
            <a:r>
              <a:rPr sz="2450" spc="45" dirty="0">
                <a:latin typeface="Arial"/>
                <a:cs typeface="Arial"/>
              </a:rPr>
              <a:t>if  </a:t>
            </a:r>
            <a:r>
              <a:rPr sz="2450" spc="-15" dirty="0">
                <a:latin typeface="Arial"/>
                <a:cs typeface="Arial"/>
              </a:rPr>
              <a:t>true, </a:t>
            </a:r>
            <a:r>
              <a:rPr sz="2450" spc="-125" dirty="0">
                <a:latin typeface="Arial"/>
                <a:cs typeface="Arial"/>
              </a:rPr>
              <a:t>is </a:t>
            </a:r>
            <a:r>
              <a:rPr sz="2450" spc="-180" dirty="0">
                <a:latin typeface="Arial"/>
                <a:cs typeface="Arial"/>
              </a:rPr>
              <a:t>a </a:t>
            </a:r>
            <a:r>
              <a:rPr sz="2450" spc="-30" dirty="0">
                <a:latin typeface="Arial"/>
                <a:cs typeface="Arial"/>
              </a:rPr>
              <a:t>violation </a:t>
            </a:r>
            <a:r>
              <a:rPr sz="2450" dirty="0">
                <a:latin typeface="Arial"/>
                <a:cs typeface="Arial"/>
              </a:rPr>
              <a:t>of</a:t>
            </a:r>
            <a:r>
              <a:rPr sz="2450" spc="-320" dirty="0">
                <a:latin typeface="Arial"/>
                <a:cs typeface="Arial"/>
              </a:rPr>
              <a:t> </a:t>
            </a:r>
            <a:r>
              <a:rPr sz="2450" spc="-20" dirty="0">
                <a:latin typeface="Arial"/>
                <a:cs typeface="Arial"/>
              </a:rPr>
              <a:t>the  </a:t>
            </a:r>
            <a:r>
              <a:rPr sz="2450" spc="-30" dirty="0">
                <a:latin typeface="Arial"/>
                <a:cs typeface="Arial"/>
              </a:rPr>
              <a:t>institution’s</a:t>
            </a:r>
            <a:r>
              <a:rPr sz="2450" spc="-130" dirty="0">
                <a:latin typeface="Arial"/>
                <a:cs typeface="Arial"/>
              </a:rPr>
              <a:t> </a:t>
            </a:r>
            <a:r>
              <a:rPr sz="2450" spc="-65" dirty="0">
                <a:latin typeface="Arial"/>
                <a:cs typeface="Arial"/>
              </a:rPr>
              <a:t>policy</a:t>
            </a:r>
            <a:endParaRPr sz="2450" dirty="0">
              <a:latin typeface="Arial"/>
              <a:cs typeface="Arial"/>
            </a:endParaRPr>
          </a:p>
          <a:p>
            <a:pPr marL="12700" marR="401320">
              <a:lnSpc>
                <a:spcPct val="100800"/>
              </a:lnSpc>
              <a:spcBef>
                <a:spcPts val="505"/>
              </a:spcBef>
            </a:pPr>
            <a:r>
              <a:rPr sz="2450" spc="-170" dirty="0">
                <a:latin typeface="Arial"/>
                <a:cs typeface="Arial"/>
              </a:rPr>
              <a:t>-Focus </a:t>
            </a:r>
            <a:r>
              <a:rPr sz="2450" spc="-65" dirty="0">
                <a:latin typeface="Arial"/>
                <a:cs typeface="Arial"/>
              </a:rPr>
              <a:t>on who,</a:t>
            </a:r>
            <a:r>
              <a:rPr sz="2450" spc="-204" dirty="0">
                <a:latin typeface="Arial"/>
                <a:cs typeface="Arial"/>
              </a:rPr>
              <a:t> </a:t>
            </a:r>
            <a:r>
              <a:rPr sz="2450" spc="-40" dirty="0">
                <a:latin typeface="Arial"/>
                <a:cs typeface="Arial"/>
              </a:rPr>
              <a:t>what,  </a:t>
            </a:r>
            <a:r>
              <a:rPr sz="2450" spc="-65" dirty="0">
                <a:latin typeface="Arial"/>
                <a:cs typeface="Arial"/>
              </a:rPr>
              <a:t>where, </a:t>
            </a:r>
            <a:r>
              <a:rPr sz="2450" spc="-70" dirty="0">
                <a:latin typeface="Arial"/>
                <a:cs typeface="Arial"/>
              </a:rPr>
              <a:t>when,</a:t>
            </a:r>
            <a:r>
              <a:rPr sz="2450" spc="-200" dirty="0">
                <a:latin typeface="Arial"/>
                <a:cs typeface="Arial"/>
              </a:rPr>
              <a:t> </a:t>
            </a:r>
            <a:r>
              <a:rPr sz="2450" spc="-50" dirty="0">
                <a:latin typeface="Arial"/>
                <a:cs typeface="Arial"/>
              </a:rPr>
              <a:t>how</a:t>
            </a:r>
            <a:endParaRPr sz="2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450" spc="-120" dirty="0">
                <a:latin typeface="Arial"/>
                <a:cs typeface="Arial"/>
              </a:rPr>
              <a:t>-Should </a:t>
            </a:r>
            <a:r>
              <a:rPr sz="2450" spc="-80" dirty="0">
                <a:latin typeface="Arial"/>
                <a:cs typeface="Arial"/>
              </a:rPr>
              <a:t>match</a:t>
            </a:r>
            <a:r>
              <a:rPr sz="2450" spc="-140" dirty="0">
                <a:latin typeface="Arial"/>
                <a:cs typeface="Arial"/>
              </a:rPr>
              <a:t> </a:t>
            </a:r>
            <a:r>
              <a:rPr sz="2450" spc="-30" dirty="0">
                <a:latin typeface="Arial"/>
                <a:cs typeface="Arial"/>
              </a:rPr>
              <a:t>notice!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602170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Summarizing</a:t>
            </a:r>
            <a:r>
              <a:rPr sz="3600" spc="-70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Allegations</a:t>
            </a:r>
            <a:endParaRPr sz="360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80107" y="2576576"/>
            <a:ext cx="5511293" cy="181120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25400">
              <a:lnSpc>
                <a:spcPts val="2410"/>
              </a:lnSpc>
              <a:spcBef>
                <a:spcPts val="405"/>
              </a:spcBef>
            </a:pPr>
            <a:r>
              <a:rPr sz="2200" spc="-105">
                <a:latin typeface="Arial"/>
                <a:cs typeface="Arial"/>
              </a:rPr>
              <a:t>Acceptance </a:t>
            </a:r>
            <a:r>
              <a:rPr sz="2200" spc="5">
                <a:latin typeface="Arial"/>
                <a:cs typeface="Arial"/>
              </a:rPr>
              <a:t>of</a:t>
            </a:r>
            <a:r>
              <a:rPr sz="2200" spc="-220">
                <a:latin typeface="Arial"/>
                <a:cs typeface="Arial"/>
              </a:rPr>
              <a:t> </a:t>
            </a:r>
            <a:r>
              <a:rPr sz="2200" spc="-60">
                <a:latin typeface="Arial"/>
                <a:cs typeface="Arial"/>
              </a:rPr>
              <a:t>undisputed  </a:t>
            </a:r>
            <a:r>
              <a:rPr sz="2200" spc="-100">
                <a:latin typeface="Arial"/>
                <a:cs typeface="Arial"/>
              </a:rPr>
              <a:t>facts?</a:t>
            </a:r>
            <a:endParaRPr sz="2200">
              <a:latin typeface="Arial"/>
              <a:cs typeface="Arial"/>
            </a:endParaRPr>
          </a:p>
          <a:p>
            <a:pPr marL="12700" marR="5080">
              <a:lnSpc>
                <a:spcPts val="2400"/>
              </a:lnSpc>
              <a:spcBef>
                <a:spcPts val="500"/>
              </a:spcBef>
              <a:tabLst>
                <a:tab pos="744220" algn="l"/>
              </a:tabLst>
            </a:pPr>
            <a:r>
              <a:rPr sz="2200" spc="-105">
                <a:latin typeface="Arial"/>
                <a:cs typeface="Arial"/>
              </a:rPr>
              <a:t>Goal:	</a:t>
            </a:r>
            <a:r>
              <a:rPr sz="2200" spc="-185">
                <a:latin typeface="Arial"/>
                <a:cs typeface="Arial"/>
              </a:rPr>
              <a:t>Reach </a:t>
            </a:r>
            <a:r>
              <a:rPr sz="2200" spc="-80">
                <a:latin typeface="Arial"/>
                <a:cs typeface="Arial"/>
              </a:rPr>
              <a:t>conclusion</a:t>
            </a:r>
            <a:r>
              <a:rPr sz="2200" spc="-155">
                <a:latin typeface="Arial"/>
                <a:cs typeface="Arial"/>
              </a:rPr>
              <a:t> </a:t>
            </a:r>
            <a:r>
              <a:rPr sz="2200" spc="5">
                <a:latin typeface="Arial"/>
                <a:cs typeface="Arial"/>
              </a:rPr>
              <a:t>of  </a:t>
            </a:r>
            <a:r>
              <a:rPr sz="2200" spc="-55">
                <a:latin typeface="Arial"/>
                <a:cs typeface="Arial"/>
              </a:rPr>
              <a:t>disputed</a:t>
            </a:r>
            <a:r>
              <a:rPr sz="2200" spc="-125">
                <a:latin typeface="Arial"/>
                <a:cs typeface="Arial"/>
              </a:rPr>
              <a:t> </a:t>
            </a:r>
            <a:r>
              <a:rPr sz="2200" spc="-85">
                <a:latin typeface="Arial"/>
                <a:cs typeface="Arial"/>
              </a:rPr>
              <a:t>facts</a:t>
            </a:r>
            <a:endParaRPr sz="2200">
              <a:latin typeface="Arial"/>
              <a:cs typeface="Arial"/>
            </a:endParaRPr>
          </a:p>
          <a:p>
            <a:pPr marL="337185" marR="1559560">
              <a:lnSpc>
                <a:spcPts val="2900"/>
              </a:lnSpc>
              <a:spcBef>
                <a:spcPts val="105"/>
              </a:spcBef>
            </a:pPr>
            <a:r>
              <a:rPr sz="2200" spc="-320">
                <a:latin typeface="Arial"/>
                <a:cs typeface="Arial"/>
              </a:rPr>
              <a:t>R</a:t>
            </a:r>
            <a:r>
              <a:rPr sz="2200" spc="-210">
                <a:latin typeface="Arial"/>
                <a:cs typeface="Arial"/>
              </a:rPr>
              <a:t>e</a:t>
            </a:r>
            <a:r>
              <a:rPr sz="2200" spc="-65">
                <a:latin typeface="Arial"/>
                <a:cs typeface="Arial"/>
              </a:rPr>
              <a:t>le</a:t>
            </a:r>
            <a:r>
              <a:rPr sz="2200" spc="-110">
                <a:latin typeface="Arial"/>
                <a:cs typeface="Arial"/>
              </a:rPr>
              <a:t>v</a:t>
            </a:r>
            <a:r>
              <a:rPr sz="2200" spc="-70">
                <a:latin typeface="Arial"/>
                <a:cs typeface="Arial"/>
              </a:rPr>
              <a:t>ant?  </a:t>
            </a:r>
            <a:r>
              <a:rPr sz="2200" spc="-85">
                <a:latin typeface="Arial"/>
                <a:cs typeface="Arial"/>
              </a:rPr>
              <a:t>Weight?</a:t>
            </a:r>
            <a:endParaRPr sz="220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114"/>
              </a:spcBef>
            </a:pPr>
            <a:r>
              <a:rPr sz="2200" spc="-145">
                <a:latin typeface="Arial"/>
                <a:cs typeface="Arial"/>
              </a:rPr>
              <a:t>Persuasive?</a:t>
            </a:r>
            <a:endParaRPr sz="2200">
              <a:latin typeface="Arial"/>
              <a:cs typeface="Arial"/>
            </a:endParaRPr>
          </a:p>
          <a:p>
            <a:pPr marL="337185" marR="154940">
              <a:lnSpc>
                <a:spcPct val="110000"/>
              </a:lnSpc>
            </a:pPr>
            <a:r>
              <a:rPr sz="2200" spc="-145">
                <a:latin typeface="Arial"/>
                <a:cs typeface="Arial"/>
              </a:rPr>
              <a:t>Show </a:t>
            </a:r>
            <a:r>
              <a:rPr sz="2200" spc="-40">
                <a:latin typeface="Arial"/>
                <a:cs typeface="Arial"/>
              </a:rPr>
              <a:t>your </a:t>
            </a:r>
            <a:r>
              <a:rPr sz="2200" spc="-30">
                <a:latin typeface="Arial"/>
                <a:cs typeface="Arial"/>
              </a:rPr>
              <a:t>work  </a:t>
            </a:r>
            <a:r>
              <a:rPr sz="2200" spc="-105">
                <a:latin typeface="Arial"/>
                <a:cs typeface="Arial"/>
              </a:rPr>
              <a:t>Explain </a:t>
            </a:r>
            <a:r>
              <a:rPr sz="2200" spc="-45">
                <a:latin typeface="Arial"/>
                <a:cs typeface="Arial"/>
              </a:rPr>
              <a:t>your</a:t>
            </a:r>
            <a:r>
              <a:rPr sz="2200" spc="-210">
                <a:latin typeface="Arial"/>
                <a:cs typeface="Arial"/>
              </a:rPr>
              <a:t> </a:t>
            </a:r>
            <a:r>
              <a:rPr sz="2200" spc="-95">
                <a:latin typeface="Arial"/>
                <a:cs typeface="Arial"/>
              </a:rPr>
              <a:t>decisions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397827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Factual</a:t>
            </a:r>
            <a:r>
              <a:rPr sz="3600" spc="-8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Findings</a:t>
            </a:r>
            <a:endParaRPr sz="360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3720" y="2514600"/>
            <a:ext cx="6101080" cy="241617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i="1" spc="-165" dirty="0">
                <a:latin typeface="Arial-BoldItalicMT"/>
                <a:cs typeface="Arial-BoldItalicMT"/>
              </a:rPr>
              <a:t>Resolving</a:t>
            </a:r>
            <a:r>
              <a:rPr sz="1950" b="1" i="1" spc="-130" dirty="0">
                <a:latin typeface="Arial-BoldItalicMT"/>
                <a:cs typeface="Arial-BoldItalicMT"/>
              </a:rPr>
              <a:t> </a:t>
            </a:r>
            <a:r>
              <a:rPr sz="1950" b="1" i="1" spc="-100" dirty="0">
                <a:latin typeface="Arial-BoldItalicMT"/>
                <a:cs typeface="Arial-BoldItalicMT"/>
              </a:rPr>
              <a:t>credibility</a:t>
            </a:r>
            <a:endParaRPr sz="1950" dirty="0">
              <a:latin typeface="Arial-BoldItalicMT"/>
              <a:cs typeface="Arial-BoldItalicMT"/>
            </a:endParaRPr>
          </a:p>
          <a:p>
            <a:pPr marL="337185" marR="1014730">
              <a:lnSpc>
                <a:spcPts val="1910"/>
              </a:lnSpc>
              <a:spcBef>
                <a:spcPts val="470"/>
              </a:spcBef>
            </a:pPr>
            <a:r>
              <a:rPr sz="1950" spc="-125" dirty="0">
                <a:latin typeface="Arial"/>
                <a:cs typeface="Arial"/>
              </a:rPr>
              <a:t>Is </a:t>
            </a:r>
            <a:r>
              <a:rPr sz="1950" spc="-25" dirty="0">
                <a:latin typeface="Arial"/>
                <a:cs typeface="Arial"/>
              </a:rPr>
              <a:t>there</a:t>
            </a:r>
            <a:r>
              <a:rPr sz="1950" spc="-13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corroborating  </a:t>
            </a:r>
            <a:r>
              <a:rPr sz="1950" spc="-85" dirty="0">
                <a:latin typeface="Arial"/>
                <a:cs typeface="Arial"/>
              </a:rPr>
              <a:t>evidence?</a:t>
            </a:r>
            <a:endParaRPr sz="1950" dirty="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65"/>
              </a:spcBef>
            </a:pPr>
            <a:r>
              <a:rPr sz="1950" spc="-75" dirty="0">
                <a:latin typeface="Arial"/>
                <a:cs typeface="Arial"/>
              </a:rPr>
              <a:t>Are </a:t>
            </a:r>
            <a:r>
              <a:rPr sz="1950" spc="-25" dirty="0">
                <a:latin typeface="Arial"/>
                <a:cs typeface="Arial"/>
              </a:rPr>
              <a:t>there</a:t>
            </a:r>
            <a:r>
              <a:rPr sz="1950" spc="-135" dirty="0">
                <a:latin typeface="Arial"/>
                <a:cs typeface="Arial"/>
              </a:rPr>
              <a:t> </a:t>
            </a:r>
            <a:r>
              <a:rPr sz="1950" spc="-85" dirty="0">
                <a:latin typeface="Arial"/>
                <a:cs typeface="Arial"/>
              </a:rPr>
              <a:t>inconsistencies?</a:t>
            </a:r>
            <a:endParaRPr sz="1950" dirty="0">
              <a:latin typeface="Arial"/>
              <a:cs typeface="Arial"/>
            </a:endParaRPr>
          </a:p>
          <a:p>
            <a:pPr marL="337185" marR="583565">
              <a:lnSpc>
                <a:spcPts val="1910"/>
              </a:lnSpc>
              <a:spcBef>
                <a:spcPts val="470"/>
              </a:spcBef>
            </a:pPr>
            <a:r>
              <a:rPr sz="1950" spc="-35" dirty="0">
                <a:latin typeface="Arial"/>
                <a:cs typeface="Arial"/>
              </a:rPr>
              <a:t>Insufficient </a:t>
            </a:r>
            <a:r>
              <a:rPr sz="1950" spc="-55" dirty="0">
                <a:latin typeface="Arial"/>
                <a:cs typeface="Arial"/>
              </a:rPr>
              <a:t>explanation</a:t>
            </a:r>
            <a:r>
              <a:rPr sz="1950" spc="-18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of  </a:t>
            </a:r>
            <a:r>
              <a:rPr sz="1950" spc="-85" dirty="0">
                <a:latin typeface="Arial"/>
                <a:cs typeface="Arial"/>
              </a:rPr>
              <a:t>inconsistencies?</a:t>
            </a:r>
            <a:endParaRPr sz="1950" dirty="0">
              <a:latin typeface="Arial"/>
              <a:cs typeface="Arial"/>
            </a:endParaRPr>
          </a:p>
          <a:p>
            <a:pPr marL="337185" marR="66040">
              <a:lnSpc>
                <a:spcPts val="1910"/>
              </a:lnSpc>
              <a:spcBef>
                <a:spcPts val="475"/>
              </a:spcBef>
            </a:pPr>
            <a:r>
              <a:rPr sz="1950" spc="-90" dirty="0">
                <a:latin typeface="Arial"/>
                <a:cs typeface="Arial"/>
              </a:rPr>
              <a:t>Consider </a:t>
            </a:r>
            <a:r>
              <a:rPr sz="1950" spc="-10" dirty="0">
                <a:latin typeface="Arial"/>
                <a:cs typeface="Arial"/>
              </a:rPr>
              <a:t>the </a:t>
            </a:r>
            <a:r>
              <a:rPr sz="1950" spc="-60" dirty="0">
                <a:latin typeface="Arial"/>
                <a:cs typeface="Arial"/>
              </a:rPr>
              <a:t>logic </a:t>
            </a:r>
            <a:r>
              <a:rPr sz="1950" spc="5" dirty="0">
                <a:latin typeface="Arial"/>
                <a:cs typeface="Arial"/>
              </a:rPr>
              <a:t>of </a:t>
            </a:r>
            <a:r>
              <a:rPr sz="1950" spc="-140" dirty="0">
                <a:latin typeface="Arial"/>
                <a:cs typeface="Arial"/>
              </a:rPr>
              <a:t>a</a:t>
            </a:r>
            <a:r>
              <a:rPr sz="1950" spc="-409" dirty="0">
                <a:latin typeface="Arial"/>
                <a:cs typeface="Arial"/>
              </a:rPr>
              <a:t> </a:t>
            </a:r>
            <a:r>
              <a:rPr sz="1950" spc="-90" dirty="0">
                <a:latin typeface="Arial"/>
                <a:cs typeface="Arial"/>
              </a:rPr>
              <a:t>person’s  </a:t>
            </a:r>
            <a:r>
              <a:rPr sz="1950" spc="-45" dirty="0">
                <a:latin typeface="Arial"/>
                <a:cs typeface="Arial"/>
              </a:rPr>
              <a:t>narrative</a:t>
            </a:r>
            <a:endParaRPr sz="1950" dirty="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55"/>
              </a:spcBef>
            </a:pPr>
            <a:r>
              <a:rPr sz="1950" spc="-90" dirty="0">
                <a:latin typeface="Arial"/>
                <a:cs typeface="Arial"/>
              </a:rPr>
              <a:t>Consider </a:t>
            </a:r>
            <a:r>
              <a:rPr sz="1950" spc="-10" dirty="0">
                <a:latin typeface="Arial"/>
                <a:cs typeface="Arial"/>
              </a:rPr>
              <a:t>the </a:t>
            </a:r>
            <a:r>
              <a:rPr sz="1950" spc="-45" dirty="0">
                <a:latin typeface="Arial"/>
                <a:cs typeface="Arial"/>
              </a:rPr>
              <a:t>impact </a:t>
            </a:r>
            <a:r>
              <a:rPr sz="1950" spc="5" dirty="0">
                <a:latin typeface="Arial"/>
                <a:cs typeface="Arial"/>
              </a:rPr>
              <a:t>of</a:t>
            </a:r>
            <a:r>
              <a:rPr sz="1950" spc="-31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trauma</a:t>
            </a:r>
            <a:endParaRPr sz="1950" dirty="0">
              <a:latin typeface="Arial"/>
              <a:cs typeface="Arial"/>
            </a:endParaRPr>
          </a:p>
          <a:p>
            <a:pPr marL="676910" marR="5080">
              <a:lnSpc>
                <a:spcPct val="81300"/>
              </a:lnSpc>
              <a:spcBef>
                <a:spcPts val="495"/>
              </a:spcBef>
            </a:pPr>
            <a:r>
              <a:rPr sz="1950" spc="-25" dirty="0">
                <a:latin typeface="Arial"/>
                <a:cs typeface="Arial"/>
              </a:rPr>
              <a:t>Don’t </a:t>
            </a:r>
            <a:r>
              <a:rPr sz="1950" spc="-125" dirty="0">
                <a:latin typeface="Arial"/>
                <a:cs typeface="Arial"/>
              </a:rPr>
              <a:t>assume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-140" dirty="0">
                <a:latin typeface="Arial"/>
                <a:cs typeface="Arial"/>
              </a:rPr>
              <a:t>a </a:t>
            </a:r>
            <a:r>
              <a:rPr sz="1950" spc="-80" dirty="0">
                <a:latin typeface="Arial"/>
                <a:cs typeface="Arial"/>
              </a:rPr>
              <a:t>delay</a:t>
            </a:r>
            <a:r>
              <a:rPr sz="1950" spc="-270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in  reporting </a:t>
            </a:r>
            <a:r>
              <a:rPr sz="1950" spc="-50" dirty="0">
                <a:latin typeface="Arial"/>
                <a:cs typeface="Arial"/>
              </a:rPr>
              <a:t>detracts </a:t>
            </a:r>
            <a:r>
              <a:rPr sz="1950" spc="-10" dirty="0">
                <a:latin typeface="Arial"/>
                <a:cs typeface="Arial"/>
              </a:rPr>
              <a:t>from  </a:t>
            </a:r>
            <a:r>
              <a:rPr sz="1950" spc="-20" dirty="0">
                <a:latin typeface="Arial"/>
                <a:cs typeface="Arial"/>
              </a:rPr>
              <a:t>credibility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56978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Factual Findings</a:t>
            </a:r>
            <a:r>
              <a:rPr sz="3600" spc="-90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(cont.)</a:t>
            </a:r>
            <a:endParaRPr sz="360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7164" y="2552192"/>
            <a:ext cx="6832600" cy="324294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950" spc="-150">
                <a:latin typeface="Arial"/>
                <a:cs typeface="Arial"/>
              </a:rPr>
              <a:t>Use </a:t>
            </a:r>
            <a:r>
              <a:rPr sz="1950" spc="-40">
                <a:latin typeface="Arial"/>
                <a:cs typeface="Arial"/>
              </a:rPr>
              <a:t>objective</a:t>
            </a:r>
            <a:r>
              <a:rPr sz="1950" spc="-55">
                <a:latin typeface="Arial"/>
                <a:cs typeface="Arial"/>
              </a:rPr>
              <a:t> </a:t>
            </a:r>
            <a:r>
              <a:rPr sz="1950" spc="-40">
                <a:latin typeface="Arial"/>
                <a:cs typeface="Arial"/>
              </a:rPr>
              <a:t>terms</a:t>
            </a:r>
            <a:endParaRPr sz="1950">
              <a:latin typeface="Arial"/>
              <a:cs typeface="Arial"/>
            </a:endParaRPr>
          </a:p>
          <a:p>
            <a:pPr marL="337185" marR="535940">
              <a:lnSpc>
                <a:spcPts val="2140"/>
              </a:lnSpc>
              <a:spcBef>
                <a:spcPts val="525"/>
              </a:spcBef>
            </a:pPr>
            <a:r>
              <a:rPr sz="1950" spc="-25">
                <a:latin typeface="Arial"/>
                <a:cs typeface="Arial"/>
              </a:rPr>
              <a:t>“Complainant”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and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“respondent”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20">
                <a:latin typeface="Arial"/>
                <a:cs typeface="Arial"/>
              </a:rPr>
              <a:t>rather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30">
                <a:latin typeface="Arial"/>
                <a:cs typeface="Arial"/>
              </a:rPr>
              <a:t>than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25">
                <a:latin typeface="Arial"/>
                <a:cs typeface="Arial"/>
              </a:rPr>
              <a:t>“victim”</a:t>
            </a:r>
            <a:r>
              <a:rPr sz="1950" spc="-12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and  </a:t>
            </a:r>
            <a:r>
              <a:rPr sz="1950" spc="20">
                <a:latin typeface="Arial"/>
                <a:cs typeface="Arial"/>
              </a:rPr>
              <a:t>“perpetrator”</a:t>
            </a:r>
            <a:endParaRPr sz="1950">
              <a:latin typeface="Arial"/>
              <a:cs typeface="Arial"/>
            </a:endParaRPr>
          </a:p>
          <a:p>
            <a:pPr marL="337185">
              <a:lnSpc>
                <a:spcPct val="100000"/>
              </a:lnSpc>
              <a:spcBef>
                <a:spcPts val="260"/>
              </a:spcBef>
            </a:pPr>
            <a:r>
              <a:rPr sz="1950" spc="-5">
                <a:latin typeface="Arial"/>
                <a:cs typeface="Arial"/>
              </a:rPr>
              <a:t>“Violation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10">
                <a:latin typeface="Arial"/>
                <a:cs typeface="Arial"/>
              </a:rPr>
              <a:t>of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policy”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not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25">
                <a:latin typeface="Arial"/>
                <a:cs typeface="Arial"/>
              </a:rPr>
              <a:t>“guilty”</a:t>
            </a:r>
            <a:r>
              <a:rPr sz="1950" spc="-125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or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violation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of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60">
                <a:latin typeface="Arial"/>
                <a:cs typeface="Arial"/>
              </a:rPr>
              <a:t>“law”</a:t>
            </a:r>
            <a:endParaRPr sz="1950">
              <a:latin typeface="Arial"/>
              <a:cs typeface="Arial"/>
            </a:endParaRPr>
          </a:p>
          <a:p>
            <a:pPr marL="337185" marR="5080">
              <a:lnSpc>
                <a:spcPts val="2140"/>
              </a:lnSpc>
              <a:spcBef>
                <a:spcPts val="525"/>
              </a:spcBef>
            </a:pPr>
            <a:r>
              <a:rPr sz="1950" spc="-90">
                <a:latin typeface="Arial"/>
                <a:cs typeface="Arial"/>
              </a:rPr>
              <a:t>Generally, </a:t>
            </a:r>
            <a:r>
              <a:rPr sz="1950" spc="-15">
                <a:latin typeface="Arial"/>
                <a:cs typeface="Arial"/>
              </a:rPr>
              <a:t>credibility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b="1" i="1" spc="-114">
                <a:latin typeface="Arial-BoldItalicMT"/>
                <a:cs typeface="Arial-BoldItalicMT"/>
              </a:rPr>
              <a:t>facts</a:t>
            </a:r>
            <a:r>
              <a:rPr sz="1950" spc="-114">
                <a:latin typeface="Arial"/>
                <a:cs typeface="Arial"/>
              </a:rPr>
              <a:t>, </a:t>
            </a:r>
            <a:r>
              <a:rPr sz="1950" spc="5">
                <a:latin typeface="Arial"/>
                <a:cs typeface="Arial"/>
              </a:rPr>
              <a:t>not </a:t>
            </a:r>
            <a:r>
              <a:rPr sz="1950" b="1" i="1" spc="-140">
                <a:latin typeface="Arial-BoldItalicMT"/>
                <a:cs typeface="Arial-BoldItalicMT"/>
              </a:rPr>
              <a:t>witnesses</a:t>
            </a:r>
            <a:r>
              <a:rPr sz="1950" spc="-140">
                <a:latin typeface="Arial"/>
                <a:cs typeface="Arial"/>
              </a:rPr>
              <a:t>, </a:t>
            </a:r>
            <a:r>
              <a:rPr sz="1950" spc="-175">
                <a:latin typeface="Arial"/>
                <a:cs typeface="Arial"/>
              </a:rPr>
              <a:t>as </a:t>
            </a:r>
            <a:r>
              <a:rPr sz="1950" spc="-140">
                <a:latin typeface="Arial"/>
                <a:cs typeface="Arial"/>
              </a:rPr>
              <a:t>a </a:t>
            </a:r>
            <a:r>
              <a:rPr sz="1950" spc="-35">
                <a:latin typeface="Arial"/>
                <a:cs typeface="Arial"/>
              </a:rPr>
              <a:t>whole,</a:t>
            </a:r>
            <a:r>
              <a:rPr sz="1950" spc="-195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but-for  </a:t>
            </a:r>
            <a:r>
              <a:rPr sz="1950" spc="-70">
                <a:latin typeface="Arial"/>
                <a:cs typeface="Arial"/>
              </a:rPr>
              <a:t>specific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85">
                <a:latin typeface="Arial"/>
                <a:cs typeface="Arial"/>
              </a:rPr>
              <a:t>circumstances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950" spc="-120">
                <a:latin typeface="Arial"/>
                <a:cs typeface="Arial"/>
              </a:rPr>
              <a:t>Do </a:t>
            </a:r>
            <a:r>
              <a:rPr sz="1950" spc="5">
                <a:latin typeface="Arial"/>
                <a:cs typeface="Arial"/>
              </a:rPr>
              <a:t>not </a:t>
            </a:r>
            <a:r>
              <a:rPr sz="1950" spc="-55">
                <a:latin typeface="Arial"/>
                <a:cs typeface="Arial"/>
              </a:rPr>
              <a:t>include</a:t>
            </a:r>
            <a:r>
              <a:rPr sz="1950" spc="-185">
                <a:latin typeface="Arial"/>
                <a:cs typeface="Arial"/>
              </a:rPr>
              <a:t> </a:t>
            </a:r>
            <a:r>
              <a:rPr sz="1950" spc="-60">
                <a:latin typeface="Arial"/>
                <a:cs typeface="Arial"/>
              </a:rPr>
              <a:t>speculation</a:t>
            </a:r>
            <a:endParaRPr sz="1950">
              <a:latin typeface="Arial"/>
              <a:cs typeface="Arial"/>
            </a:endParaRPr>
          </a:p>
          <a:p>
            <a:pPr marL="12700" marR="2051050">
              <a:lnSpc>
                <a:spcPts val="2640"/>
              </a:lnSpc>
              <a:spcBef>
                <a:spcPts val="125"/>
              </a:spcBef>
            </a:pPr>
            <a:r>
              <a:rPr sz="1950" spc="-120">
                <a:latin typeface="Arial"/>
                <a:cs typeface="Arial"/>
              </a:rPr>
              <a:t>Do </a:t>
            </a:r>
            <a:r>
              <a:rPr sz="1950" spc="5">
                <a:latin typeface="Arial"/>
                <a:cs typeface="Arial"/>
              </a:rPr>
              <a:t>not </a:t>
            </a:r>
            <a:r>
              <a:rPr sz="1950" spc="-55">
                <a:latin typeface="Arial"/>
                <a:cs typeface="Arial"/>
              </a:rPr>
              <a:t>include </a:t>
            </a:r>
            <a:r>
              <a:rPr sz="1950" spc="-30">
                <a:latin typeface="Arial"/>
                <a:cs typeface="Arial"/>
              </a:rPr>
              <a:t>irrelevant </a:t>
            </a:r>
            <a:r>
              <a:rPr sz="1950" spc="-40">
                <a:latin typeface="Arial"/>
                <a:cs typeface="Arial"/>
              </a:rPr>
              <a:t>points </a:t>
            </a:r>
            <a:r>
              <a:rPr sz="1950" spc="-80">
                <a:latin typeface="Arial"/>
                <a:cs typeface="Arial"/>
              </a:rPr>
              <a:t>and</a:t>
            </a:r>
            <a:r>
              <a:rPr sz="1950" spc="-315">
                <a:latin typeface="Arial"/>
                <a:cs typeface="Arial"/>
              </a:rPr>
              <a:t> </a:t>
            </a:r>
            <a:r>
              <a:rPr sz="1950" spc="-95">
                <a:latin typeface="Arial"/>
                <a:cs typeface="Arial"/>
              </a:rPr>
              <a:t>discussion  </a:t>
            </a:r>
            <a:r>
              <a:rPr sz="1950" spc="-165">
                <a:latin typeface="Arial"/>
                <a:cs typeface="Arial"/>
              </a:rPr>
              <a:t>Be </a:t>
            </a:r>
            <a:r>
              <a:rPr sz="1950" spc="-10">
                <a:latin typeface="Arial"/>
                <a:cs typeface="Arial"/>
              </a:rPr>
              <a:t>thoughtful </a:t>
            </a:r>
            <a:r>
              <a:rPr sz="1950" spc="-35">
                <a:latin typeface="Arial"/>
                <a:cs typeface="Arial"/>
              </a:rPr>
              <a:t>about</a:t>
            </a:r>
            <a:r>
              <a:rPr sz="1950" spc="-130">
                <a:latin typeface="Arial"/>
                <a:cs typeface="Arial"/>
              </a:rPr>
              <a:t> </a:t>
            </a:r>
            <a:r>
              <a:rPr sz="1950" spc="-60">
                <a:latin typeface="Arial"/>
                <a:cs typeface="Arial"/>
              </a:rPr>
              <a:t>pronouns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950" spc="-75">
                <a:latin typeface="Arial"/>
                <a:cs typeface="Arial"/>
              </a:rPr>
              <a:t>Avoid </a:t>
            </a:r>
            <a:r>
              <a:rPr sz="1950" spc="-110">
                <a:latin typeface="Arial"/>
                <a:cs typeface="Arial"/>
              </a:rPr>
              <a:t>vague </a:t>
            </a:r>
            <a:r>
              <a:rPr sz="1950" spc="-80">
                <a:latin typeface="Arial"/>
                <a:cs typeface="Arial"/>
              </a:rPr>
              <a:t>phrasing </a:t>
            </a:r>
            <a:r>
              <a:rPr sz="1950" spc="-50">
                <a:latin typeface="Arial"/>
                <a:cs typeface="Arial"/>
              </a:rPr>
              <a:t>like </a:t>
            </a:r>
            <a:r>
              <a:rPr sz="1950" spc="-20">
                <a:latin typeface="Arial"/>
                <a:cs typeface="Arial"/>
              </a:rPr>
              <a:t>“had</a:t>
            </a:r>
            <a:r>
              <a:rPr sz="1950" spc="-22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sex”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701800"/>
            <a:ext cx="7256780" cy="490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050" spc="-10">
                <a:solidFill>
                  <a:srgbClr val="0032A0"/>
                </a:solidFill>
              </a:rPr>
              <a:t>Important Language</a:t>
            </a:r>
            <a:r>
              <a:rPr sz="3050" spc="80">
                <a:solidFill>
                  <a:srgbClr val="0032A0"/>
                </a:solidFill>
              </a:rPr>
              <a:t> </a:t>
            </a:r>
            <a:r>
              <a:rPr sz="3050" spc="-10">
                <a:solidFill>
                  <a:srgbClr val="0032A0"/>
                </a:solidFill>
              </a:rPr>
              <a:t>Considerations</a:t>
            </a:r>
            <a:endParaRPr sz="30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558287"/>
            <a:ext cx="5296535" cy="338074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74295">
              <a:lnSpc>
                <a:spcPct val="90700"/>
              </a:lnSpc>
              <a:spcBef>
                <a:spcPts val="390"/>
              </a:spcBef>
            </a:pP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Complainant contacts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who 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knows 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testify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4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witness’  belief,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based </a:t>
            </a:r>
            <a:r>
              <a:rPr sz="2400" spc="-6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observation,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incapacitated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desired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2400" spc="-185" dirty="0">
                <a:solidFill>
                  <a:srgbClr val="FFFFFF"/>
                </a:solidFill>
                <a:latin typeface="Arial"/>
                <a:cs typeface="Arial"/>
              </a:rPr>
              <a:t>sex 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0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respondent.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20"/>
              </a:lnSpc>
              <a:spcBef>
                <a:spcPts val="30"/>
              </a:spcBef>
            </a:pP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Complainant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tells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ignore  investigator’s request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spc="-12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interview, </a:t>
            </a: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00" spc="-35" dirty="0">
                <a:solidFill>
                  <a:srgbClr val="FFFFFF"/>
                </a:solidFill>
                <a:latin typeface="Arial"/>
                <a:cs typeface="Arial"/>
              </a:rPr>
              <a:t>lie 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2400" spc="-80" dirty="0">
                <a:solidFill>
                  <a:srgbClr val="FFFFFF"/>
                </a:solidFill>
                <a:latin typeface="Arial"/>
                <a:cs typeface="Arial"/>
              </a:rPr>
              <a:t>witness </a:t>
            </a:r>
            <a:r>
              <a:rPr sz="2400" spc="-12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spc="-160" dirty="0">
                <a:solidFill>
                  <a:srgbClr val="FFFFFF"/>
                </a:solidFill>
                <a:latin typeface="Arial"/>
                <a:cs typeface="Arial"/>
              </a:rPr>
              <a:t>asked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2400" spc="-3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Arial"/>
                <a:cs typeface="Arial"/>
              </a:rPr>
              <a:t>witness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600"/>
              </a:lnSpc>
            </a:pPr>
            <a:r>
              <a:rPr sz="2400" spc="-95" dirty="0">
                <a:solidFill>
                  <a:srgbClr val="FFFFFF"/>
                </a:solidFill>
                <a:latin typeface="Arial"/>
                <a:cs typeface="Arial"/>
              </a:rPr>
              <a:t>observed, </a:t>
            </a:r>
            <a:r>
              <a:rPr sz="24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spc="4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Arial"/>
                <a:cs typeface="Arial"/>
              </a:rPr>
              <a:t>show 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00" spc="-17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hearing 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under </a:t>
            </a:r>
            <a:r>
              <a:rPr sz="2400" spc="-130" dirty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24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circumstances.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622551"/>
            <a:ext cx="714819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FFFFFF"/>
                </a:solidFill>
              </a:rPr>
              <a:t>Example </a:t>
            </a:r>
            <a:r>
              <a:rPr sz="3200" spc="-5" dirty="0">
                <a:solidFill>
                  <a:srgbClr val="FFFFFF"/>
                </a:solidFill>
              </a:rPr>
              <a:t>(institution </a:t>
            </a:r>
            <a:r>
              <a:rPr sz="3200" spc="-10" dirty="0">
                <a:solidFill>
                  <a:srgbClr val="FFFFFF"/>
                </a:solidFill>
              </a:rPr>
              <a:t>may</a:t>
            </a:r>
            <a:r>
              <a:rPr sz="3200" spc="-10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restrict)</a:t>
            </a:r>
            <a:endParaRPr sz="320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23720" y="2575052"/>
            <a:ext cx="6564630" cy="2800126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382270">
              <a:lnSpc>
                <a:spcPts val="2500"/>
              </a:lnSpc>
              <a:spcBef>
                <a:spcPts val="415"/>
              </a:spcBef>
            </a:pPr>
            <a:r>
              <a:rPr sz="2300" spc="-140" dirty="0">
                <a:latin typeface="Arial"/>
                <a:cs typeface="Arial"/>
              </a:rPr>
              <a:t>“Jane </a:t>
            </a:r>
            <a:r>
              <a:rPr sz="2300" spc="-130" dirty="0">
                <a:latin typeface="Arial"/>
                <a:cs typeface="Arial"/>
              </a:rPr>
              <a:t>alleges </a:t>
            </a:r>
            <a:r>
              <a:rPr sz="2300" dirty="0">
                <a:latin typeface="Arial"/>
                <a:cs typeface="Arial"/>
              </a:rPr>
              <a:t>that </a:t>
            </a:r>
            <a:r>
              <a:rPr sz="2300" spc="-215" dirty="0">
                <a:latin typeface="Arial"/>
                <a:cs typeface="Arial"/>
              </a:rPr>
              <a:t>Sara </a:t>
            </a:r>
            <a:r>
              <a:rPr sz="2300" spc="-105" dirty="0">
                <a:latin typeface="Arial"/>
                <a:cs typeface="Arial"/>
              </a:rPr>
              <a:t>had </a:t>
            </a:r>
            <a:r>
              <a:rPr sz="2300" spc="-190" dirty="0">
                <a:latin typeface="Arial"/>
                <a:cs typeface="Arial"/>
              </a:rPr>
              <a:t>sex </a:t>
            </a:r>
            <a:r>
              <a:rPr sz="2300" spc="15" dirty="0">
                <a:latin typeface="Arial"/>
                <a:cs typeface="Arial"/>
              </a:rPr>
              <a:t>with </a:t>
            </a:r>
            <a:r>
              <a:rPr sz="2300" spc="-55" dirty="0">
                <a:latin typeface="Arial"/>
                <a:cs typeface="Arial"/>
              </a:rPr>
              <a:t>her </a:t>
            </a:r>
            <a:r>
              <a:rPr sz="2300" spc="10" dirty="0">
                <a:latin typeface="Arial"/>
                <a:cs typeface="Arial"/>
              </a:rPr>
              <a:t>without</a:t>
            </a:r>
            <a:r>
              <a:rPr sz="2300" spc="-275" dirty="0">
                <a:latin typeface="Arial"/>
                <a:cs typeface="Arial"/>
              </a:rPr>
              <a:t> </a:t>
            </a:r>
            <a:r>
              <a:rPr sz="2300" spc="-55" dirty="0">
                <a:latin typeface="Arial"/>
                <a:cs typeface="Arial"/>
              </a:rPr>
              <a:t>her  </a:t>
            </a:r>
            <a:r>
              <a:rPr sz="2300" spc="-80" dirty="0">
                <a:latin typeface="Arial"/>
                <a:cs typeface="Arial"/>
              </a:rPr>
              <a:t>consent.”</a:t>
            </a:r>
            <a:endParaRPr sz="2300" dirty="0">
              <a:latin typeface="Arial"/>
              <a:cs typeface="Arial"/>
            </a:endParaRPr>
          </a:p>
          <a:p>
            <a:pPr marL="2024380">
              <a:lnSpc>
                <a:spcPct val="100000"/>
              </a:lnSpc>
              <a:spcBef>
                <a:spcPts val="185"/>
              </a:spcBef>
            </a:pPr>
            <a:r>
              <a:rPr sz="2300" i="1" spc="-155" dirty="0">
                <a:latin typeface="Arial"/>
                <a:cs typeface="Arial"/>
              </a:rPr>
              <a:t>vs.</a:t>
            </a:r>
            <a:endParaRPr lang="en-US" sz="2300" i="1" spc="-155" dirty="0">
              <a:latin typeface="Arial"/>
              <a:cs typeface="Arial"/>
            </a:endParaRPr>
          </a:p>
          <a:p>
            <a:pPr marL="2024380">
              <a:lnSpc>
                <a:spcPct val="100000"/>
              </a:lnSpc>
              <a:spcBef>
                <a:spcPts val="185"/>
              </a:spcBef>
            </a:pPr>
            <a:endParaRPr sz="2300" dirty="0">
              <a:latin typeface="Arial"/>
              <a:cs typeface="Arial"/>
            </a:endParaRPr>
          </a:p>
          <a:p>
            <a:pPr marL="12700" marR="5080">
              <a:lnSpc>
                <a:spcPts val="2500"/>
              </a:lnSpc>
              <a:spcBef>
                <a:spcPts val="525"/>
              </a:spcBef>
            </a:pPr>
            <a:r>
              <a:rPr sz="2300" spc="-140" dirty="0">
                <a:latin typeface="Arial"/>
                <a:cs typeface="Arial"/>
              </a:rPr>
              <a:t>“Jane </a:t>
            </a:r>
            <a:r>
              <a:rPr sz="2300" spc="-130" dirty="0">
                <a:latin typeface="Arial"/>
                <a:cs typeface="Arial"/>
              </a:rPr>
              <a:t>alleges </a:t>
            </a:r>
            <a:r>
              <a:rPr sz="2300" dirty="0">
                <a:latin typeface="Arial"/>
                <a:cs typeface="Arial"/>
              </a:rPr>
              <a:t>that </a:t>
            </a:r>
            <a:r>
              <a:rPr sz="2300" spc="-215" dirty="0">
                <a:latin typeface="Arial"/>
                <a:cs typeface="Arial"/>
              </a:rPr>
              <a:t>Sara </a:t>
            </a:r>
            <a:r>
              <a:rPr sz="2300" spc="-60" dirty="0">
                <a:latin typeface="Arial"/>
                <a:cs typeface="Arial"/>
              </a:rPr>
              <a:t>laid </a:t>
            </a:r>
            <a:r>
              <a:rPr sz="2300" spc="-70" dirty="0">
                <a:latin typeface="Arial"/>
                <a:cs typeface="Arial"/>
              </a:rPr>
              <a:t>on </a:t>
            </a:r>
            <a:r>
              <a:rPr sz="2300" dirty="0">
                <a:latin typeface="Arial"/>
                <a:cs typeface="Arial"/>
              </a:rPr>
              <a:t>top of </a:t>
            </a:r>
            <a:r>
              <a:rPr sz="2300" spc="-105" dirty="0">
                <a:latin typeface="Arial"/>
                <a:cs typeface="Arial"/>
              </a:rPr>
              <a:t>her, </a:t>
            </a:r>
            <a:r>
              <a:rPr sz="2300" spc="-50" dirty="0">
                <a:latin typeface="Arial"/>
                <a:cs typeface="Arial"/>
              </a:rPr>
              <a:t>pulled </a:t>
            </a:r>
            <a:r>
              <a:rPr sz="2300" spc="-55" dirty="0">
                <a:latin typeface="Arial"/>
                <a:cs typeface="Arial"/>
              </a:rPr>
              <a:t>her  </a:t>
            </a:r>
            <a:r>
              <a:rPr sz="2300" spc="-65" dirty="0">
                <a:latin typeface="Arial"/>
                <a:cs typeface="Arial"/>
              </a:rPr>
              <a:t>underwear </a:t>
            </a:r>
            <a:r>
              <a:rPr sz="2300" spc="-55" dirty="0">
                <a:latin typeface="Arial"/>
                <a:cs typeface="Arial"/>
              </a:rPr>
              <a:t>down </a:t>
            </a:r>
            <a:r>
              <a:rPr sz="2300" spc="15" dirty="0">
                <a:latin typeface="Arial"/>
                <a:cs typeface="Arial"/>
              </a:rPr>
              <a:t>with </a:t>
            </a:r>
            <a:r>
              <a:rPr sz="2300" spc="-90" dirty="0">
                <a:latin typeface="Arial"/>
                <a:cs typeface="Arial"/>
              </a:rPr>
              <a:t>one hand, </a:t>
            </a:r>
            <a:r>
              <a:rPr sz="2300" spc="-35" dirty="0">
                <a:latin typeface="Arial"/>
                <a:cs typeface="Arial"/>
              </a:rPr>
              <a:t>while </a:t>
            </a:r>
            <a:r>
              <a:rPr sz="2300" spc="-114" dirty="0">
                <a:latin typeface="Arial"/>
                <a:cs typeface="Arial"/>
              </a:rPr>
              <a:t>pressing </a:t>
            </a:r>
            <a:r>
              <a:rPr sz="2300" spc="-55" dirty="0">
                <a:latin typeface="Arial"/>
                <a:cs typeface="Arial"/>
              </a:rPr>
              <a:t>her  elbow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spc="-65" dirty="0">
                <a:latin typeface="Arial"/>
                <a:cs typeface="Arial"/>
              </a:rPr>
              <a:t>on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spc="-60" dirty="0">
                <a:latin typeface="Arial"/>
                <a:cs typeface="Arial"/>
              </a:rPr>
              <a:t>her</a:t>
            </a:r>
            <a:r>
              <a:rPr sz="2300" spc="-114" dirty="0">
                <a:latin typeface="Arial"/>
                <a:cs typeface="Arial"/>
              </a:rPr>
              <a:t> </a:t>
            </a:r>
            <a:r>
              <a:rPr sz="2300" spc="-20" dirty="0">
                <a:latin typeface="Arial"/>
                <a:cs typeface="Arial"/>
              </a:rPr>
              <a:t>other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spc="-95" dirty="0">
                <a:latin typeface="Arial"/>
                <a:cs typeface="Arial"/>
              </a:rPr>
              <a:t>hand,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-60" dirty="0">
                <a:latin typeface="Arial"/>
                <a:cs typeface="Arial"/>
              </a:rPr>
              <a:t>penetrated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60" dirty="0">
                <a:latin typeface="Arial"/>
                <a:cs typeface="Arial"/>
              </a:rPr>
              <a:t>her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125" dirty="0">
                <a:latin typeface="Arial"/>
                <a:cs typeface="Arial"/>
              </a:rPr>
              <a:t>vagina</a:t>
            </a:r>
            <a:r>
              <a:rPr sz="2300" spc="-114" dirty="0">
                <a:latin typeface="Arial"/>
                <a:cs typeface="Arial"/>
              </a:rPr>
              <a:t> </a:t>
            </a:r>
            <a:r>
              <a:rPr sz="2300" spc="15" dirty="0">
                <a:latin typeface="Arial"/>
                <a:cs typeface="Arial"/>
              </a:rPr>
              <a:t>with</a:t>
            </a:r>
            <a:r>
              <a:rPr sz="2300" spc="-114" dirty="0">
                <a:latin typeface="Arial"/>
                <a:cs typeface="Arial"/>
              </a:rPr>
              <a:t> </a:t>
            </a:r>
            <a:r>
              <a:rPr sz="2300" spc="-170" dirty="0">
                <a:latin typeface="Arial"/>
                <a:cs typeface="Arial"/>
              </a:rPr>
              <a:t>a  </a:t>
            </a:r>
            <a:r>
              <a:rPr sz="2300" spc="-65" dirty="0">
                <a:latin typeface="Arial"/>
                <a:cs typeface="Arial"/>
              </a:rPr>
              <a:t>vibrator, </a:t>
            </a:r>
            <a:r>
              <a:rPr sz="2300" spc="-105" dirty="0">
                <a:latin typeface="Arial"/>
                <a:cs typeface="Arial"/>
              </a:rPr>
              <a:t>and </a:t>
            </a:r>
            <a:r>
              <a:rPr sz="2300" spc="-65" dirty="0">
                <a:latin typeface="Arial"/>
                <a:cs typeface="Arial"/>
              </a:rPr>
              <a:t>held </a:t>
            </a:r>
            <a:r>
              <a:rPr sz="2300" spc="-55" dirty="0">
                <a:latin typeface="Arial"/>
                <a:cs typeface="Arial"/>
              </a:rPr>
              <a:t>her down </a:t>
            </a:r>
            <a:r>
              <a:rPr sz="2300" spc="-155" dirty="0">
                <a:latin typeface="Arial"/>
                <a:cs typeface="Arial"/>
              </a:rPr>
              <a:t>so </a:t>
            </a:r>
            <a:r>
              <a:rPr sz="2300" spc="-150" dirty="0">
                <a:latin typeface="Arial"/>
                <a:cs typeface="Arial"/>
              </a:rPr>
              <a:t>she </a:t>
            </a:r>
            <a:r>
              <a:rPr sz="2300" spc="-75" dirty="0">
                <a:latin typeface="Arial"/>
                <a:cs typeface="Arial"/>
              </a:rPr>
              <a:t>could </a:t>
            </a:r>
            <a:r>
              <a:rPr sz="2300" dirty="0">
                <a:latin typeface="Arial"/>
                <a:cs typeface="Arial"/>
              </a:rPr>
              <a:t>not</a:t>
            </a:r>
            <a:r>
              <a:rPr sz="2300" spc="-370" dirty="0">
                <a:latin typeface="Arial"/>
                <a:cs typeface="Arial"/>
              </a:rPr>
              <a:t> </a:t>
            </a:r>
            <a:r>
              <a:rPr sz="2300" spc="-65" dirty="0">
                <a:latin typeface="Arial"/>
                <a:cs typeface="Arial"/>
              </a:rPr>
              <a:t>move.”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262064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Be</a:t>
            </a:r>
            <a:r>
              <a:rPr sz="3600" spc="-65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Specific</a:t>
            </a:r>
            <a:endParaRPr sz="360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7895" y="2552192"/>
            <a:ext cx="6902705" cy="2021066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950" spc="-60" dirty="0">
                <a:latin typeface="Arial"/>
                <a:cs typeface="Arial"/>
              </a:rPr>
              <a:t>-Put </a:t>
            </a:r>
            <a:r>
              <a:rPr sz="1950" spc="-45" dirty="0">
                <a:latin typeface="Arial"/>
                <a:cs typeface="Arial"/>
              </a:rPr>
              <a:t>everything</a:t>
            </a:r>
            <a:r>
              <a:rPr sz="1950" spc="-140" dirty="0">
                <a:latin typeface="Arial"/>
                <a:cs typeface="Arial"/>
              </a:rPr>
              <a:t> </a:t>
            </a:r>
            <a:r>
              <a:rPr sz="1950" spc="-30" dirty="0">
                <a:latin typeface="Arial"/>
                <a:cs typeface="Arial"/>
              </a:rPr>
              <a:t>together</a:t>
            </a:r>
            <a:endParaRPr sz="1950" dirty="0">
              <a:latin typeface="Arial"/>
              <a:cs typeface="Arial"/>
            </a:endParaRPr>
          </a:p>
          <a:p>
            <a:pPr marL="12700" marR="62865">
              <a:lnSpc>
                <a:spcPts val="2140"/>
              </a:lnSpc>
              <a:spcBef>
                <a:spcPts val="525"/>
              </a:spcBef>
            </a:pPr>
            <a:r>
              <a:rPr sz="1950" spc="-80" dirty="0">
                <a:latin typeface="Arial"/>
                <a:cs typeface="Arial"/>
              </a:rPr>
              <a:t>-Analyzing </a:t>
            </a:r>
            <a:r>
              <a:rPr sz="1950" spc="-20" dirty="0">
                <a:latin typeface="Arial"/>
                <a:cs typeface="Arial"/>
              </a:rPr>
              <a:t>whether </a:t>
            </a:r>
            <a:r>
              <a:rPr sz="1950" spc="-140" dirty="0">
                <a:latin typeface="Arial"/>
                <a:cs typeface="Arial"/>
              </a:rPr>
              <a:t>a </a:t>
            </a:r>
            <a:r>
              <a:rPr sz="1950" spc="-25" dirty="0">
                <a:latin typeface="Arial"/>
                <a:cs typeface="Arial"/>
              </a:rPr>
              <a:t>violation</a:t>
            </a:r>
            <a:r>
              <a:rPr sz="1950" spc="-24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of  </a:t>
            </a:r>
            <a:r>
              <a:rPr sz="1950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policy</a:t>
            </a:r>
            <a:r>
              <a:rPr sz="1950" spc="-45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occurred </a:t>
            </a:r>
            <a:r>
              <a:rPr sz="1950" spc="-10" dirty="0">
                <a:latin typeface="Arial"/>
                <a:cs typeface="Arial"/>
              </a:rPr>
              <a:t>(not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325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law)</a:t>
            </a:r>
            <a:endParaRPr sz="1950" dirty="0">
              <a:latin typeface="Arial"/>
              <a:cs typeface="Arial"/>
            </a:endParaRPr>
          </a:p>
          <a:p>
            <a:pPr marL="12700" marR="37465">
              <a:lnSpc>
                <a:spcPts val="2140"/>
              </a:lnSpc>
              <a:spcBef>
                <a:spcPts val="500"/>
              </a:spcBef>
            </a:pPr>
            <a:r>
              <a:rPr sz="1950" spc="-125" dirty="0">
                <a:latin typeface="Arial"/>
                <a:cs typeface="Arial"/>
              </a:rPr>
              <a:t>-Discuss </a:t>
            </a:r>
            <a:r>
              <a:rPr sz="1950" spc="-105" dirty="0">
                <a:latin typeface="Arial"/>
                <a:cs typeface="Arial"/>
              </a:rPr>
              <a:t>each </a:t>
            </a:r>
            <a:r>
              <a:rPr sz="1950" spc="-50" dirty="0">
                <a:latin typeface="Arial"/>
                <a:cs typeface="Arial"/>
              </a:rPr>
              <a:t>allegation </a:t>
            </a:r>
            <a:r>
              <a:rPr sz="1950" spc="-80" dirty="0">
                <a:latin typeface="Arial"/>
                <a:cs typeface="Arial"/>
              </a:rPr>
              <a:t>and</a:t>
            </a:r>
            <a:r>
              <a:rPr sz="1950" spc="-20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your  </a:t>
            </a:r>
            <a:r>
              <a:rPr sz="1950" spc="-70" dirty="0">
                <a:latin typeface="Arial"/>
                <a:cs typeface="Arial"/>
              </a:rPr>
              <a:t>decision </a:t>
            </a:r>
            <a:r>
              <a:rPr sz="1950" spc="-45" dirty="0">
                <a:latin typeface="Arial"/>
                <a:cs typeface="Arial"/>
              </a:rPr>
              <a:t>on</a:t>
            </a:r>
            <a:r>
              <a:rPr sz="1950" spc="-140" dirty="0">
                <a:latin typeface="Arial"/>
                <a:cs typeface="Arial"/>
              </a:rPr>
              <a:t> </a:t>
            </a:r>
            <a:r>
              <a:rPr sz="1950" spc="-105" dirty="0">
                <a:latin typeface="Arial"/>
                <a:cs typeface="Arial"/>
              </a:rPr>
              <a:t>each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1950" spc="-90" dirty="0">
                <a:latin typeface="Arial"/>
                <a:cs typeface="Arial"/>
              </a:rPr>
              <a:t>-Explain </a:t>
            </a:r>
            <a:r>
              <a:rPr sz="1950" spc="-35" dirty="0">
                <a:latin typeface="Arial"/>
                <a:cs typeface="Arial"/>
              </a:rPr>
              <a:t>your</a:t>
            </a:r>
            <a:r>
              <a:rPr sz="1950" spc="-120" dirty="0">
                <a:latin typeface="Arial"/>
                <a:cs typeface="Arial"/>
              </a:rPr>
              <a:t> </a:t>
            </a:r>
            <a:r>
              <a:rPr sz="1950" spc="-80" dirty="0">
                <a:latin typeface="Arial"/>
                <a:cs typeface="Arial"/>
              </a:rPr>
              <a:t>reasoning</a:t>
            </a:r>
            <a:endParaRPr sz="1950" dirty="0">
              <a:latin typeface="Arial"/>
              <a:cs typeface="Arial"/>
            </a:endParaRPr>
          </a:p>
          <a:p>
            <a:pPr marL="12700" marR="18415">
              <a:lnSpc>
                <a:spcPts val="2140"/>
              </a:lnSpc>
              <a:spcBef>
                <a:spcPts val="535"/>
              </a:spcBef>
            </a:pPr>
            <a:r>
              <a:rPr sz="1950" spc="-95" dirty="0">
                <a:latin typeface="Arial"/>
                <a:cs typeface="Arial"/>
              </a:rPr>
              <a:t>-Deal </a:t>
            </a:r>
            <a:r>
              <a:rPr sz="1950" spc="20" dirty="0">
                <a:latin typeface="Arial"/>
                <a:cs typeface="Arial"/>
              </a:rPr>
              <a:t>with </a:t>
            </a:r>
            <a:r>
              <a:rPr sz="1950" spc="-50" dirty="0">
                <a:latin typeface="Arial"/>
                <a:cs typeface="Arial"/>
              </a:rPr>
              <a:t>inconvenient </a:t>
            </a:r>
            <a:r>
              <a:rPr sz="1950" spc="-70" dirty="0">
                <a:latin typeface="Arial"/>
                <a:cs typeface="Arial"/>
              </a:rPr>
              <a:t>facts</a:t>
            </a:r>
            <a:r>
              <a:rPr sz="1950" spc="-325" dirty="0">
                <a:latin typeface="Arial"/>
                <a:cs typeface="Arial"/>
              </a:rPr>
              <a:t> </a:t>
            </a:r>
            <a:r>
              <a:rPr sz="1950" spc="-75" dirty="0">
                <a:latin typeface="Arial"/>
                <a:cs typeface="Arial"/>
              </a:rPr>
              <a:t>and  inconsistencies</a:t>
            </a:r>
            <a:endParaRPr sz="1950" dirty="0">
              <a:latin typeface="Arial"/>
              <a:cs typeface="Arial"/>
            </a:endParaRPr>
          </a:p>
          <a:p>
            <a:pPr marL="12700" marR="5080">
              <a:lnSpc>
                <a:spcPts val="2150"/>
              </a:lnSpc>
              <a:spcBef>
                <a:spcPts val="480"/>
              </a:spcBef>
            </a:pPr>
            <a:r>
              <a:rPr sz="1950" spc="-95" dirty="0">
                <a:latin typeface="Arial"/>
                <a:cs typeface="Arial"/>
              </a:rPr>
              <a:t>-Phone </a:t>
            </a:r>
            <a:r>
              <a:rPr sz="1950" spc="-140" dirty="0">
                <a:latin typeface="Arial"/>
                <a:cs typeface="Arial"/>
              </a:rPr>
              <a:t>a </a:t>
            </a:r>
            <a:r>
              <a:rPr sz="1950" spc="-45" dirty="0">
                <a:latin typeface="Arial"/>
                <a:cs typeface="Arial"/>
              </a:rPr>
              <a:t>(need-to-know) </a:t>
            </a:r>
            <a:r>
              <a:rPr sz="1950" spc="-15" dirty="0">
                <a:latin typeface="Arial"/>
                <a:cs typeface="Arial"/>
              </a:rPr>
              <a:t>friend</a:t>
            </a:r>
            <a:r>
              <a:rPr sz="1950" spc="-145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if  </a:t>
            </a:r>
            <a:r>
              <a:rPr sz="1950" spc="-110" dirty="0">
                <a:latin typeface="Arial"/>
                <a:cs typeface="Arial"/>
              </a:rPr>
              <a:t>necessary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610360"/>
            <a:ext cx="582041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Analysis </a:t>
            </a:r>
            <a:r>
              <a:rPr sz="3600" spc="20">
                <a:solidFill>
                  <a:srgbClr val="0032A0"/>
                </a:solidFill>
              </a:rPr>
              <a:t>and</a:t>
            </a:r>
            <a:r>
              <a:rPr sz="3600" spc="-9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Conclusion</a:t>
            </a:r>
            <a:endParaRPr sz="360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4" name="object 4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95135" y="2447036"/>
            <a:ext cx="2812415" cy="3149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i="1" u="heavy" spc="-165">
                <a:uFill>
                  <a:solidFill>
                    <a:srgbClr val="000000"/>
                  </a:solidFill>
                </a:uFill>
                <a:latin typeface="Arial-BoldItalicMT"/>
                <a:cs typeface="Arial-BoldItalicMT"/>
              </a:rPr>
              <a:t>Sample</a:t>
            </a:r>
            <a:r>
              <a:rPr sz="1900" b="1" i="1" u="heavy" spc="-110">
                <a:uFill>
                  <a:solidFill>
                    <a:srgbClr val="000000"/>
                  </a:solidFill>
                </a:uFill>
                <a:latin typeface="Arial-BoldItalicMT"/>
                <a:cs typeface="Arial-BoldItalicMT"/>
              </a:rPr>
              <a:t> </a:t>
            </a:r>
            <a:r>
              <a:rPr sz="1900" b="1" i="1" u="heavy" spc="-125">
                <a:uFill>
                  <a:solidFill>
                    <a:srgbClr val="000000"/>
                  </a:solidFill>
                </a:uFill>
                <a:latin typeface="Arial-BoldItalicMT"/>
                <a:cs typeface="Arial-BoldItalicMT"/>
              </a:rPr>
              <a:t>language:</a:t>
            </a:r>
            <a:endParaRPr sz="1900">
              <a:latin typeface="Arial-BoldItalicMT"/>
              <a:cs typeface="Arial-BoldItalic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Arial-BoldItalicMT"/>
              <a:cs typeface="Arial-BoldItalicMT"/>
            </a:endParaRPr>
          </a:p>
          <a:p>
            <a:pPr marL="12700" marR="5080">
              <a:lnSpc>
                <a:spcPts val="2050"/>
              </a:lnSpc>
            </a:pPr>
            <a:r>
              <a:rPr sz="1900" spc="-45">
                <a:latin typeface="Arial"/>
                <a:cs typeface="Arial"/>
              </a:rPr>
              <a:t>“The </a:t>
            </a:r>
            <a:r>
              <a:rPr sz="1900" spc="-80">
                <a:latin typeface="Arial"/>
                <a:cs typeface="Arial"/>
              </a:rPr>
              <a:t>preponderance </a:t>
            </a:r>
            <a:r>
              <a:rPr sz="1900" spc="-10">
                <a:latin typeface="Arial"/>
                <a:cs typeface="Arial"/>
              </a:rPr>
              <a:t>of </a:t>
            </a:r>
            <a:r>
              <a:rPr sz="1900" spc="-25">
                <a:latin typeface="Arial"/>
                <a:cs typeface="Arial"/>
              </a:rPr>
              <a:t>the  </a:t>
            </a:r>
            <a:r>
              <a:rPr sz="1900" spc="-90">
                <a:latin typeface="Arial"/>
                <a:cs typeface="Arial"/>
              </a:rPr>
              <a:t>evidence </a:t>
            </a:r>
            <a:r>
              <a:rPr sz="1900" spc="-114">
                <a:latin typeface="Arial"/>
                <a:cs typeface="Arial"/>
              </a:rPr>
              <a:t>does </a:t>
            </a:r>
            <a:r>
              <a:rPr sz="1900" spc="-10">
                <a:latin typeface="Arial"/>
                <a:cs typeface="Arial"/>
              </a:rPr>
              <a:t>not </a:t>
            </a:r>
            <a:r>
              <a:rPr sz="1900" spc="-45">
                <a:latin typeface="Arial"/>
                <a:cs typeface="Arial"/>
              </a:rPr>
              <a:t>support</a:t>
            </a:r>
            <a:r>
              <a:rPr sz="1900" spc="-190">
                <a:latin typeface="Arial"/>
                <a:cs typeface="Arial"/>
              </a:rPr>
              <a:t> </a:t>
            </a:r>
            <a:r>
              <a:rPr sz="1900" spc="-150">
                <a:latin typeface="Arial"/>
                <a:cs typeface="Arial"/>
              </a:rPr>
              <a:t>a  </a:t>
            </a:r>
            <a:r>
              <a:rPr sz="1900" spc="-45">
                <a:latin typeface="Arial"/>
                <a:cs typeface="Arial"/>
              </a:rPr>
              <a:t>finding </a:t>
            </a:r>
            <a:r>
              <a:rPr sz="1900" spc="-10">
                <a:latin typeface="Arial"/>
                <a:cs typeface="Arial"/>
              </a:rPr>
              <a:t>of </a:t>
            </a:r>
            <a:r>
              <a:rPr sz="1900" spc="-150">
                <a:latin typeface="Arial"/>
                <a:cs typeface="Arial"/>
              </a:rPr>
              <a:t>a </a:t>
            </a:r>
            <a:r>
              <a:rPr sz="1900" spc="-60">
                <a:latin typeface="Arial"/>
                <a:cs typeface="Arial"/>
              </a:rPr>
              <a:t>policy</a:t>
            </a:r>
            <a:r>
              <a:rPr sz="1900" spc="-225">
                <a:latin typeface="Arial"/>
                <a:cs typeface="Arial"/>
              </a:rPr>
              <a:t> </a:t>
            </a:r>
            <a:r>
              <a:rPr sz="1900" spc="-30">
                <a:latin typeface="Arial"/>
                <a:cs typeface="Arial"/>
              </a:rPr>
              <a:t>violation.”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50">
              <a:latin typeface="Arial"/>
              <a:cs typeface="Arial"/>
            </a:endParaRPr>
          </a:p>
          <a:p>
            <a:pPr marL="12700" marR="121920">
              <a:lnSpc>
                <a:spcPts val="2050"/>
              </a:lnSpc>
            </a:pPr>
            <a:r>
              <a:rPr sz="1900" spc="-45">
                <a:latin typeface="Arial"/>
                <a:cs typeface="Arial"/>
              </a:rPr>
              <a:t>“The </a:t>
            </a:r>
            <a:r>
              <a:rPr sz="1900" spc="-80">
                <a:latin typeface="Arial"/>
                <a:cs typeface="Arial"/>
              </a:rPr>
              <a:t>preponderance </a:t>
            </a:r>
            <a:r>
              <a:rPr sz="1900" spc="-10">
                <a:latin typeface="Arial"/>
                <a:cs typeface="Arial"/>
              </a:rPr>
              <a:t>of</a:t>
            </a:r>
            <a:r>
              <a:rPr sz="1900" spc="-190">
                <a:latin typeface="Arial"/>
                <a:cs typeface="Arial"/>
              </a:rPr>
              <a:t> </a:t>
            </a:r>
            <a:r>
              <a:rPr sz="1900" spc="-25">
                <a:latin typeface="Arial"/>
                <a:cs typeface="Arial"/>
              </a:rPr>
              <a:t>the  </a:t>
            </a:r>
            <a:r>
              <a:rPr sz="1900" spc="-90">
                <a:latin typeface="Arial"/>
                <a:cs typeface="Arial"/>
              </a:rPr>
              <a:t>evidence </a:t>
            </a:r>
            <a:r>
              <a:rPr sz="1900" spc="-70">
                <a:latin typeface="Arial"/>
                <a:cs typeface="Arial"/>
              </a:rPr>
              <a:t>falls </a:t>
            </a:r>
            <a:r>
              <a:rPr sz="1900" spc="-45">
                <a:latin typeface="Arial"/>
                <a:cs typeface="Arial"/>
              </a:rPr>
              <a:t>short </a:t>
            </a:r>
            <a:r>
              <a:rPr sz="1900" spc="-10">
                <a:latin typeface="Arial"/>
                <a:cs typeface="Arial"/>
              </a:rPr>
              <a:t>of  </a:t>
            </a:r>
            <a:r>
              <a:rPr sz="1900" spc="-60">
                <a:latin typeface="Arial"/>
                <a:cs typeface="Arial"/>
              </a:rPr>
              <a:t>demonstrating </a:t>
            </a:r>
            <a:r>
              <a:rPr sz="1900">
                <a:latin typeface="Arial"/>
                <a:cs typeface="Arial"/>
              </a:rPr>
              <a:t>that </a:t>
            </a:r>
            <a:r>
              <a:rPr sz="1900" spc="55">
                <a:latin typeface="Arial"/>
                <a:cs typeface="Arial"/>
              </a:rPr>
              <a:t>it </a:t>
            </a:r>
            <a:r>
              <a:rPr sz="1900" spc="-105">
                <a:latin typeface="Arial"/>
                <a:cs typeface="Arial"/>
              </a:rPr>
              <a:t>is  </a:t>
            </a:r>
            <a:r>
              <a:rPr sz="1900" spc="-60">
                <a:latin typeface="Arial"/>
                <a:cs typeface="Arial"/>
              </a:rPr>
              <a:t>more </a:t>
            </a:r>
            <a:r>
              <a:rPr sz="1900" spc="-55">
                <a:latin typeface="Arial"/>
                <a:cs typeface="Arial"/>
              </a:rPr>
              <a:t>likely </a:t>
            </a:r>
            <a:r>
              <a:rPr sz="1900" spc="-45">
                <a:latin typeface="Arial"/>
                <a:cs typeface="Arial"/>
              </a:rPr>
              <a:t>than </a:t>
            </a:r>
            <a:r>
              <a:rPr sz="1900" spc="-5">
                <a:latin typeface="Arial"/>
                <a:cs typeface="Arial"/>
              </a:rPr>
              <a:t>not </a:t>
            </a:r>
            <a:r>
              <a:rPr sz="1900" spc="-25">
                <a:latin typeface="Arial"/>
                <a:cs typeface="Arial"/>
              </a:rPr>
              <a:t>the  </a:t>
            </a:r>
            <a:r>
              <a:rPr sz="1900" spc="-85">
                <a:latin typeface="Arial"/>
                <a:cs typeface="Arial"/>
              </a:rPr>
              <a:t>alleged </a:t>
            </a:r>
            <a:r>
              <a:rPr sz="1900" spc="-65">
                <a:latin typeface="Arial"/>
                <a:cs typeface="Arial"/>
              </a:rPr>
              <a:t>conduct</a:t>
            </a:r>
            <a:r>
              <a:rPr sz="1900" spc="-130">
                <a:latin typeface="Arial"/>
                <a:cs typeface="Arial"/>
              </a:rPr>
              <a:t> </a:t>
            </a:r>
            <a:r>
              <a:rPr sz="1900" spc="-65">
                <a:latin typeface="Arial"/>
                <a:cs typeface="Arial"/>
              </a:rPr>
              <a:t>occurred.”</a:t>
            </a:r>
            <a:endParaRPr sz="1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4388" y="2620772"/>
            <a:ext cx="3404235" cy="30118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960"/>
              </a:lnSpc>
              <a:spcBef>
                <a:spcPts val="340"/>
              </a:spcBef>
            </a:pPr>
            <a:r>
              <a:rPr sz="1800" spc="-50" dirty="0">
                <a:latin typeface="Arial"/>
                <a:cs typeface="Arial"/>
              </a:rPr>
              <a:t>-Adjudicator’s </a:t>
            </a:r>
            <a:r>
              <a:rPr sz="1800" spc="-80" dirty="0">
                <a:latin typeface="Arial"/>
                <a:cs typeface="Arial"/>
              </a:rPr>
              <a:t>task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25" dirty="0">
                <a:latin typeface="Arial"/>
                <a:cs typeface="Arial"/>
              </a:rPr>
              <a:t>to </a:t>
            </a:r>
            <a:r>
              <a:rPr sz="1800" spc="-45" dirty="0">
                <a:latin typeface="Arial"/>
                <a:cs typeface="Arial"/>
              </a:rPr>
              <a:t>determine</a:t>
            </a:r>
            <a:r>
              <a:rPr sz="1800" spc="-285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if  </a:t>
            </a:r>
            <a:r>
              <a:rPr sz="1800" spc="-70" dirty="0">
                <a:latin typeface="Arial"/>
                <a:cs typeface="Arial"/>
              </a:rPr>
              <a:t>preponderance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75" dirty="0">
                <a:latin typeface="Arial"/>
                <a:cs typeface="Arial"/>
              </a:rPr>
              <a:t>evidence  </a:t>
            </a:r>
            <a:r>
              <a:rPr sz="1800" spc="-60" dirty="0">
                <a:latin typeface="Arial"/>
                <a:cs typeface="Arial"/>
              </a:rPr>
              <a:t>supports </a:t>
            </a:r>
            <a:r>
              <a:rPr sz="1800" spc="-135" dirty="0">
                <a:latin typeface="Arial"/>
                <a:cs typeface="Arial"/>
              </a:rPr>
              <a:t>a </a:t>
            </a:r>
            <a:r>
              <a:rPr sz="1800" spc="-40" dirty="0">
                <a:latin typeface="Arial"/>
                <a:cs typeface="Arial"/>
              </a:rPr>
              <a:t>finding</a:t>
            </a:r>
            <a:endParaRPr sz="1800" dirty="0">
              <a:latin typeface="Arial"/>
              <a:cs typeface="Arial"/>
            </a:endParaRPr>
          </a:p>
          <a:p>
            <a:pPr marL="12700" marR="102235">
              <a:lnSpc>
                <a:spcPct val="90700"/>
              </a:lnSpc>
              <a:spcBef>
                <a:spcPts val="405"/>
              </a:spcBef>
            </a:pPr>
            <a:r>
              <a:rPr sz="1800" spc="-105" dirty="0">
                <a:latin typeface="Arial"/>
                <a:cs typeface="Arial"/>
              </a:rPr>
              <a:t>-Unless </a:t>
            </a:r>
            <a:r>
              <a:rPr sz="1800" spc="-25" dirty="0">
                <a:latin typeface="Arial"/>
                <a:cs typeface="Arial"/>
              </a:rPr>
              <a:t>there </a:t>
            </a:r>
            <a:r>
              <a:rPr sz="1800" spc="-95" dirty="0">
                <a:latin typeface="Arial"/>
                <a:cs typeface="Arial"/>
              </a:rPr>
              <a:t>is an </a:t>
            </a:r>
            <a:r>
              <a:rPr sz="1800" spc="-65" dirty="0">
                <a:latin typeface="Arial"/>
                <a:cs typeface="Arial"/>
              </a:rPr>
              <a:t>assertion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7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bad  </a:t>
            </a:r>
            <a:r>
              <a:rPr sz="1800" spc="-15" dirty="0">
                <a:latin typeface="Arial"/>
                <a:cs typeface="Arial"/>
              </a:rPr>
              <a:t>faith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70" dirty="0">
                <a:latin typeface="Arial"/>
                <a:cs typeface="Arial"/>
              </a:rPr>
              <a:t>clear </a:t>
            </a:r>
            <a:r>
              <a:rPr sz="1800" spc="-45" dirty="0">
                <a:latin typeface="Arial"/>
                <a:cs typeface="Arial"/>
              </a:rPr>
              <a:t>error, </a:t>
            </a:r>
            <a:r>
              <a:rPr sz="1800" spc="-80" dirty="0">
                <a:latin typeface="Arial"/>
                <a:cs typeface="Arial"/>
              </a:rPr>
              <a:t>task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25" dirty="0">
                <a:latin typeface="Arial"/>
                <a:cs typeface="Arial"/>
              </a:rPr>
              <a:t>to  </a:t>
            </a:r>
            <a:r>
              <a:rPr sz="1800" spc="-40" dirty="0">
                <a:latin typeface="Arial"/>
                <a:cs typeface="Arial"/>
              </a:rPr>
              <a:t>determine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55" dirty="0">
                <a:latin typeface="Arial"/>
                <a:cs typeface="Arial"/>
              </a:rPr>
              <a:t>conduct </a:t>
            </a:r>
            <a:r>
              <a:rPr sz="1800" spc="-35" dirty="0">
                <a:latin typeface="Arial"/>
                <a:cs typeface="Arial"/>
              </a:rPr>
              <a:t>did </a:t>
            </a:r>
            <a:r>
              <a:rPr sz="1800" spc="-5" dirty="0">
                <a:latin typeface="Arial"/>
                <a:cs typeface="Arial"/>
              </a:rPr>
              <a:t>not  </a:t>
            </a:r>
            <a:r>
              <a:rPr sz="1800" spc="-70" dirty="0">
                <a:latin typeface="Arial"/>
                <a:cs typeface="Arial"/>
              </a:rPr>
              <a:t>occur</a:t>
            </a:r>
            <a:endParaRPr sz="1800" dirty="0">
              <a:latin typeface="Arial"/>
              <a:cs typeface="Arial"/>
            </a:endParaRPr>
          </a:p>
          <a:p>
            <a:pPr marL="12700" marR="8890">
              <a:lnSpc>
                <a:spcPts val="1960"/>
              </a:lnSpc>
              <a:spcBef>
                <a:spcPts val="470"/>
              </a:spcBef>
            </a:pPr>
            <a:r>
              <a:rPr sz="1800" spc="-75" dirty="0">
                <a:latin typeface="Arial"/>
                <a:cs typeface="Arial"/>
              </a:rPr>
              <a:t>-Absent </a:t>
            </a:r>
            <a:r>
              <a:rPr sz="1800" spc="-65" dirty="0">
                <a:latin typeface="Arial"/>
                <a:cs typeface="Arial"/>
              </a:rPr>
              <a:t>clear </a:t>
            </a:r>
            <a:r>
              <a:rPr sz="1800" spc="-75" dirty="0">
                <a:latin typeface="Arial"/>
                <a:cs typeface="Arial"/>
              </a:rPr>
              <a:t>evidence </a:t>
            </a:r>
            <a:r>
              <a:rPr sz="1800" spc="-95" dirty="0">
                <a:latin typeface="Arial"/>
                <a:cs typeface="Arial"/>
              </a:rPr>
              <a:t>an </a:t>
            </a:r>
            <a:r>
              <a:rPr sz="1800" spc="-60" dirty="0">
                <a:latin typeface="Arial"/>
                <a:cs typeface="Arial"/>
              </a:rPr>
              <a:t>allegation 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75" dirty="0">
                <a:latin typeface="Arial"/>
                <a:cs typeface="Arial"/>
              </a:rPr>
              <a:t>false, </a:t>
            </a:r>
            <a:r>
              <a:rPr sz="1800" b="1" spc="-120" dirty="0">
                <a:latin typeface="Arial"/>
                <a:cs typeface="Arial"/>
              </a:rPr>
              <a:t>avoid </a:t>
            </a:r>
            <a:r>
              <a:rPr sz="1800" spc="-105" dirty="0">
                <a:latin typeface="Arial"/>
                <a:cs typeface="Arial"/>
              </a:rPr>
              <a:t>language </a:t>
            </a:r>
            <a:r>
              <a:rPr sz="1800" spc="-110" dirty="0">
                <a:latin typeface="Arial"/>
                <a:cs typeface="Arial"/>
              </a:rPr>
              <a:t>such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as:</a:t>
            </a:r>
            <a:endParaRPr sz="1800" dirty="0">
              <a:latin typeface="Arial"/>
              <a:cs typeface="Arial"/>
            </a:endParaRPr>
          </a:p>
          <a:p>
            <a:pPr marL="337185" marR="1727200">
              <a:lnSpc>
                <a:spcPts val="2390"/>
              </a:lnSpc>
              <a:spcBef>
                <a:spcPts val="90"/>
              </a:spcBef>
            </a:pPr>
            <a:r>
              <a:rPr sz="1800" spc="-10" dirty="0">
                <a:latin typeface="Arial"/>
                <a:cs typeface="Arial"/>
              </a:rPr>
              <a:t>“No</a:t>
            </a:r>
            <a:r>
              <a:rPr sz="1800" spc="-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violation”  “Innocent”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79523" y="1631695"/>
            <a:ext cx="534352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Language </a:t>
            </a:r>
            <a:r>
              <a:rPr sz="3600" spc="15">
                <a:solidFill>
                  <a:srgbClr val="0032A0"/>
                </a:solidFill>
              </a:rPr>
              <a:t>for</a:t>
            </a:r>
            <a:r>
              <a:rPr sz="3600" spc="-145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Findings</a:t>
            </a:r>
            <a:endParaRPr sz="360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7" name="object 7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87500" y="2402839"/>
            <a:ext cx="6642100" cy="198836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484505">
              <a:lnSpc>
                <a:spcPts val="2140"/>
              </a:lnSpc>
              <a:spcBef>
                <a:spcPts val="365"/>
              </a:spcBef>
            </a:pPr>
            <a:r>
              <a:rPr sz="1950" spc="-105" dirty="0">
                <a:latin typeface="Arial"/>
                <a:cs typeface="Arial"/>
              </a:rPr>
              <a:t>-The </a:t>
            </a:r>
            <a:r>
              <a:rPr sz="1950" spc="-70" dirty="0">
                <a:latin typeface="Arial"/>
                <a:cs typeface="Arial"/>
              </a:rPr>
              <a:t>decision </a:t>
            </a:r>
            <a:r>
              <a:rPr sz="1950" spc="-50" dirty="0">
                <a:latin typeface="Arial"/>
                <a:cs typeface="Arial"/>
              </a:rPr>
              <a:t>must </a:t>
            </a:r>
            <a:r>
              <a:rPr sz="1950" spc="-75" dirty="0">
                <a:latin typeface="Arial"/>
                <a:cs typeface="Arial"/>
              </a:rPr>
              <a:t>be </a:t>
            </a:r>
            <a:r>
              <a:rPr sz="1950" spc="-70" dirty="0">
                <a:latin typeface="Arial"/>
                <a:cs typeface="Arial"/>
              </a:rPr>
              <a:t>able</a:t>
            </a:r>
            <a:r>
              <a:rPr sz="1950" spc="-229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to  </a:t>
            </a:r>
            <a:r>
              <a:rPr sz="1950" spc="-70" dirty="0">
                <a:latin typeface="Arial"/>
                <a:cs typeface="Arial"/>
              </a:rPr>
              <a:t>stand </a:t>
            </a:r>
            <a:r>
              <a:rPr sz="1950" spc="-50" dirty="0">
                <a:latin typeface="Arial"/>
                <a:cs typeface="Arial"/>
              </a:rPr>
              <a:t>on </a:t>
            </a:r>
            <a:r>
              <a:rPr sz="1950" spc="-30" dirty="0">
                <a:latin typeface="Arial"/>
                <a:cs typeface="Arial"/>
              </a:rPr>
              <a:t>its</a:t>
            </a:r>
            <a:r>
              <a:rPr sz="1950" spc="-215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own</a:t>
            </a:r>
            <a:endParaRPr sz="1950" dirty="0">
              <a:latin typeface="Arial"/>
              <a:cs typeface="Arial"/>
            </a:endParaRPr>
          </a:p>
          <a:p>
            <a:pPr marL="12700" marR="868680">
              <a:lnSpc>
                <a:spcPts val="2140"/>
              </a:lnSpc>
              <a:spcBef>
                <a:spcPts val="484"/>
              </a:spcBef>
            </a:pPr>
            <a:r>
              <a:rPr sz="1950" spc="-80" dirty="0">
                <a:latin typeface="Arial"/>
                <a:cs typeface="Arial"/>
              </a:rPr>
              <a:t>-Spelling </a:t>
            </a:r>
            <a:r>
              <a:rPr sz="1950" spc="-75" dirty="0">
                <a:latin typeface="Arial"/>
                <a:cs typeface="Arial"/>
              </a:rPr>
              <a:t>and</a:t>
            </a:r>
            <a:r>
              <a:rPr sz="1950" spc="-170" dirty="0">
                <a:latin typeface="Arial"/>
                <a:cs typeface="Arial"/>
              </a:rPr>
              <a:t> </a:t>
            </a:r>
            <a:r>
              <a:rPr sz="1950" spc="-30" dirty="0">
                <a:latin typeface="Arial"/>
                <a:cs typeface="Arial"/>
              </a:rPr>
              <a:t>punctuation  </a:t>
            </a:r>
            <a:r>
              <a:rPr sz="1950" spc="-60" dirty="0">
                <a:latin typeface="Arial"/>
                <a:cs typeface="Arial"/>
              </a:rPr>
              <a:t>matter—have</a:t>
            </a:r>
            <a:r>
              <a:rPr sz="1950" spc="-12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proofread</a:t>
            </a:r>
            <a:endParaRPr sz="1950" dirty="0">
              <a:latin typeface="Arial"/>
              <a:cs typeface="Arial"/>
            </a:endParaRPr>
          </a:p>
          <a:p>
            <a:pPr marL="12700" marR="5080">
              <a:lnSpc>
                <a:spcPts val="2140"/>
              </a:lnSpc>
              <a:spcBef>
                <a:spcPts val="495"/>
              </a:spcBef>
            </a:pPr>
            <a:r>
              <a:rPr sz="1950" spc="-70" dirty="0">
                <a:latin typeface="Arial"/>
                <a:cs typeface="Arial"/>
              </a:rPr>
              <a:t>-Double </a:t>
            </a:r>
            <a:r>
              <a:rPr sz="1950" spc="-105" dirty="0">
                <a:latin typeface="Arial"/>
                <a:cs typeface="Arial"/>
              </a:rPr>
              <a:t>check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26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allegations  </a:t>
            </a:r>
            <a:r>
              <a:rPr sz="1950" spc="-70" dirty="0">
                <a:latin typeface="Arial"/>
                <a:cs typeface="Arial"/>
              </a:rPr>
              <a:t>decided </a:t>
            </a:r>
            <a:r>
              <a:rPr sz="1950" spc="-60" dirty="0">
                <a:latin typeface="Arial"/>
                <a:cs typeface="Arial"/>
              </a:rPr>
              <a:t>match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175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notice</a:t>
            </a:r>
            <a:endParaRPr sz="1950" dirty="0">
              <a:latin typeface="Arial"/>
              <a:cs typeface="Arial"/>
            </a:endParaRPr>
          </a:p>
          <a:p>
            <a:pPr marL="12700" marR="285115">
              <a:lnSpc>
                <a:spcPts val="2140"/>
              </a:lnSpc>
              <a:spcBef>
                <a:spcPts val="500"/>
              </a:spcBef>
            </a:pPr>
            <a:r>
              <a:rPr sz="1950" spc="-55" dirty="0">
                <a:latin typeface="Arial"/>
                <a:cs typeface="Arial"/>
              </a:rPr>
              <a:t>-Include </a:t>
            </a:r>
            <a:r>
              <a:rPr sz="1950" spc="-15" dirty="0">
                <a:latin typeface="Arial"/>
                <a:cs typeface="Arial"/>
              </a:rPr>
              <a:t>the </a:t>
            </a:r>
            <a:r>
              <a:rPr sz="1950" spc="-65" dirty="0">
                <a:latin typeface="Arial"/>
                <a:cs typeface="Arial"/>
              </a:rPr>
              <a:t>good, </a:t>
            </a:r>
            <a:r>
              <a:rPr sz="1950" spc="-15" dirty="0">
                <a:latin typeface="Arial"/>
                <a:cs typeface="Arial"/>
              </a:rPr>
              <a:t>the</a:t>
            </a:r>
            <a:r>
              <a:rPr sz="1950" spc="-360" dirty="0">
                <a:latin typeface="Arial"/>
                <a:cs typeface="Arial"/>
              </a:rPr>
              <a:t> </a:t>
            </a:r>
            <a:r>
              <a:rPr sz="1950" spc="-75" dirty="0">
                <a:latin typeface="Arial"/>
                <a:cs typeface="Arial"/>
              </a:rPr>
              <a:t>bad, </a:t>
            </a:r>
            <a:r>
              <a:rPr sz="1950" spc="-80" dirty="0">
                <a:latin typeface="Arial"/>
                <a:cs typeface="Arial"/>
              </a:rPr>
              <a:t>and  </a:t>
            </a:r>
            <a:r>
              <a:rPr sz="1950" spc="-10" dirty="0">
                <a:latin typeface="Arial"/>
                <a:cs typeface="Arial"/>
              </a:rPr>
              <a:t>the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70" dirty="0">
                <a:latin typeface="Arial"/>
                <a:cs typeface="Arial"/>
              </a:rPr>
              <a:t>ugly</a:t>
            </a:r>
            <a:endParaRPr sz="1950" dirty="0">
              <a:latin typeface="Arial"/>
              <a:cs typeface="Arial"/>
            </a:endParaRPr>
          </a:p>
          <a:p>
            <a:pPr marL="375285" marR="33020">
              <a:lnSpc>
                <a:spcPts val="2140"/>
              </a:lnSpc>
              <a:spcBef>
                <a:spcPts val="480"/>
              </a:spcBef>
            </a:pPr>
            <a:r>
              <a:rPr sz="1950" spc="-80" dirty="0">
                <a:latin typeface="Arial"/>
                <a:cs typeface="Arial"/>
              </a:rPr>
              <a:t>Procedural </a:t>
            </a:r>
            <a:r>
              <a:rPr sz="1950" spc="-50" dirty="0">
                <a:latin typeface="Arial"/>
                <a:cs typeface="Arial"/>
              </a:rPr>
              <a:t>errors  </a:t>
            </a:r>
            <a:r>
              <a:rPr sz="1950" spc="-55" dirty="0">
                <a:latin typeface="Arial"/>
                <a:cs typeface="Arial"/>
              </a:rPr>
              <a:t>(inconsequential </a:t>
            </a:r>
            <a:r>
              <a:rPr sz="1950" spc="-5" dirty="0">
                <a:latin typeface="Arial"/>
                <a:cs typeface="Arial"/>
              </a:rPr>
              <a:t>or</a:t>
            </a:r>
            <a:r>
              <a:rPr sz="1950" spc="-210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corrected)</a:t>
            </a:r>
            <a:endParaRPr sz="1950" dirty="0">
              <a:latin typeface="Arial"/>
              <a:cs typeface="Arial"/>
            </a:endParaRPr>
          </a:p>
          <a:p>
            <a:pPr marL="375285">
              <a:lnSpc>
                <a:spcPct val="100000"/>
              </a:lnSpc>
              <a:spcBef>
                <a:spcPts val="260"/>
              </a:spcBef>
            </a:pPr>
            <a:r>
              <a:rPr sz="1950" spc="-130" dirty="0">
                <a:latin typeface="Arial"/>
                <a:cs typeface="Arial"/>
              </a:rPr>
              <a:t>Delays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72260" y="1657604"/>
            <a:ext cx="3467100" cy="479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950" spc="10">
                <a:solidFill>
                  <a:srgbClr val="0032A0"/>
                </a:solidFill>
              </a:rPr>
              <a:t>Check </a:t>
            </a:r>
            <a:r>
              <a:rPr sz="2950" spc="15">
                <a:solidFill>
                  <a:srgbClr val="0032A0"/>
                </a:solidFill>
              </a:rPr>
              <a:t>Your</a:t>
            </a:r>
            <a:r>
              <a:rPr sz="2950" spc="-100">
                <a:solidFill>
                  <a:srgbClr val="0032A0"/>
                </a:solidFill>
              </a:rPr>
              <a:t> </a:t>
            </a:r>
            <a:r>
              <a:rPr sz="2950" spc="10">
                <a:solidFill>
                  <a:srgbClr val="0032A0"/>
                </a:solidFill>
              </a:rPr>
              <a:t>Work</a:t>
            </a:r>
            <a:endParaRPr sz="295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2432" y="2590800"/>
            <a:ext cx="8233536" cy="21119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935" marR="594360" indent="-356870">
              <a:lnSpc>
                <a:spcPct val="101499"/>
              </a:lnSpc>
              <a:spcBef>
                <a:spcPts val="95"/>
              </a:spcBef>
              <a:buClr>
                <a:srgbClr val="447367"/>
              </a:buClr>
              <a:buSzPct val="61538"/>
              <a:buChar char="●"/>
              <a:tabLst>
                <a:tab pos="368935" algn="l"/>
                <a:tab pos="369570" algn="l"/>
              </a:tabLst>
            </a:pPr>
            <a:r>
              <a:rPr sz="1950" spc="-95" dirty="0">
                <a:latin typeface="Arial"/>
                <a:cs typeface="Arial"/>
              </a:rPr>
              <a:t>Should </a:t>
            </a:r>
            <a:r>
              <a:rPr sz="1950" spc="-65" dirty="0">
                <a:latin typeface="Arial"/>
                <a:cs typeface="Arial"/>
              </a:rPr>
              <a:t>generally </a:t>
            </a:r>
            <a:r>
              <a:rPr sz="1950" spc="-105" dirty="0">
                <a:latin typeface="Arial"/>
                <a:cs typeface="Arial"/>
              </a:rPr>
              <a:t>address </a:t>
            </a:r>
            <a:r>
              <a:rPr sz="1950" spc="-10" dirty="0">
                <a:latin typeface="Arial"/>
                <a:cs typeface="Arial"/>
              </a:rPr>
              <a:t>the </a:t>
            </a:r>
            <a:r>
              <a:rPr sz="1950" spc="-25" dirty="0">
                <a:latin typeface="Arial"/>
                <a:cs typeface="Arial"/>
              </a:rPr>
              <a:t>following </a:t>
            </a:r>
            <a:r>
              <a:rPr sz="1950" spc="-60" dirty="0">
                <a:latin typeface="Arial"/>
                <a:cs typeface="Arial"/>
              </a:rPr>
              <a:t>factors,</a:t>
            </a:r>
            <a:r>
              <a:rPr sz="1950" spc="-370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where  </a:t>
            </a:r>
            <a:r>
              <a:rPr sz="1950" spc="-55" dirty="0">
                <a:latin typeface="Arial"/>
                <a:cs typeface="Arial"/>
              </a:rPr>
              <a:t>applicable:</a:t>
            </a:r>
            <a:endParaRPr sz="1950" dirty="0">
              <a:latin typeface="Arial"/>
              <a:cs typeface="Arial"/>
            </a:endParaRPr>
          </a:p>
          <a:p>
            <a:pPr marL="871855" marR="213360" lvl="1" indent="-356870">
              <a:lnSpc>
                <a:spcPct val="101499"/>
              </a:lnSpc>
              <a:buClr>
                <a:srgbClr val="255A4C"/>
              </a:buClr>
              <a:buSzPct val="61538"/>
              <a:buFont typeface="Courier New"/>
              <a:buChar char="o"/>
              <a:tabLst>
                <a:tab pos="871855" algn="l"/>
                <a:tab pos="872490" algn="l"/>
              </a:tabLst>
            </a:pPr>
            <a:r>
              <a:rPr sz="1950" spc="-50" dirty="0">
                <a:latin typeface="Arial"/>
                <a:cs typeface="Arial"/>
              </a:rPr>
              <a:t>Impact </a:t>
            </a:r>
            <a:r>
              <a:rPr sz="1950" spc="-35" dirty="0">
                <a:latin typeface="Arial"/>
                <a:cs typeface="Arial"/>
              </a:rPr>
              <a:t>statement </a:t>
            </a:r>
            <a:r>
              <a:rPr sz="1950" spc="5" dirty="0">
                <a:latin typeface="Arial"/>
                <a:cs typeface="Arial"/>
              </a:rPr>
              <a:t>of </a:t>
            </a:r>
            <a:r>
              <a:rPr sz="1950" spc="-50" dirty="0">
                <a:latin typeface="Arial"/>
                <a:cs typeface="Arial"/>
              </a:rPr>
              <a:t>complainant </a:t>
            </a:r>
            <a:r>
              <a:rPr sz="1950" spc="-80" dirty="0">
                <a:latin typeface="Arial"/>
                <a:cs typeface="Arial"/>
              </a:rPr>
              <a:t>and </a:t>
            </a:r>
            <a:r>
              <a:rPr sz="1950" spc="-55" dirty="0">
                <a:latin typeface="Arial"/>
                <a:cs typeface="Arial"/>
              </a:rPr>
              <a:t>respondent,</a:t>
            </a:r>
            <a:r>
              <a:rPr sz="1950" spc="-405" dirty="0">
                <a:latin typeface="Arial"/>
                <a:cs typeface="Arial"/>
              </a:rPr>
              <a:t> </a:t>
            </a:r>
            <a:r>
              <a:rPr sz="1950" spc="30" dirty="0">
                <a:latin typeface="Arial"/>
                <a:cs typeface="Arial"/>
              </a:rPr>
              <a:t>if  </a:t>
            </a:r>
            <a:r>
              <a:rPr sz="1950" spc="-100" dirty="0">
                <a:latin typeface="Arial"/>
                <a:cs typeface="Arial"/>
              </a:rPr>
              <a:t>any</a:t>
            </a:r>
            <a:endParaRPr sz="1950" dirty="0">
              <a:latin typeface="Arial"/>
              <a:cs typeface="Arial"/>
            </a:endParaRPr>
          </a:p>
          <a:p>
            <a:pPr marL="871855" marR="40005" lvl="1" indent="-356870">
              <a:lnSpc>
                <a:spcPct val="101499"/>
              </a:lnSpc>
              <a:buClr>
                <a:srgbClr val="255A4C"/>
              </a:buClr>
              <a:buSzPct val="61538"/>
              <a:buFont typeface="Courier New"/>
              <a:buChar char="o"/>
              <a:tabLst>
                <a:tab pos="871855" algn="l"/>
                <a:tab pos="872490" algn="l"/>
              </a:tabLst>
            </a:pPr>
            <a:r>
              <a:rPr sz="1950" spc="-65" dirty="0">
                <a:latin typeface="Arial"/>
                <a:cs typeface="Arial"/>
              </a:rPr>
              <a:t>Acknowledgment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of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wrongdoing</a:t>
            </a:r>
            <a:r>
              <a:rPr sz="1950" spc="-120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or</a:t>
            </a:r>
            <a:r>
              <a:rPr sz="1950" spc="-90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impact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of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conduct  </a:t>
            </a:r>
            <a:r>
              <a:rPr sz="1950" spc="-65" dirty="0">
                <a:latin typeface="Arial"/>
                <a:cs typeface="Arial"/>
              </a:rPr>
              <a:t>by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respondent</a:t>
            </a:r>
            <a:endParaRPr sz="1950" dirty="0">
              <a:latin typeface="Arial"/>
              <a:cs typeface="Arial"/>
            </a:endParaRPr>
          </a:p>
          <a:p>
            <a:pPr marL="871855" marR="569595" lvl="1" indent="-356870">
              <a:lnSpc>
                <a:spcPct val="101499"/>
              </a:lnSpc>
              <a:buClr>
                <a:srgbClr val="255A4C"/>
              </a:buClr>
              <a:buSzPct val="61538"/>
              <a:buFont typeface="Courier New"/>
              <a:buChar char="o"/>
              <a:tabLst>
                <a:tab pos="871855" algn="l"/>
                <a:tab pos="872490" algn="l"/>
              </a:tabLst>
            </a:pPr>
            <a:r>
              <a:rPr sz="1950" spc="-45" dirty="0">
                <a:latin typeface="Arial"/>
                <a:cs typeface="Arial"/>
              </a:rPr>
              <a:t>Alignment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of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sanction</a:t>
            </a:r>
            <a:r>
              <a:rPr sz="1950" spc="-13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to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institution’s</a:t>
            </a:r>
            <a:r>
              <a:rPr sz="1950" spc="-120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disciplinary  </a:t>
            </a:r>
            <a:r>
              <a:rPr sz="1950" spc="-55" dirty="0">
                <a:latin typeface="Arial"/>
                <a:cs typeface="Arial"/>
              </a:rPr>
              <a:t>philosophy</a:t>
            </a:r>
            <a:endParaRPr sz="1950" dirty="0">
              <a:latin typeface="Arial"/>
              <a:cs typeface="Arial"/>
            </a:endParaRPr>
          </a:p>
          <a:p>
            <a:pPr marL="871855" lvl="1" indent="-356870">
              <a:lnSpc>
                <a:spcPct val="100000"/>
              </a:lnSpc>
              <a:spcBef>
                <a:spcPts val="35"/>
              </a:spcBef>
              <a:buClr>
                <a:srgbClr val="255A4C"/>
              </a:buClr>
              <a:buSzPct val="61538"/>
              <a:buFont typeface="Courier New"/>
              <a:buChar char="o"/>
              <a:tabLst>
                <a:tab pos="871855" algn="l"/>
                <a:tab pos="872490" algn="l"/>
              </a:tabLst>
            </a:pPr>
            <a:r>
              <a:rPr sz="1950" spc="-50" dirty="0">
                <a:latin typeface="Arial"/>
                <a:cs typeface="Arial"/>
              </a:rPr>
              <a:t>Potential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70" dirty="0">
                <a:latin typeface="Arial"/>
                <a:cs typeface="Arial"/>
              </a:rPr>
              <a:t>ongoing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70" dirty="0">
                <a:latin typeface="Arial"/>
                <a:cs typeface="Arial"/>
              </a:rPr>
              <a:t>safety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risk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to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community</a:t>
            </a:r>
            <a:r>
              <a:rPr sz="1950" spc="-140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(or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not)</a:t>
            </a:r>
            <a:endParaRPr sz="1950" dirty="0">
              <a:latin typeface="Arial"/>
              <a:cs typeface="Arial"/>
            </a:endParaRPr>
          </a:p>
          <a:p>
            <a:pPr marL="871855" marR="5080" lvl="1" indent="-356870">
              <a:lnSpc>
                <a:spcPct val="101499"/>
              </a:lnSpc>
              <a:spcBef>
                <a:spcPts val="5"/>
              </a:spcBef>
              <a:buClr>
                <a:srgbClr val="255A4C"/>
              </a:buClr>
              <a:buSzPct val="61538"/>
              <a:buFont typeface="Courier New"/>
              <a:buChar char="o"/>
              <a:tabLst>
                <a:tab pos="871855" algn="l"/>
                <a:tab pos="872490" algn="l"/>
              </a:tabLst>
            </a:pPr>
            <a:r>
              <a:rPr sz="1950" spc="-110" dirty="0">
                <a:latin typeface="Arial"/>
                <a:cs typeface="Arial"/>
              </a:rPr>
              <a:t>Any </a:t>
            </a:r>
            <a:r>
              <a:rPr sz="1950" spc="-30" dirty="0">
                <a:latin typeface="Arial"/>
                <a:cs typeface="Arial"/>
              </a:rPr>
              <a:t>continuation </a:t>
            </a:r>
            <a:r>
              <a:rPr sz="1950" spc="10" dirty="0">
                <a:latin typeface="Arial"/>
                <a:cs typeface="Arial"/>
              </a:rPr>
              <a:t>of </a:t>
            </a:r>
            <a:r>
              <a:rPr sz="1950" spc="-45" dirty="0">
                <a:latin typeface="Arial"/>
                <a:cs typeface="Arial"/>
              </a:rPr>
              <a:t>no-contact </a:t>
            </a:r>
            <a:r>
              <a:rPr sz="1950" spc="-40" dirty="0">
                <a:latin typeface="Arial"/>
                <a:cs typeface="Arial"/>
              </a:rPr>
              <a:t>directive, </a:t>
            </a:r>
            <a:r>
              <a:rPr sz="1950" spc="-80" dirty="0">
                <a:latin typeface="Arial"/>
                <a:cs typeface="Arial"/>
              </a:rPr>
              <a:t>and</a:t>
            </a:r>
            <a:r>
              <a:rPr sz="1950" spc="-400" dirty="0">
                <a:latin typeface="Arial"/>
                <a:cs typeface="Arial"/>
              </a:rPr>
              <a:t> </a:t>
            </a:r>
            <a:r>
              <a:rPr sz="1950" spc="-25" dirty="0">
                <a:latin typeface="Arial"/>
                <a:cs typeface="Arial"/>
              </a:rPr>
              <a:t>duration  </a:t>
            </a:r>
            <a:r>
              <a:rPr sz="1950" spc="-75" dirty="0">
                <a:latin typeface="Arial"/>
                <a:cs typeface="Arial"/>
              </a:rPr>
              <a:t>and </a:t>
            </a:r>
            <a:r>
              <a:rPr sz="1950" spc="-65" dirty="0">
                <a:latin typeface="Arial"/>
                <a:cs typeface="Arial"/>
              </a:rPr>
              <a:t>parameters </a:t>
            </a:r>
            <a:r>
              <a:rPr sz="1950" spc="5" dirty="0">
                <a:latin typeface="Arial"/>
                <a:cs typeface="Arial"/>
              </a:rPr>
              <a:t>of that</a:t>
            </a:r>
            <a:r>
              <a:rPr sz="1950" spc="-30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directive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389156"/>
            <a:ext cx="8087105" cy="5714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313045" algn="l"/>
              </a:tabLst>
            </a:pPr>
            <a:r>
              <a:rPr dirty="0"/>
              <a:t>Documenting Sanction:</a:t>
            </a:r>
            <a:r>
              <a:rPr lang="en-US" dirty="0"/>
              <a:t> </a:t>
            </a:r>
            <a:r>
              <a:rPr spc="-5" dirty="0"/>
              <a:t>Rules</a:t>
            </a:r>
            <a:r>
              <a:rPr spc="-100" dirty="0"/>
              <a:t> </a:t>
            </a:r>
            <a:r>
              <a:rPr dirty="0"/>
              <a:t>of  </a:t>
            </a:r>
            <a:r>
              <a:rPr spc="-5" dirty="0"/>
              <a:t>Thumb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39900" y="2552192"/>
            <a:ext cx="7099300" cy="271099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950" spc="-85" dirty="0">
                <a:latin typeface="Arial"/>
                <a:cs typeface="Arial"/>
              </a:rPr>
              <a:t>-Conclusory</a:t>
            </a:r>
            <a:r>
              <a:rPr sz="1950" spc="-13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determinations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950" spc="-75" dirty="0">
                <a:latin typeface="Arial"/>
                <a:cs typeface="Arial"/>
              </a:rPr>
              <a:t>-Chronology </a:t>
            </a:r>
            <a:r>
              <a:rPr sz="1950" spc="5" dirty="0">
                <a:latin typeface="Arial"/>
                <a:cs typeface="Arial"/>
              </a:rPr>
              <a:t>of </a:t>
            </a:r>
            <a:r>
              <a:rPr sz="1950" spc="-75" dirty="0">
                <a:latin typeface="Arial"/>
                <a:cs typeface="Arial"/>
              </a:rPr>
              <a:t>events </a:t>
            </a:r>
            <a:r>
              <a:rPr sz="1950" spc="-95" dirty="0">
                <a:latin typeface="Arial"/>
                <a:cs typeface="Arial"/>
              </a:rPr>
              <a:t>is </a:t>
            </a:r>
            <a:r>
              <a:rPr sz="1950" spc="-55" dirty="0">
                <a:latin typeface="Arial"/>
                <a:cs typeface="Arial"/>
              </a:rPr>
              <a:t>hard </a:t>
            </a:r>
            <a:r>
              <a:rPr sz="1950" spc="35" dirty="0">
                <a:latin typeface="Arial"/>
                <a:cs typeface="Arial"/>
              </a:rPr>
              <a:t>to</a:t>
            </a:r>
            <a:r>
              <a:rPr sz="1950" spc="-37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follow</a:t>
            </a:r>
            <a:endParaRPr sz="1950" dirty="0">
              <a:latin typeface="Arial"/>
              <a:cs typeface="Arial"/>
            </a:endParaRPr>
          </a:p>
          <a:p>
            <a:pPr marL="12700" marR="391795">
              <a:lnSpc>
                <a:spcPts val="2140"/>
              </a:lnSpc>
              <a:spcBef>
                <a:spcPts val="535"/>
              </a:spcBef>
            </a:pPr>
            <a:r>
              <a:rPr sz="1950" spc="-80" dirty="0">
                <a:latin typeface="Arial"/>
                <a:cs typeface="Arial"/>
              </a:rPr>
              <a:t>-Failing</a:t>
            </a:r>
            <a:r>
              <a:rPr sz="1950" spc="-13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to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spell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out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the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allegations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80" dirty="0">
                <a:latin typeface="Arial"/>
                <a:cs typeface="Arial"/>
              </a:rPr>
              <a:t>and  </a:t>
            </a:r>
            <a:r>
              <a:rPr sz="1950" spc="-40" dirty="0">
                <a:latin typeface="Arial"/>
                <a:cs typeface="Arial"/>
              </a:rPr>
              <a:t>relevant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policies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950" spc="-75" dirty="0">
                <a:latin typeface="Arial"/>
                <a:cs typeface="Arial"/>
              </a:rPr>
              <a:t>-Speculation</a:t>
            </a:r>
            <a:endParaRPr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950" spc="-85" dirty="0">
                <a:latin typeface="Arial"/>
                <a:cs typeface="Arial"/>
              </a:rPr>
              <a:t>-General </a:t>
            </a:r>
            <a:r>
              <a:rPr sz="1950" spc="-90" dirty="0">
                <a:latin typeface="Arial"/>
                <a:cs typeface="Arial"/>
              </a:rPr>
              <a:t>lack </a:t>
            </a:r>
            <a:r>
              <a:rPr sz="1950" spc="5" dirty="0">
                <a:latin typeface="Arial"/>
                <a:cs typeface="Arial"/>
              </a:rPr>
              <a:t>of</a:t>
            </a:r>
            <a:r>
              <a:rPr sz="1950" spc="-125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clarity/coherence</a:t>
            </a:r>
            <a:endParaRPr sz="1950" dirty="0">
              <a:latin typeface="Arial"/>
              <a:cs typeface="Arial"/>
            </a:endParaRPr>
          </a:p>
          <a:p>
            <a:pPr marL="12700" marR="360680">
              <a:lnSpc>
                <a:spcPts val="2140"/>
              </a:lnSpc>
              <a:spcBef>
                <a:spcPts val="525"/>
              </a:spcBef>
            </a:pPr>
            <a:r>
              <a:rPr sz="1950" spc="-55" dirty="0">
                <a:latin typeface="Arial"/>
                <a:cs typeface="Arial"/>
              </a:rPr>
              <a:t>-Including </a:t>
            </a:r>
            <a:r>
              <a:rPr sz="1950" dirty="0">
                <a:latin typeface="Arial"/>
                <a:cs typeface="Arial"/>
              </a:rPr>
              <a:t>too </a:t>
            </a:r>
            <a:r>
              <a:rPr sz="1950" spc="-70" dirty="0">
                <a:latin typeface="Arial"/>
                <a:cs typeface="Arial"/>
              </a:rPr>
              <a:t>much </a:t>
            </a:r>
            <a:r>
              <a:rPr sz="1950" spc="-20" dirty="0">
                <a:latin typeface="Arial"/>
                <a:cs typeface="Arial"/>
              </a:rPr>
              <a:t>information</a:t>
            </a:r>
            <a:r>
              <a:rPr sz="1950" spc="-315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about  irrelevant</a:t>
            </a:r>
            <a:r>
              <a:rPr sz="1950" spc="-114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details</a:t>
            </a:r>
            <a:endParaRPr sz="1950" dirty="0">
              <a:latin typeface="Arial"/>
              <a:cs typeface="Arial"/>
            </a:endParaRPr>
          </a:p>
          <a:p>
            <a:pPr marL="12700" marR="536575">
              <a:lnSpc>
                <a:spcPts val="2140"/>
              </a:lnSpc>
              <a:spcBef>
                <a:spcPts val="495"/>
              </a:spcBef>
            </a:pPr>
            <a:r>
              <a:rPr sz="1950" spc="-55" dirty="0">
                <a:latin typeface="Arial"/>
                <a:cs typeface="Arial"/>
              </a:rPr>
              <a:t>-Including </a:t>
            </a:r>
            <a:r>
              <a:rPr sz="1950" spc="-30" dirty="0">
                <a:latin typeface="Arial"/>
                <a:cs typeface="Arial"/>
              </a:rPr>
              <a:t>insufficient </a:t>
            </a:r>
            <a:r>
              <a:rPr sz="1950" spc="-20" dirty="0">
                <a:latin typeface="Arial"/>
                <a:cs typeface="Arial"/>
              </a:rPr>
              <a:t>information</a:t>
            </a:r>
            <a:r>
              <a:rPr sz="1950" spc="-21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on  </a:t>
            </a:r>
            <a:r>
              <a:rPr sz="1950" spc="-5" dirty="0">
                <a:latin typeface="Arial"/>
                <a:cs typeface="Arial"/>
              </a:rPr>
              <a:t>important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130" dirty="0">
                <a:latin typeface="Arial"/>
                <a:cs typeface="Arial"/>
              </a:rPr>
              <a:t>issues</a:t>
            </a:r>
            <a:endParaRPr sz="1950" dirty="0">
              <a:latin typeface="Arial"/>
              <a:cs typeface="Arial"/>
            </a:endParaRPr>
          </a:p>
          <a:p>
            <a:pPr marL="12700" marR="5080">
              <a:lnSpc>
                <a:spcPts val="2150"/>
              </a:lnSpc>
              <a:spcBef>
                <a:spcPts val="475"/>
              </a:spcBef>
            </a:pPr>
            <a:r>
              <a:rPr sz="1950" spc="-25" dirty="0">
                <a:latin typeface="Arial"/>
                <a:cs typeface="Arial"/>
              </a:rPr>
              <a:t>-Not </a:t>
            </a:r>
            <a:r>
              <a:rPr sz="1950" spc="-60" dirty="0">
                <a:latin typeface="Arial"/>
                <a:cs typeface="Arial"/>
              </a:rPr>
              <a:t>clearly </a:t>
            </a:r>
            <a:r>
              <a:rPr sz="1950" spc="-5" dirty="0">
                <a:latin typeface="Arial"/>
                <a:cs typeface="Arial"/>
              </a:rPr>
              <a:t>or </a:t>
            </a:r>
            <a:r>
              <a:rPr sz="1950" spc="-65" dirty="0">
                <a:latin typeface="Arial"/>
                <a:cs typeface="Arial"/>
              </a:rPr>
              <a:t>adequately explaining</a:t>
            </a:r>
            <a:r>
              <a:rPr sz="1950" spc="-310" dirty="0">
                <a:latin typeface="Arial"/>
                <a:cs typeface="Arial"/>
              </a:rPr>
              <a:t> </a:t>
            </a:r>
            <a:r>
              <a:rPr sz="1950" spc="-114" dirty="0">
                <a:latin typeface="Arial"/>
                <a:cs typeface="Arial"/>
              </a:rPr>
              <a:t>basis  </a:t>
            </a:r>
            <a:r>
              <a:rPr sz="1950" spc="5" dirty="0">
                <a:latin typeface="Arial"/>
                <a:cs typeface="Arial"/>
              </a:rPr>
              <a:t>for</a:t>
            </a:r>
            <a:r>
              <a:rPr sz="1950" spc="-95" dirty="0">
                <a:latin typeface="Arial"/>
                <a:cs typeface="Arial"/>
              </a:rPr>
              <a:t> </a:t>
            </a:r>
            <a:r>
              <a:rPr sz="1950" spc="-70" dirty="0">
                <a:latin typeface="Arial"/>
                <a:cs typeface="Arial"/>
              </a:rPr>
              <a:t>decision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3720" y="1282700"/>
            <a:ext cx="6375400" cy="909319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505"/>
              </a:spcBef>
            </a:pPr>
            <a:r>
              <a:rPr sz="3050" spc="-10">
                <a:solidFill>
                  <a:srgbClr val="0032A0"/>
                </a:solidFill>
              </a:rPr>
              <a:t>Avoid Common “Mistakes” with  Decision-Writing</a:t>
            </a:r>
            <a:endParaRPr sz="305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HuschBlackwell Logo"/>
          <p:cNvSpPr/>
          <p:nvPr/>
        </p:nvSpPr>
        <p:spPr>
          <a:xfrm>
            <a:off x="2077212" y="2332482"/>
            <a:ext cx="5903976" cy="3107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48F65D4-1B2A-F342-B0E4-DF5AB47EABF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600200" y="-1504077"/>
            <a:ext cx="8675370" cy="1502305"/>
          </a:xfrm>
        </p:spPr>
        <p:txBody>
          <a:bodyPr/>
          <a:lstStyle/>
          <a:p>
            <a:r>
              <a:rPr lang="en-US" dirty="0" err="1"/>
              <a:t>HuschBlackwell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6284"/>
            <a:ext cx="7802880" cy="3687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0525" marR="155575" indent="-378460" algn="just">
              <a:lnSpc>
                <a:spcPct val="100400"/>
              </a:lnSpc>
              <a:spcBef>
                <a:spcPts val="90"/>
              </a:spcBef>
              <a:buChar char="•"/>
              <a:tabLst>
                <a:tab pos="391160" algn="l"/>
              </a:tabLst>
            </a:pPr>
            <a:r>
              <a:rPr sz="2850" spc="-20" dirty="0">
                <a:latin typeface="Arial"/>
                <a:cs typeface="Arial"/>
              </a:rPr>
              <a:t>Institution </a:t>
            </a:r>
            <a:r>
              <a:rPr sz="2850" spc="-105" dirty="0">
                <a:latin typeface="Arial"/>
                <a:cs typeface="Arial"/>
              </a:rPr>
              <a:t>should </a:t>
            </a:r>
            <a:r>
              <a:rPr sz="2850" spc="-45" dirty="0">
                <a:latin typeface="Arial"/>
                <a:cs typeface="Arial"/>
              </a:rPr>
              <a:t>restrict </a:t>
            </a:r>
            <a:r>
              <a:rPr sz="2850" spc="-240" dirty="0">
                <a:latin typeface="Arial"/>
                <a:cs typeface="Arial"/>
              </a:rPr>
              <a:t>access </a:t>
            </a:r>
            <a:r>
              <a:rPr sz="2850" spc="40" dirty="0">
                <a:latin typeface="Arial"/>
                <a:cs typeface="Arial"/>
              </a:rPr>
              <a:t>to</a:t>
            </a:r>
            <a:r>
              <a:rPr sz="2850" spc="-315" dirty="0">
                <a:latin typeface="Arial"/>
                <a:cs typeface="Arial"/>
              </a:rPr>
              <a:t> </a:t>
            </a:r>
            <a:r>
              <a:rPr sz="2850" spc="-105" dirty="0">
                <a:latin typeface="Arial"/>
                <a:cs typeface="Arial"/>
              </a:rPr>
              <a:t>investigations  </a:t>
            </a:r>
            <a:r>
              <a:rPr sz="2850" spc="-130" dirty="0">
                <a:latin typeface="Arial"/>
                <a:cs typeface="Arial"/>
              </a:rPr>
              <a:t>and </a:t>
            </a:r>
            <a:r>
              <a:rPr sz="2850" spc="-135" dirty="0">
                <a:latin typeface="Arial"/>
                <a:cs typeface="Arial"/>
              </a:rPr>
              <a:t>hearings </a:t>
            </a:r>
            <a:r>
              <a:rPr sz="2850" spc="30" dirty="0">
                <a:latin typeface="Arial"/>
                <a:cs typeface="Arial"/>
              </a:rPr>
              <a:t>to </a:t>
            </a:r>
            <a:r>
              <a:rPr sz="2850" spc="-95" dirty="0">
                <a:latin typeface="Arial"/>
                <a:cs typeface="Arial"/>
              </a:rPr>
              <a:t>those </a:t>
            </a:r>
            <a:r>
              <a:rPr sz="2850" spc="-150" dirty="0">
                <a:latin typeface="Arial"/>
                <a:cs typeface="Arial"/>
              </a:rPr>
              <a:t>persons </a:t>
            </a:r>
            <a:r>
              <a:rPr sz="2850" spc="-135" dirty="0">
                <a:latin typeface="Arial"/>
                <a:cs typeface="Arial"/>
              </a:rPr>
              <a:t>whose</a:t>
            </a:r>
            <a:r>
              <a:rPr sz="2850" spc="-380" dirty="0">
                <a:latin typeface="Arial"/>
                <a:cs typeface="Arial"/>
              </a:rPr>
              <a:t> </a:t>
            </a:r>
            <a:r>
              <a:rPr sz="2850" spc="-105" dirty="0">
                <a:latin typeface="Arial"/>
                <a:cs typeface="Arial"/>
              </a:rPr>
              <a:t>attendance  </a:t>
            </a:r>
            <a:r>
              <a:rPr sz="2850" spc="-150" dirty="0">
                <a:latin typeface="Arial"/>
                <a:cs typeface="Arial"/>
              </a:rPr>
              <a:t>is </a:t>
            </a:r>
            <a:r>
              <a:rPr sz="2850" spc="-70" dirty="0">
                <a:latin typeface="Arial"/>
                <a:cs typeface="Arial"/>
              </a:rPr>
              <a:t>required </a:t>
            </a:r>
            <a:r>
              <a:rPr sz="2850" spc="30" dirty="0">
                <a:latin typeface="Arial"/>
                <a:cs typeface="Arial"/>
              </a:rPr>
              <a:t>to </a:t>
            </a:r>
            <a:r>
              <a:rPr sz="2850" spc="-70" dirty="0">
                <a:latin typeface="Arial"/>
                <a:cs typeface="Arial"/>
              </a:rPr>
              <a:t>effectuate</a:t>
            </a:r>
            <a:r>
              <a:rPr sz="2850" spc="-375" dirty="0">
                <a:latin typeface="Arial"/>
                <a:cs typeface="Arial"/>
              </a:rPr>
              <a:t> </a:t>
            </a:r>
            <a:r>
              <a:rPr sz="2850" spc="-80" dirty="0">
                <a:latin typeface="Arial"/>
                <a:cs typeface="Arial"/>
              </a:rPr>
              <a:t>policy</a:t>
            </a:r>
            <a:endParaRPr sz="2850" dirty="0">
              <a:latin typeface="Arial"/>
              <a:cs typeface="Arial"/>
            </a:endParaRPr>
          </a:p>
          <a:p>
            <a:pPr marL="390525" marR="5080" indent="-378460" algn="just">
              <a:lnSpc>
                <a:spcPct val="100400"/>
              </a:lnSpc>
              <a:spcBef>
                <a:spcPts val="685"/>
              </a:spcBef>
              <a:buChar char="•"/>
              <a:tabLst>
                <a:tab pos="391160" algn="l"/>
              </a:tabLst>
            </a:pPr>
            <a:r>
              <a:rPr sz="2850" spc="-140" dirty="0">
                <a:latin typeface="Arial"/>
                <a:cs typeface="Arial"/>
              </a:rPr>
              <a:t>Parties </a:t>
            </a:r>
            <a:r>
              <a:rPr sz="2850" spc="-170" dirty="0">
                <a:latin typeface="Arial"/>
                <a:cs typeface="Arial"/>
              </a:rPr>
              <a:t>may </a:t>
            </a:r>
            <a:r>
              <a:rPr sz="2850" spc="-125" dirty="0">
                <a:latin typeface="Arial"/>
                <a:cs typeface="Arial"/>
              </a:rPr>
              <a:t>be </a:t>
            </a:r>
            <a:r>
              <a:rPr sz="2850" spc="-140" dirty="0">
                <a:latin typeface="Arial"/>
                <a:cs typeface="Arial"/>
              </a:rPr>
              <a:t>accompanied </a:t>
            </a:r>
            <a:r>
              <a:rPr sz="2850" spc="-110" dirty="0">
                <a:latin typeface="Arial"/>
                <a:cs typeface="Arial"/>
              </a:rPr>
              <a:t>by </a:t>
            </a:r>
            <a:r>
              <a:rPr sz="2850" spc="-140" dirty="0">
                <a:latin typeface="Arial"/>
                <a:cs typeface="Arial"/>
              </a:rPr>
              <a:t>advisors </a:t>
            </a:r>
            <a:r>
              <a:rPr sz="2850" spc="-5" dirty="0">
                <a:latin typeface="Arial"/>
                <a:cs typeface="Arial"/>
              </a:rPr>
              <a:t>of </a:t>
            </a:r>
            <a:r>
              <a:rPr sz="2850" spc="-125" dirty="0">
                <a:latin typeface="Arial"/>
                <a:cs typeface="Arial"/>
              </a:rPr>
              <a:t>choice  </a:t>
            </a:r>
            <a:r>
              <a:rPr sz="2850" spc="-130" dirty="0">
                <a:latin typeface="Arial"/>
                <a:cs typeface="Arial"/>
              </a:rPr>
              <a:t>and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40" dirty="0">
                <a:latin typeface="Arial"/>
                <a:cs typeface="Arial"/>
              </a:rPr>
              <a:t>potentially</a:t>
            </a:r>
            <a:r>
              <a:rPr sz="2850" spc="-135" dirty="0">
                <a:latin typeface="Arial"/>
                <a:cs typeface="Arial"/>
              </a:rPr>
              <a:t> </a:t>
            </a:r>
            <a:r>
              <a:rPr sz="2850" spc="-85" dirty="0">
                <a:latin typeface="Arial"/>
                <a:cs typeface="Arial"/>
              </a:rPr>
              <a:t>others</a:t>
            </a:r>
            <a:r>
              <a:rPr sz="2850" spc="-135" dirty="0">
                <a:latin typeface="Arial"/>
                <a:cs typeface="Arial"/>
              </a:rPr>
              <a:t> </a:t>
            </a:r>
            <a:r>
              <a:rPr sz="2850" spc="50" dirty="0">
                <a:latin typeface="Arial"/>
                <a:cs typeface="Arial"/>
              </a:rPr>
              <a:t>if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40" dirty="0">
                <a:latin typeface="Arial"/>
                <a:cs typeface="Arial"/>
              </a:rPr>
              <a:t>justified</a:t>
            </a:r>
            <a:r>
              <a:rPr sz="2850" spc="-114" dirty="0">
                <a:latin typeface="Arial"/>
                <a:cs typeface="Arial"/>
              </a:rPr>
              <a:t> by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35" dirty="0">
                <a:latin typeface="Arial"/>
                <a:cs typeface="Arial"/>
              </a:rPr>
              <a:t>the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130" dirty="0">
                <a:latin typeface="Arial"/>
                <a:cs typeface="Arial"/>
              </a:rPr>
              <a:t>need</a:t>
            </a:r>
            <a:r>
              <a:rPr sz="2850" spc="-100" dirty="0">
                <a:latin typeface="Arial"/>
                <a:cs typeface="Arial"/>
              </a:rPr>
              <a:t> </a:t>
            </a:r>
            <a:r>
              <a:rPr sz="2850" spc="-5" dirty="0">
                <a:latin typeface="Arial"/>
                <a:cs typeface="Arial"/>
              </a:rPr>
              <a:t>for</a:t>
            </a:r>
            <a:r>
              <a:rPr sz="2850" spc="-140" dirty="0">
                <a:latin typeface="Arial"/>
                <a:cs typeface="Arial"/>
              </a:rPr>
              <a:t> </a:t>
            </a:r>
            <a:r>
              <a:rPr sz="2850" spc="-220" dirty="0">
                <a:latin typeface="Arial"/>
                <a:cs typeface="Arial"/>
              </a:rPr>
              <a:t>a  </a:t>
            </a:r>
            <a:r>
              <a:rPr sz="2850" spc="-130" dirty="0">
                <a:latin typeface="Arial"/>
                <a:cs typeface="Arial"/>
              </a:rPr>
              <a:t>reasonable</a:t>
            </a:r>
            <a:r>
              <a:rPr sz="2850" spc="-125" dirty="0">
                <a:latin typeface="Arial"/>
                <a:cs typeface="Arial"/>
              </a:rPr>
              <a:t> </a:t>
            </a:r>
            <a:r>
              <a:rPr sz="2850" spc="-105" dirty="0">
                <a:latin typeface="Arial"/>
                <a:cs typeface="Arial"/>
              </a:rPr>
              <a:t>accommodation</a:t>
            </a:r>
            <a:endParaRPr sz="2850" dirty="0">
              <a:latin typeface="Arial"/>
              <a:cs typeface="Arial"/>
            </a:endParaRPr>
          </a:p>
          <a:p>
            <a:pPr marL="390525" marR="99695" indent="-378460" algn="just">
              <a:lnSpc>
                <a:spcPct val="100400"/>
              </a:lnSpc>
              <a:spcBef>
                <a:spcPts val="690"/>
              </a:spcBef>
              <a:buChar char="•"/>
              <a:tabLst>
                <a:tab pos="391160" algn="l"/>
              </a:tabLst>
            </a:pPr>
            <a:r>
              <a:rPr sz="2850" spc="-80" dirty="0">
                <a:latin typeface="Arial"/>
                <a:cs typeface="Arial"/>
              </a:rPr>
              <a:t>Media </a:t>
            </a:r>
            <a:r>
              <a:rPr sz="2850" spc="-105" dirty="0">
                <a:latin typeface="Arial"/>
                <a:cs typeface="Arial"/>
              </a:rPr>
              <a:t>should </a:t>
            </a:r>
            <a:r>
              <a:rPr sz="2850" dirty="0">
                <a:latin typeface="Arial"/>
                <a:cs typeface="Arial"/>
              </a:rPr>
              <a:t>not </a:t>
            </a:r>
            <a:r>
              <a:rPr sz="2850" spc="-125" dirty="0">
                <a:latin typeface="Arial"/>
                <a:cs typeface="Arial"/>
              </a:rPr>
              <a:t>be </a:t>
            </a:r>
            <a:r>
              <a:rPr sz="2850" spc="-100" dirty="0">
                <a:latin typeface="Arial"/>
                <a:cs typeface="Arial"/>
              </a:rPr>
              <a:t>granted </a:t>
            </a:r>
            <a:r>
              <a:rPr sz="2850" spc="-245" dirty="0">
                <a:latin typeface="Arial"/>
                <a:cs typeface="Arial"/>
              </a:rPr>
              <a:t>access </a:t>
            </a:r>
            <a:r>
              <a:rPr sz="2850" spc="40" dirty="0">
                <a:latin typeface="Arial"/>
                <a:cs typeface="Arial"/>
              </a:rPr>
              <a:t>to</a:t>
            </a:r>
            <a:r>
              <a:rPr sz="2850" spc="-360" dirty="0">
                <a:latin typeface="Arial"/>
                <a:cs typeface="Arial"/>
              </a:rPr>
              <a:t> </a:t>
            </a:r>
            <a:r>
              <a:rPr sz="2850" spc="-70" dirty="0">
                <a:latin typeface="Arial"/>
                <a:cs typeface="Arial"/>
              </a:rPr>
              <a:t>interviews  </a:t>
            </a:r>
            <a:r>
              <a:rPr sz="2850" spc="-130" dirty="0">
                <a:latin typeface="Arial"/>
                <a:cs typeface="Arial"/>
              </a:rPr>
              <a:t>and</a:t>
            </a:r>
            <a:r>
              <a:rPr sz="2850" spc="-150" dirty="0">
                <a:latin typeface="Arial"/>
                <a:cs typeface="Arial"/>
              </a:rPr>
              <a:t> </a:t>
            </a:r>
            <a:r>
              <a:rPr sz="2850" spc="-135" dirty="0">
                <a:latin typeface="Arial"/>
                <a:cs typeface="Arial"/>
              </a:rPr>
              <a:t>hearings</a:t>
            </a:r>
            <a:endParaRPr sz="28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0825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0032A0"/>
                </a:solidFill>
              </a:rPr>
              <a:t>Are interviews and</a:t>
            </a:r>
            <a:r>
              <a:rPr sz="3950" spc="-25" dirty="0">
                <a:solidFill>
                  <a:srgbClr val="0032A0"/>
                </a:solidFill>
              </a:rPr>
              <a:t> </a:t>
            </a:r>
            <a:r>
              <a:rPr sz="3950" spc="10" dirty="0">
                <a:solidFill>
                  <a:srgbClr val="0032A0"/>
                </a:solidFill>
              </a:rPr>
              <a:t>hearings  </a:t>
            </a:r>
            <a:r>
              <a:rPr sz="3950" spc="5" dirty="0">
                <a:solidFill>
                  <a:srgbClr val="0032A0"/>
                </a:solidFill>
              </a:rPr>
              <a:t>confidential?</a:t>
            </a:r>
            <a:endParaRPr sz="395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29152" y="3597475"/>
            <a:ext cx="2800096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Questions</a:t>
            </a:r>
            <a:r>
              <a:rPr lang="en-US" sz="2800" dirty="0"/>
              <a:t>? </a:t>
            </a:r>
            <a:endParaRPr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548068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 dirty="0">
                <a:latin typeface="Arial"/>
                <a:cs typeface="Arial"/>
              </a:rPr>
              <a:t>Module </a:t>
            </a:r>
            <a:r>
              <a:rPr sz="1900" spc="-60" dirty="0">
                <a:latin typeface="Arial"/>
                <a:cs typeface="Arial"/>
              </a:rPr>
              <a:t>2: </a:t>
            </a:r>
            <a:r>
              <a:rPr sz="1900" spc="-65" dirty="0">
                <a:latin typeface="Arial"/>
                <a:cs typeface="Arial"/>
              </a:rPr>
              <a:t>Including </a:t>
            </a:r>
            <a:r>
              <a:rPr sz="1900" spc="-125" dirty="0">
                <a:latin typeface="Arial"/>
                <a:cs typeface="Arial"/>
              </a:rPr>
              <a:t>key </a:t>
            </a:r>
            <a:r>
              <a:rPr sz="1900" spc="-60" dirty="0">
                <a:latin typeface="Arial"/>
                <a:cs typeface="Arial"/>
              </a:rPr>
              <a:t>terms, </a:t>
            </a:r>
            <a:r>
              <a:rPr sz="1900" spc="-40" dirty="0">
                <a:latin typeface="Arial"/>
                <a:cs typeface="Arial"/>
              </a:rPr>
              <a:t>definitions </a:t>
            </a:r>
            <a:r>
              <a:rPr sz="1900" spc="25" dirty="0">
                <a:latin typeface="Arial"/>
                <a:cs typeface="Arial"/>
              </a:rPr>
              <a:t>&amp;</a:t>
            </a:r>
            <a:r>
              <a:rPr sz="1900" spc="-305" dirty="0">
                <a:latin typeface="Arial"/>
                <a:cs typeface="Arial"/>
              </a:rPr>
              <a:t> </a:t>
            </a:r>
            <a:r>
              <a:rPr sz="1900" spc="-30" dirty="0">
                <a:latin typeface="Arial"/>
                <a:cs typeface="Arial"/>
              </a:rPr>
              <a:t>retaliation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807339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chemeClr val="tx1"/>
                </a:solidFill>
              </a:rPr>
              <a:t>Applicable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Policy  Requirements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lang="en-US" spc="95" dirty="0"/>
              <a:t>©</a:t>
            </a:r>
            <a:r>
              <a:rPr lang="en-US" spc="-85" dirty="0"/>
              <a:t> </a:t>
            </a:r>
            <a:r>
              <a:rPr lang="en-US" spc="-40" dirty="0"/>
              <a:t>2020 </a:t>
            </a:r>
            <a:r>
              <a:rPr lang="en-US" spc="-65" dirty="0"/>
              <a:t>Husch </a:t>
            </a:r>
            <a:r>
              <a:rPr lang="en-US" spc="-40" dirty="0"/>
              <a:t>Blackwell </a:t>
            </a:r>
            <a:r>
              <a:rPr lang="en-US"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26283"/>
            <a:ext cx="7054215" cy="284226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650" b="1" spc="-245" dirty="0">
                <a:latin typeface="Arial"/>
                <a:cs typeface="Arial"/>
              </a:rPr>
              <a:t>Recording </a:t>
            </a:r>
            <a:r>
              <a:rPr sz="2650" b="1" spc="-254" dirty="0">
                <a:latin typeface="Arial"/>
                <a:cs typeface="Arial"/>
              </a:rPr>
              <a:t>is </a:t>
            </a:r>
            <a:r>
              <a:rPr sz="2650" b="1" spc="-125" dirty="0">
                <a:latin typeface="Arial"/>
                <a:cs typeface="Arial"/>
              </a:rPr>
              <a:t>not</a:t>
            </a:r>
            <a:r>
              <a:rPr sz="2650" b="1" spc="70" dirty="0">
                <a:latin typeface="Arial"/>
                <a:cs typeface="Arial"/>
              </a:rPr>
              <a:t> </a:t>
            </a:r>
            <a:r>
              <a:rPr sz="2650" b="1" spc="-125" dirty="0">
                <a:latin typeface="Arial"/>
                <a:cs typeface="Arial"/>
              </a:rPr>
              <a:t>permitted</a:t>
            </a:r>
            <a:endParaRPr sz="2650" dirty="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74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85" dirty="0">
                <a:latin typeface="Arial"/>
                <a:cs typeface="Arial"/>
              </a:rPr>
              <a:t>Slides </a:t>
            </a:r>
            <a:r>
              <a:rPr sz="2650" dirty="0">
                <a:latin typeface="Arial"/>
                <a:cs typeface="Arial"/>
              </a:rPr>
              <a:t>will </a:t>
            </a:r>
            <a:r>
              <a:rPr sz="2650" spc="-130" dirty="0">
                <a:latin typeface="Arial"/>
                <a:cs typeface="Arial"/>
              </a:rPr>
              <a:t>be </a:t>
            </a:r>
            <a:r>
              <a:rPr sz="2650" spc="-85" dirty="0">
                <a:latin typeface="Arial"/>
                <a:cs typeface="Arial"/>
              </a:rPr>
              <a:t>provided </a:t>
            </a:r>
            <a:r>
              <a:rPr sz="2650" spc="-114" dirty="0">
                <a:latin typeface="Arial"/>
                <a:cs typeface="Arial"/>
              </a:rPr>
              <a:t>by </a:t>
            </a:r>
            <a:r>
              <a:rPr sz="2650" spc="-90" dirty="0">
                <a:latin typeface="Arial"/>
                <a:cs typeface="Arial"/>
              </a:rPr>
              <a:t>email </a:t>
            </a:r>
            <a:r>
              <a:rPr sz="2650" spc="-30" dirty="0">
                <a:latin typeface="Arial"/>
                <a:cs typeface="Arial"/>
              </a:rPr>
              <a:t>after </a:t>
            </a:r>
            <a:r>
              <a:rPr sz="2650" spc="-40" dirty="0">
                <a:latin typeface="Arial"/>
                <a:cs typeface="Arial"/>
              </a:rPr>
              <a:t>the</a:t>
            </a:r>
            <a:r>
              <a:rPr sz="2650" spc="-380" dirty="0">
                <a:latin typeface="Arial"/>
                <a:cs typeface="Arial"/>
              </a:rPr>
              <a:t> </a:t>
            </a:r>
            <a:r>
              <a:rPr sz="2650" spc="-65" dirty="0">
                <a:latin typeface="Arial"/>
                <a:cs typeface="Arial"/>
              </a:rPr>
              <a:t>training  </a:t>
            </a:r>
            <a:r>
              <a:rPr sz="2650" spc="-140" dirty="0">
                <a:latin typeface="Arial"/>
                <a:cs typeface="Arial"/>
              </a:rPr>
              <a:t>concludes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1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20" dirty="0">
                <a:latin typeface="Arial"/>
                <a:cs typeface="Arial"/>
              </a:rPr>
              <a:t>Change </a:t>
            </a:r>
            <a:r>
              <a:rPr sz="2650" spc="-175" dirty="0">
                <a:latin typeface="Arial"/>
                <a:cs typeface="Arial"/>
              </a:rPr>
              <a:t>Zoom </a:t>
            </a:r>
            <a:r>
              <a:rPr sz="2650" spc="-145" dirty="0">
                <a:latin typeface="Arial"/>
                <a:cs typeface="Arial"/>
              </a:rPr>
              <a:t>name </a:t>
            </a:r>
            <a:r>
              <a:rPr sz="2650" spc="30" dirty="0">
                <a:latin typeface="Arial"/>
                <a:cs typeface="Arial"/>
              </a:rPr>
              <a:t>to </a:t>
            </a:r>
            <a:r>
              <a:rPr sz="2650" spc="-105" dirty="0">
                <a:latin typeface="Arial"/>
                <a:cs typeface="Arial"/>
              </a:rPr>
              <a:t>match</a:t>
            </a:r>
            <a:r>
              <a:rPr sz="2650" spc="-175" dirty="0">
                <a:latin typeface="Arial"/>
                <a:cs typeface="Arial"/>
              </a:rPr>
              <a:t> </a:t>
            </a:r>
            <a:r>
              <a:rPr sz="2650" spc="-70" dirty="0">
                <a:latin typeface="Arial"/>
                <a:cs typeface="Arial"/>
              </a:rPr>
              <a:t>registration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1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29" dirty="0">
                <a:latin typeface="Arial"/>
                <a:cs typeface="Arial"/>
              </a:rPr>
              <a:t>Raise </a:t>
            </a:r>
            <a:r>
              <a:rPr sz="2650" spc="-125" dirty="0">
                <a:latin typeface="Arial"/>
                <a:cs typeface="Arial"/>
              </a:rPr>
              <a:t>hand </a:t>
            </a:r>
            <a:r>
              <a:rPr sz="2650" spc="-25" dirty="0">
                <a:latin typeface="Arial"/>
                <a:cs typeface="Arial"/>
              </a:rPr>
              <a:t>or </a:t>
            </a:r>
            <a:r>
              <a:rPr sz="2650" spc="-185" dirty="0">
                <a:latin typeface="Arial"/>
                <a:cs typeface="Arial"/>
              </a:rPr>
              <a:t>use </a:t>
            </a:r>
            <a:r>
              <a:rPr sz="2650" spc="-95" dirty="0">
                <a:latin typeface="Arial"/>
                <a:cs typeface="Arial"/>
              </a:rPr>
              <a:t>chat </a:t>
            </a:r>
            <a:r>
              <a:rPr sz="2650" spc="-45" dirty="0">
                <a:latin typeface="Arial"/>
                <a:cs typeface="Arial"/>
              </a:rPr>
              <a:t>function </a:t>
            </a:r>
            <a:r>
              <a:rPr sz="2650" spc="30" dirty="0">
                <a:latin typeface="Arial"/>
                <a:cs typeface="Arial"/>
              </a:rPr>
              <a:t>to </a:t>
            </a:r>
            <a:r>
              <a:rPr sz="2650" spc="-210" dirty="0">
                <a:latin typeface="Arial"/>
                <a:cs typeface="Arial"/>
              </a:rPr>
              <a:t>ask</a:t>
            </a:r>
            <a:r>
              <a:rPr sz="2650" spc="-434" dirty="0">
                <a:latin typeface="Arial"/>
                <a:cs typeface="Arial"/>
              </a:rPr>
              <a:t> </a:t>
            </a:r>
            <a:r>
              <a:rPr sz="2650" spc="-110" dirty="0">
                <a:latin typeface="Arial"/>
                <a:cs typeface="Arial"/>
              </a:rPr>
              <a:t>questions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75" dirty="0">
                <a:latin typeface="Arial"/>
                <a:cs typeface="Arial"/>
              </a:rPr>
              <a:t>Other </a:t>
            </a:r>
            <a:r>
              <a:rPr sz="2650" spc="-155" dirty="0">
                <a:latin typeface="Arial"/>
                <a:cs typeface="Arial"/>
              </a:rPr>
              <a:t>breaks—take </a:t>
            </a:r>
            <a:r>
              <a:rPr sz="2650" spc="-70" dirty="0">
                <a:latin typeface="Arial"/>
                <a:cs typeface="Arial"/>
              </a:rPr>
              <a:t>individually </a:t>
            </a:r>
            <a:r>
              <a:rPr sz="2650" spc="-254" dirty="0">
                <a:latin typeface="Arial"/>
                <a:cs typeface="Arial"/>
              </a:rPr>
              <a:t>as</a:t>
            </a:r>
            <a:r>
              <a:rPr sz="2650" spc="-185" dirty="0">
                <a:latin typeface="Arial"/>
                <a:cs typeface="Arial"/>
              </a:rPr>
              <a:t> </a:t>
            </a:r>
            <a:r>
              <a:rPr sz="2650" spc="-130" dirty="0">
                <a:latin typeface="Arial"/>
                <a:cs typeface="Arial"/>
              </a:rPr>
              <a:t>needed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3421379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00" spc="15" dirty="0">
                <a:solidFill>
                  <a:srgbClr val="0032A0"/>
                </a:solidFill>
              </a:rPr>
              <a:t>Housekeeping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2594863"/>
            <a:ext cx="3644900" cy="1458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700" dirty="0">
                <a:solidFill>
                  <a:srgbClr val="0032A0"/>
                </a:solidFill>
              </a:rPr>
              <a:t>Standard</a:t>
            </a:r>
            <a:r>
              <a:rPr sz="4700" spc="-80" dirty="0">
                <a:solidFill>
                  <a:srgbClr val="0032A0"/>
                </a:solidFill>
              </a:rPr>
              <a:t> </a:t>
            </a:r>
            <a:r>
              <a:rPr sz="4700" dirty="0">
                <a:solidFill>
                  <a:srgbClr val="0032A0"/>
                </a:solidFill>
              </a:rPr>
              <a:t>of  </a:t>
            </a:r>
            <a:r>
              <a:rPr sz="4700" spc="-5" dirty="0">
                <a:solidFill>
                  <a:srgbClr val="0032A0"/>
                </a:solidFill>
              </a:rPr>
              <a:t>Evidence</a:t>
            </a:r>
            <a:endParaRPr sz="47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4827" y="2489098"/>
            <a:ext cx="7847330" cy="2135200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90"/>
              </a:spcBef>
            </a:pPr>
            <a:r>
              <a:rPr sz="3600" spc="-220" dirty="0">
                <a:latin typeface="Arial"/>
                <a:cs typeface="Arial"/>
              </a:rPr>
              <a:t>Preponderance </a:t>
            </a:r>
            <a:r>
              <a:rPr sz="3600" spc="5" dirty="0">
                <a:latin typeface="Arial"/>
                <a:cs typeface="Arial"/>
              </a:rPr>
              <a:t>of </a:t>
            </a:r>
            <a:r>
              <a:rPr sz="3600" spc="-40" dirty="0">
                <a:latin typeface="Arial"/>
                <a:cs typeface="Arial"/>
              </a:rPr>
              <a:t>the</a:t>
            </a:r>
            <a:r>
              <a:rPr sz="3600" spc="-505" dirty="0">
                <a:latin typeface="Arial"/>
                <a:cs typeface="Arial"/>
              </a:rPr>
              <a:t> </a:t>
            </a:r>
            <a:r>
              <a:rPr sz="3600" spc="-200" dirty="0">
                <a:latin typeface="Arial"/>
                <a:cs typeface="Arial"/>
              </a:rPr>
              <a:t>evidence</a:t>
            </a:r>
            <a:endParaRPr sz="36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  <a:spcBef>
                <a:spcPts val="1200"/>
              </a:spcBef>
            </a:pPr>
            <a:r>
              <a:rPr sz="3600" spc="-395" dirty="0">
                <a:latin typeface="Arial"/>
                <a:cs typeface="Arial"/>
              </a:rPr>
              <a:t>=</a:t>
            </a:r>
            <a:endParaRPr sz="3600" dirty="0">
              <a:latin typeface="Arial"/>
              <a:cs typeface="Arial"/>
            </a:endParaRPr>
          </a:p>
          <a:p>
            <a:pPr marL="140335" algn="ctr">
              <a:lnSpc>
                <a:spcPct val="100000"/>
              </a:lnSpc>
              <a:spcBef>
                <a:spcPts val="1215"/>
              </a:spcBef>
            </a:pPr>
            <a:r>
              <a:rPr sz="3600" spc="-15" dirty="0">
                <a:latin typeface="Arial"/>
                <a:cs typeface="Arial"/>
              </a:rPr>
              <a:t>“more </a:t>
            </a:r>
            <a:r>
              <a:rPr sz="3600" spc="-120" dirty="0">
                <a:latin typeface="Arial"/>
                <a:cs typeface="Arial"/>
              </a:rPr>
              <a:t>likely </a:t>
            </a:r>
            <a:r>
              <a:rPr sz="3600" spc="-85" dirty="0">
                <a:latin typeface="Arial"/>
                <a:cs typeface="Arial"/>
              </a:rPr>
              <a:t>than</a:t>
            </a:r>
            <a:r>
              <a:rPr sz="3600" spc="-585" dirty="0">
                <a:latin typeface="Arial"/>
                <a:cs typeface="Arial"/>
              </a:rPr>
              <a:t> </a:t>
            </a:r>
            <a:r>
              <a:rPr sz="3600" spc="155" dirty="0">
                <a:latin typeface="Arial"/>
                <a:cs typeface="Arial"/>
              </a:rPr>
              <a:t>not”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362585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 dirty="0">
                <a:solidFill>
                  <a:srgbClr val="0032A0"/>
                </a:solidFill>
              </a:rPr>
              <a:t>Legal</a:t>
            </a:r>
            <a:r>
              <a:rPr sz="3600" spc="-75" dirty="0">
                <a:solidFill>
                  <a:srgbClr val="0032A0"/>
                </a:solidFill>
              </a:rPr>
              <a:t> </a:t>
            </a:r>
            <a:r>
              <a:rPr sz="3600" spc="15" dirty="0">
                <a:solidFill>
                  <a:srgbClr val="0032A0"/>
                </a:solidFill>
              </a:rPr>
              <a:t>Standard</a:t>
            </a:r>
            <a:endParaRPr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249172" y="2552191"/>
            <a:ext cx="7666228" cy="229421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Conduct </a:t>
            </a:r>
            <a:r>
              <a:rPr sz="2400" u="sng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 the basis of </a:t>
            </a:r>
            <a:r>
              <a:rPr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sex that is:</a:t>
            </a:r>
            <a:endParaRPr lang="en-US" sz="2400" spc="5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584200" indent="-571500">
              <a:lnSpc>
                <a:spcPct val="100000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Quid pro quo harassment</a:t>
            </a:r>
          </a:p>
          <a:p>
            <a:pPr marL="584200" indent="-571500">
              <a:lnSpc>
                <a:spcPct val="100000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Hostile environment harassment</a:t>
            </a:r>
          </a:p>
          <a:p>
            <a:pPr marL="584200" indent="-571500">
              <a:lnSpc>
                <a:spcPct val="100000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Sexual Assault</a:t>
            </a:r>
          </a:p>
          <a:p>
            <a:pPr marL="584200" indent="-571500">
              <a:lnSpc>
                <a:spcPct val="100000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Relationship Violence</a:t>
            </a:r>
          </a:p>
          <a:p>
            <a:pPr marL="584200" indent="-571500">
              <a:lnSpc>
                <a:spcPct val="100000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sz="2400" spc="5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Stalking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3016" y="1599691"/>
            <a:ext cx="7255509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sexual</a:t>
            </a:r>
            <a:r>
              <a:rPr sz="3950" spc="-6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harassment?</a:t>
            </a:r>
            <a:endParaRPr sz="395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29331"/>
            <a:ext cx="6658865" cy="334655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390525" algn="l"/>
                <a:tab pos="391160" algn="l"/>
              </a:tabLst>
            </a:pPr>
            <a:r>
              <a:rPr sz="2400" b="1" i="1" spc="-11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sz="2400" b="1" i="1" spc="-1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i="1" spc="-150" dirty="0">
                <a:latin typeface="Arial" panose="020B0604020202020204" pitchFamily="34" charset="0"/>
                <a:cs typeface="Arial" panose="020B0604020202020204" pitchFamily="34" charset="0"/>
              </a:rPr>
              <a:t>IX-Designated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0525" marR="5080" indent="-378460">
              <a:lnSpc>
                <a:spcPct val="100800"/>
              </a:lnSpc>
              <a:buChar char="•"/>
              <a:tabLst>
                <a:tab pos="390525" algn="l"/>
                <a:tab pos="391160" algn="l"/>
              </a:tabLst>
            </a:pPr>
            <a:r>
              <a:rPr sz="2400" spc="-135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400" spc="-90" dirty="0">
                <a:latin typeface="Arial" panose="020B0604020202020204" pitchFamily="34" charset="0"/>
                <a:cs typeface="Arial" panose="020B0604020202020204" pitchFamily="34" charset="0"/>
              </a:rPr>
              <a:t>employee 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institution  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conditions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provision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sz="2400" spc="-130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aid, 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benefit,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2400" spc="-110" dirty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sz="2400" spc="-4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on  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another </a:t>
            </a:r>
            <a:r>
              <a:rPr sz="2400" spc="-114" dirty="0">
                <a:latin typeface="Arial" panose="020B0604020202020204" pitchFamily="34" charset="0"/>
                <a:cs typeface="Arial" panose="020B0604020202020204" pitchFamily="34" charset="0"/>
              </a:rPr>
              <a:t>person’s 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participation 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400" u="heavy" spc="-8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unwelcome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40" dirty="0">
                <a:latin typeface="Arial" panose="020B0604020202020204" pitchFamily="34" charset="0"/>
                <a:cs typeface="Arial" panose="020B0604020202020204" pitchFamily="34" charset="0"/>
              </a:rPr>
              <a:t>sexual</a:t>
            </a:r>
            <a:r>
              <a:rPr sz="2400" spc="-2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75" dirty="0"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9310" marR="57150" lvl="1" indent="-314325">
              <a:lnSpc>
                <a:spcPct val="100699"/>
              </a:lnSpc>
              <a:buFont typeface="Wingdings"/>
              <a:buChar char=""/>
              <a:tabLst>
                <a:tab pos="829944" algn="l"/>
              </a:tabLst>
            </a:pP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Often </a:t>
            </a:r>
            <a:r>
              <a:rPr sz="2400" spc="-130" dirty="0">
                <a:latin typeface="Arial" panose="020B0604020202020204" pitchFamily="34" charset="0"/>
                <a:cs typeface="Arial" panose="020B0604020202020204" pitchFamily="34" charset="0"/>
              </a:rPr>
              <a:t>arises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employment 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context </a:t>
            </a:r>
            <a:r>
              <a:rPr sz="2400" spc="-15" dirty="0">
                <a:latin typeface="Arial" panose="020B0604020202020204" pitchFamily="34" charset="0"/>
                <a:cs typeface="Arial" panose="020B0604020202020204" pitchFamily="34" charset="0"/>
              </a:rPr>
              <a:t>or 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sz="2400" spc="-12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400" spc="-90" dirty="0">
                <a:latin typeface="Arial" panose="020B0604020202020204" pitchFamily="34" charset="0"/>
                <a:cs typeface="Arial" panose="020B0604020202020204" pitchFamily="34" charset="0"/>
              </a:rPr>
              <a:t>employee holds</a:t>
            </a:r>
            <a:r>
              <a:rPr sz="2400" spc="-3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75" dirty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position </a:t>
            </a:r>
            <a:r>
              <a:rPr sz="2400" spc="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authority 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sz="24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7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endParaRPr lang="en-US" sz="2400" spc="-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2110" marR="57150" indent="-314325">
              <a:lnSpc>
                <a:spcPct val="100699"/>
              </a:lnSpc>
              <a:buFont typeface="Wingdings"/>
              <a:buChar char=""/>
              <a:tabLst>
                <a:tab pos="829944" algn="l"/>
              </a:tabLst>
            </a:pPr>
            <a:r>
              <a:rPr lang="en-US" sz="2400" spc="-50" dirty="0">
                <a:latin typeface="Arial" panose="020B0604020202020204" pitchFamily="34" charset="0"/>
                <a:cs typeface="Arial" panose="020B0604020202020204" pitchFamily="34" charset="0"/>
              </a:rPr>
              <a:t>Means “this for that”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502156"/>
            <a:ext cx="573532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</a:t>
            </a:r>
            <a:r>
              <a:rPr sz="3950" dirty="0">
                <a:solidFill>
                  <a:srgbClr val="0032A0"/>
                </a:solidFill>
              </a:rPr>
              <a:t>quid </a:t>
            </a:r>
            <a:r>
              <a:rPr sz="3950" spc="5" dirty="0">
                <a:solidFill>
                  <a:srgbClr val="0032A0"/>
                </a:solidFill>
              </a:rPr>
              <a:t>pro</a:t>
            </a:r>
            <a:r>
              <a:rPr sz="3950" spc="-5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quo?</a:t>
            </a:r>
            <a:endParaRPr sz="395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49149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38953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593340"/>
            <a:ext cx="5205095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46355">
              <a:lnSpc>
                <a:spcPts val="3170"/>
              </a:lnSpc>
              <a:spcBef>
                <a:spcPts val="200"/>
              </a:spcBef>
            </a:pP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Manager </a:t>
            </a:r>
            <a:r>
              <a:rPr sz="2650" spc="-60" dirty="0">
                <a:solidFill>
                  <a:srgbClr val="FFFFFF"/>
                </a:solidFill>
                <a:latin typeface="Arial"/>
                <a:cs typeface="Arial"/>
              </a:rPr>
              <a:t>tells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subordinate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employee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subordinate </a:t>
            </a:r>
            <a:r>
              <a:rPr sz="265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get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raise 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year </a:t>
            </a:r>
            <a:r>
              <a:rPr sz="2650" spc="-155" dirty="0">
                <a:solidFill>
                  <a:srgbClr val="FFFFFF"/>
                </a:solidFill>
                <a:latin typeface="Arial"/>
                <a:cs typeface="Arial"/>
              </a:rPr>
              <a:t>unless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subordinate</a:t>
            </a:r>
            <a:r>
              <a:rPr sz="265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performs 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favors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manager.</a:t>
            </a:r>
            <a:endParaRPr sz="2650" dirty="0">
              <a:latin typeface="Arial"/>
              <a:cs typeface="Arial"/>
            </a:endParaRPr>
          </a:p>
          <a:p>
            <a:pPr marL="12700">
              <a:lnSpc>
                <a:spcPts val="3050"/>
              </a:lnSpc>
            </a:pP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Subordinate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relationship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1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endParaRPr sz="2650" dirty="0">
              <a:latin typeface="Arial"/>
              <a:cs typeface="Arial"/>
            </a:endParaRPr>
          </a:p>
          <a:p>
            <a:pPr marL="12700" marR="5080">
              <a:lnSpc>
                <a:spcPts val="3170"/>
              </a:lnSpc>
              <a:spcBef>
                <a:spcPts val="110"/>
              </a:spcBef>
            </a:pP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another individual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interest 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performing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favors </a:t>
            </a:r>
            <a:r>
              <a:rPr sz="2650" spc="-20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manager.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639381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 dirty="0">
                <a:solidFill>
                  <a:srgbClr val="FFFFFF"/>
                </a:solidFill>
              </a:rPr>
              <a:t>Example of </a:t>
            </a:r>
            <a:r>
              <a:rPr sz="3950" dirty="0">
                <a:solidFill>
                  <a:srgbClr val="FFFFFF"/>
                </a:solidFill>
              </a:rPr>
              <a:t>quid </a:t>
            </a:r>
            <a:r>
              <a:rPr sz="3950" spc="5" dirty="0">
                <a:solidFill>
                  <a:srgbClr val="FFFFFF"/>
                </a:solidFill>
              </a:rPr>
              <a:t>pro</a:t>
            </a:r>
            <a:r>
              <a:rPr sz="3950" spc="-70" dirty="0">
                <a:solidFill>
                  <a:srgbClr val="FFFFFF"/>
                </a:solidFill>
              </a:rPr>
              <a:t> </a:t>
            </a:r>
            <a:r>
              <a:rPr sz="3950" spc="5" dirty="0">
                <a:solidFill>
                  <a:srgbClr val="FFFFFF"/>
                </a:solidFill>
              </a:rPr>
              <a:t>quo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292989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629403" y="2823464"/>
            <a:ext cx="4448810" cy="22383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89700"/>
              </a:lnSpc>
              <a:spcBef>
                <a:spcPts val="415"/>
              </a:spcBef>
            </a:pP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member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tells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50" spc="-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75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increase 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student’s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grade </a:t>
            </a:r>
            <a:r>
              <a:rPr sz="2650" spc="40" dirty="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wears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revealing</a:t>
            </a:r>
            <a:r>
              <a:rPr sz="265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clothing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“more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pleasing” </a:t>
            </a:r>
            <a:r>
              <a:rPr sz="2650" spc="2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member’s</a:t>
            </a:r>
            <a:r>
              <a:rPr sz="265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eye.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78000" y="1552448"/>
            <a:ext cx="786638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 dirty="0">
                <a:solidFill>
                  <a:srgbClr val="FFFFFF"/>
                </a:solidFill>
              </a:rPr>
              <a:t>Another example of </a:t>
            </a:r>
            <a:r>
              <a:rPr sz="3600" spc="10" dirty="0">
                <a:solidFill>
                  <a:srgbClr val="FFFFFF"/>
                </a:solidFill>
              </a:rPr>
              <a:t>quid </a:t>
            </a:r>
            <a:r>
              <a:rPr sz="3600" spc="15" dirty="0">
                <a:solidFill>
                  <a:srgbClr val="FFFFFF"/>
                </a:solidFill>
              </a:rPr>
              <a:t>pro</a:t>
            </a:r>
            <a:r>
              <a:rPr sz="3600" spc="-100" dirty="0">
                <a:solidFill>
                  <a:srgbClr val="FFFFFF"/>
                </a:solidFill>
              </a:rPr>
              <a:t> </a:t>
            </a:r>
            <a:r>
              <a:rPr sz="3600" spc="10" dirty="0">
                <a:solidFill>
                  <a:srgbClr val="FFFFFF"/>
                </a:solidFill>
              </a:rPr>
              <a:t>quo</a:t>
            </a:r>
            <a:endParaRPr sz="360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83808"/>
            <a:ext cx="10058400" cy="632460"/>
          </a:xfrm>
          <a:custGeom>
            <a:avLst/>
            <a:gdLst/>
            <a:ahLst/>
            <a:cxnLst/>
            <a:rect l="l" t="t" r="r" b="b"/>
            <a:pathLst>
              <a:path w="10058400" h="632459">
                <a:moveTo>
                  <a:pt x="10058400" y="0"/>
                </a:moveTo>
                <a:lnTo>
                  <a:pt x="0" y="0"/>
                </a:lnTo>
                <a:lnTo>
                  <a:pt x="0" y="632460"/>
                </a:lnTo>
                <a:lnTo>
                  <a:pt x="10058400" y="632460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62303" y="2507996"/>
            <a:ext cx="7633334" cy="312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marR="5080" indent="-378460">
              <a:lnSpc>
                <a:spcPct val="101000"/>
              </a:lnSpc>
              <a:spcBef>
                <a:spcPts val="95"/>
              </a:spcBef>
              <a:buChar char="•"/>
              <a:tabLst>
                <a:tab pos="390525" algn="l"/>
                <a:tab pos="391160" algn="l"/>
              </a:tabLst>
            </a:pPr>
            <a:r>
              <a:rPr sz="3050" spc="-114" dirty="0">
                <a:latin typeface="Arial"/>
                <a:cs typeface="Arial"/>
              </a:rPr>
              <a:t>When </a:t>
            </a:r>
            <a:r>
              <a:rPr sz="3050" spc="-105" dirty="0">
                <a:latin typeface="Arial"/>
                <a:cs typeface="Arial"/>
              </a:rPr>
              <a:t>considering </a:t>
            </a:r>
            <a:r>
              <a:rPr sz="3050" spc="-35" dirty="0">
                <a:latin typeface="Arial"/>
                <a:cs typeface="Arial"/>
              </a:rPr>
              <a:t>whether </a:t>
            </a:r>
            <a:r>
              <a:rPr sz="3050" spc="-220" dirty="0">
                <a:latin typeface="Arial"/>
                <a:cs typeface="Arial"/>
              </a:rPr>
              <a:t>a </a:t>
            </a:r>
            <a:r>
              <a:rPr sz="3050" spc="-60" dirty="0">
                <a:latin typeface="Arial"/>
                <a:cs typeface="Arial"/>
              </a:rPr>
              <a:t>hostile  </a:t>
            </a:r>
            <a:r>
              <a:rPr sz="3050" spc="-65" dirty="0">
                <a:latin typeface="Arial"/>
                <a:cs typeface="Arial"/>
              </a:rPr>
              <a:t>environment </a:t>
            </a:r>
            <a:r>
              <a:rPr sz="3050" spc="-135" dirty="0">
                <a:latin typeface="Arial"/>
                <a:cs typeface="Arial"/>
              </a:rPr>
              <a:t>exists, </a:t>
            </a:r>
            <a:r>
              <a:rPr sz="3050" spc="-125" dirty="0">
                <a:latin typeface="Arial"/>
                <a:cs typeface="Arial"/>
              </a:rPr>
              <a:t>whose </a:t>
            </a:r>
            <a:r>
              <a:rPr sz="3050" spc="-105" dirty="0">
                <a:latin typeface="Arial"/>
                <a:cs typeface="Arial"/>
              </a:rPr>
              <a:t>perspective </a:t>
            </a:r>
            <a:r>
              <a:rPr sz="3050" spc="-80" dirty="0">
                <a:latin typeface="Arial"/>
                <a:cs typeface="Arial"/>
              </a:rPr>
              <a:t>do</a:t>
            </a:r>
            <a:r>
              <a:rPr sz="3050" spc="-440" dirty="0">
                <a:latin typeface="Arial"/>
                <a:cs typeface="Arial"/>
              </a:rPr>
              <a:t> </a:t>
            </a:r>
            <a:r>
              <a:rPr sz="3050" spc="-85" dirty="0">
                <a:latin typeface="Arial"/>
                <a:cs typeface="Arial"/>
              </a:rPr>
              <a:t>we  </a:t>
            </a:r>
            <a:r>
              <a:rPr sz="3050" spc="-125" dirty="0">
                <a:latin typeface="Arial"/>
                <a:cs typeface="Arial"/>
              </a:rPr>
              <a:t>consider?</a:t>
            </a:r>
            <a:endParaRPr sz="3050" dirty="0">
              <a:latin typeface="Arial"/>
              <a:cs typeface="Arial"/>
            </a:endParaRPr>
          </a:p>
          <a:p>
            <a:pPr marL="829310" lvl="1" indent="-314325">
              <a:lnSpc>
                <a:spcPct val="100000"/>
              </a:lnSpc>
              <a:spcBef>
                <a:spcPts val="780"/>
              </a:spcBef>
              <a:buFont typeface="Wingdings"/>
              <a:buChar char=""/>
              <a:tabLst>
                <a:tab pos="829944" algn="l"/>
              </a:tabLst>
            </a:pPr>
            <a:r>
              <a:rPr sz="3050" spc="-204" dirty="0">
                <a:latin typeface="Arial"/>
                <a:cs typeface="Arial"/>
              </a:rPr>
              <a:t>The</a:t>
            </a:r>
            <a:r>
              <a:rPr sz="3050" spc="-165" dirty="0">
                <a:latin typeface="Arial"/>
                <a:cs typeface="Arial"/>
              </a:rPr>
              <a:t> </a:t>
            </a:r>
            <a:r>
              <a:rPr sz="3050" spc="-105" dirty="0">
                <a:latin typeface="Arial"/>
                <a:cs typeface="Arial"/>
              </a:rPr>
              <a:t>complainant’s</a:t>
            </a:r>
            <a:endParaRPr sz="3050" dirty="0">
              <a:latin typeface="Arial"/>
              <a:cs typeface="Arial"/>
            </a:endParaRPr>
          </a:p>
          <a:p>
            <a:pPr marL="829310" lvl="1" indent="-314325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829944" algn="l"/>
              </a:tabLst>
            </a:pPr>
            <a:r>
              <a:rPr sz="3050" spc="-250" dirty="0">
                <a:latin typeface="Arial"/>
                <a:cs typeface="Arial"/>
              </a:rPr>
              <a:t>A </a:t>
            </a:r>
            <a:r>
              <a:rPr sz="3050" spc="-125" dirty="0">
                <a:latin typeface="Arial"/>
                <a:cs typeface="Arial"/>
              </a:rPr>
              <a:t>reasonable</a:t>
            </a:r>
            <a:r>
              <a:rPr sz="3050" spc="-105" dirty="0">
                <a:latin typeface="Arial"/>
                <a:cs typeface="Arial"/>
              </a:rPr>
              <a:t> </a:t>
            </a:r>
            <a:r>
              <a:rPr sz="3050" spc="-140" dirty="0">
                <a:latin typeface="Arial"/>
                <a:cs typeface="Arial"/>
              </a:rPr>
              <a:t>person’s</a:t>
            </a:r>
            <a:endParaRPr sz="3050" dirty="0">
              <a:latin typeface="Arial"/>
              <a:cs typeface="Arial"/>
            </a:endParaRPr>
          </a:p>
          <a:p>
            <a:pPr marL="829310" lvl="1" indent="-314325">
              <a:lnSpc>
                <a:spcPct val="100000"/>
              </a:lnSpc>
              <a:spcBef>
                <a:spcPts val="780"/>
              </a:spcBef>
              <a:buFont typeface="Wingdings"/>
              <a:buChar char=""/>
              <a:tabLst>
                <a:tab pos="829944" algn="l"/>
              </a:tabLst>
            </a:pPr>
            <a:r>
              <a:rPr sz="3050" spc="-80" dirty="0">
                <a:latin typeface="Arial"/>
                <a:cs typeface="Arial"/>
              </a:rPr>
              <a:t>Both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92783" y="1581403"/>
            <a:ext cx="34258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Poll</a:t>
            </a:r>
            <a:r>
              <a:rPr sz="3950" spc="-80" dirty="0">
                <a:solidFill>
                  <a:srgbClr val="0032A0"/>
                </a:solidFill>
              </a:rPr>
              <a:t> </a:t>
            </a:r>
            <a:r>
              <a:rPr sz="3950" dirty="0">
                <a:solidFill>
                  <a:srgbClr val="0032A0"/>
                </a:solidFill>
              </a:rPr>
              <a:t>question</a:t>
            </a:r>
            <a:endParaRPr sz="395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33903"/>
            <a:ext cx="4617720" cy="345376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marR="5080">
              <a:lnSpc>
                <a:spcPct val="90900"/>
              </a:lnSpc>
              <a:spcBef>
                <a:spcPts val="465"/>
              </a:spcBef>
            </a:pPr>
            <a:r>
              <a:rPr sz="3050" spc="-114" dirty="0">
                <a:latin typeface="Arial"/>
                <a:cs typeface="Arial"/>
              </a:rPr>
              <a:t>Unwelcome </a:t>
            </a:r>
            <a:r>
              <a:rPr sz="3050" spc="-85" dirty="0">
                <a:latin typeface="Arial"/>
                <a:cs typeface="Arial"/>
              </a:rPr>
              <a:t>conduct  </a:t>
            </a:r>
            <a:r>
              <a:rPr sz="3050" spc="-60" dirty="0">
                <a:latin typeface="Arial"/>
                <a:cs typeface="Arial"/>
              </a:rPr>
              <a:t>determined </a:t>
            </a:r>
            <a:r>
              <a:rPr sz="3050" spc="-105" dirty="0">
                <a:latin typeface="Arial"/>
                <a:cs typeface="Arial"/>
              </a:rPr>
              <a:t>by </a:t>
            </a:r>
            <a:r>
              <a:rPr sz="3050" spc="-220" dirty="0">
                <a:latin typeface="Arial"/>
                <a:cs typeface="Arial"/>
              </a:rPr>
              <a:t>a </a:t>
            </a:r>
            <a:r>
              <a:rPr sz="3050" spc="-130" dirty="0">
                <a:latin typeface="Arial"/>
                <a:cs typeface="Arial"/>
              </a:rPr>
              <a:t>reasonable  </a:t>
            </a:r>
            <a:r>
              <a:rPr sz="3050" spc="-120" dirty="0">
                <a:latin typeface="Arial"/>
                <a:cs typeface="Arial"/>
              </a:rPr>
              <a:t>person </a:t>
            </a:r>
            <a:r>
              <a:rPr sz="3050" spc="35" dirty="0">
                <a:latin typeface="Arial"/>
                <a:cs typeface="Arial"/>
              </a:rPr>
              <a:t>to </a:t>
            </a:r>
            <a:r>
              <a:rPr sz="3050" spc="-125" dirty="0">
                <a:latin typeface="Arial"/>
                <a:cs typeface="Arial"/>
              </a:rPr>
              <a:t>be </a:t>
            </a:r>
            <a:r>
              <a:rPr sz="3050" spc="-200" dirty="0">
                <a:latin typeface="Arial"/>
                <a:cs typeface="Arial"/>
              </a:rPr>
              <a:t>so </a:t>
            </a:r>
            <a:r>
              <a:rPr sz="3050" spc="-150" dirty="0">
                <a:latin typeface="Arial"/>
                <a:cs typeface="Arial"/>
              </a:rPr>
              <a:t>severe,  </a:t>
            </a:r>
            <a:r>
              <a:rPr sz="3050" spc="-130" dirty="0">
                <a:latin typeface="Arial"/>
                <a:cs typeface="Arial"/>
              </a:rPr>
              <a:t>pervasive, </a:t>
            </a:r>
            <a:r>
              <a:rPr sz="3050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3050" spc="-130" dirty="0">
                <a:latin typeface="Arial"/>
                <a:cs typeface="Arial"/>
              </a:rPr>
              <a:t> </a:t>
            </a:r>
            <a:r>
              <a:rPr sz="3050" spc="-65" dirty="0">
                <a:latin typeface="Arial"/>
                <a:cs typeface="Arial"/>
              </a:rPr>
              <a:t>objectively  </a:t>
            </a:r>
            <a:r>
              <a:rPr sz="3050" spc="-100" dirty="0">
                <a:latin typeface="Arial"/>
                <a:cs typeface="Arial"/>
              </a:rPr>
              <a:t>offensive </a:t>
            </a:r>
            <a:r>
              <a:rPr sz="3050" spc="5" dirty="0">
                <a:latin typeface="Arial"/>
                <a:cs typeface="Arial"/>
              </a:rPr>
              <a:t>that </a:t>
            </a:r>
            <a:r>
              <a:rPr sz="3050" spc="100" dirty="0">
                <a:latin typeface="Arial"/>
                <a:cs typeface="Arial"/>
              </a:rPr>
              <a:t>it </a:t>
            </a:r>
            <a:r>
              <a:rPr sz="3050" spc="-65" dirty="0">
                <a:latin typeface="Arial"/>
                <a:cs typeface="Arial"/>
              </a:rPr>
              <a:t>effectively  </a:t>
            </a:r>
            <a:r>
              <a:rPr sz="3050" spc="-135" dirty="0">
                <a:latin typeface="Arial"/>
                <a:cs typeface="Arial"/>
              </a:rPr>
              <a:t>denies </a:t>
            </a:r>
            <a:r>
              <a:rPr sz="3050" spc="-220" dirty="0">
                <a:latin typeface="Arial"/>
                <a:cs typeface="Arial"/>
              </a:rPr>
              <a:t>a </a:t>
            </a:r>
            <a:r>
              <a:rPr sz="3050" spc="-114" dirty="0">
                <a:latin typeface="Arial"/>
                <a:cs typeface="Arial"/>
              </a:rPr>
              <a:t>person </a:t>
            </a:r>
            <a:r>
              <a:rPr sz="3050" spc="-100" dirty="0">
                <a:latin typeface="Arial"/>
                <a:cs typeface="Arial"/>
              </a:rPr>
              <a:t>equal</a:t>
            </a:r>
            <a:r>
              <a:rPr sz="3050" spc="-195" dirty="0">
                <a:latin typeface="Arial"/>
                <a:cs typeface="Arial"/>
              </a:rPr>
              <a:t> </a:t>
            </a:r>
            <a:r>
              <a:rPr sz="3050" spc="-245" dirty="0">
                <a:latin typeface="Arial"/>
                <a:cs typeface="Arial"/>
              </a:rPr>
              <a:t>access  </a:t>
            </a:r>
            <a:r>
              <a:rPr sz="3050" spc="35" dirty="0">
                <a:latin typeface="Arial"/>
                <a:cs typeface="Arial"/>
              </a:rPr>
              <a:t>to </a:t>
            </a:r>
            <a:r>
              <a:rPr sz="3050" spc="-25" dirty="0">
                <a:latin typeface="Arial"/>
                <a:cs typeface="Arial"/>
              </a:rPr>
              <a:t>the </a:t>
            </a:r>
            <a:r>
              <a:rPr sz="3050" spc="-75" dirty="0">
                <a:latin typeface="Arial"/>
                <a:cs typeface="Arial"/>
              </a:rPr>
              <a:t>recipient’s </a:t>
            </a:r>
            <a:r>
              <a:rPr sz="3050" spc="-85" dirty="0">
                <a:latin typeface="Arial"/>
                <a:cs typeface="Arial"/>
              </a:rPr>
              <a:t>education  </a:t>
            </a:r>
            <a:r>
              <a:rPr sz="3050" spc="-100" dirty="0">
                <a:latin typeface="Arial"/>
                <a:cs typeface="Arial"/>
              </a:rPr>
              <a:t>program </a:t>
            </a:r>
            <a:r>
              <a:rPr sz="3050" spc="-10" dirty="0">
                <a:latin typeface="Arial"/>
                <a:cs typeface="Arial"/>
              </a:rPr>
              <a:t>or</a:t>
            </a:r>
            <a:r>
              <a:rPr sz="3050" spc="-229" dirty="0">
                <a:latin typeface="Arial"/>
                <a:cs typeface="Arial"/>
              </a:rPr>
              <a:t> </a:t>
            </a:r>
            <a:r>
              <a:rPr sz="3050" spc="-65" dirty="0">
                <a:latin typeface="Arial"/>
                <a:cs typeface="Arial"/>
              </a:rPr>
              <a:t>activity.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480820"/>
            <a:ext cx="7668259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hostile</a:t>
            </a:r>
            <a:r>
              <a:rPr sz="3950" spc="-2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environment?</a:t>
            </a:r>
            <a:endParaRPr sz="395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08580"/>
            <a:ext cx="7200265" cy="324485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90525" marR="5080" indent="-378460">
              <a:lnSpc>
                <a:spcPts val="3470"/>
              </a:lnSpc>
              <a:spcBef>
                <a:spcPts val="215"/>
              </a:spcBef>
              <a:buChar char="•"/>
              <a:tabLst>
                <a:tab pos="390525" algn="l"/>
                <a:tab pos="391160" algn="l"/>
              </a:tabLst>
            </a:pPr>
            <a:r>
              <a:rPr sz="2900" spc="-165" dirty="0">
                <a:latin typeface="Arial"/>
                <a:cs typeface="Arial"/>
              </a:rPr>
              <a:t>Consider </a:t>
            </a:r>
            <a:r>
              <a:rPr sz="2900" spc="-65" dirty="0">
                <a:latin typeface="Arial"/>
                <a:cs typeface="Arial"/>
              </a:rPr>
              <a:t>all </a:t>
            </a:r>
            <a:r>
              <a:rPr sz="2900" spc="-35" dirty="0">
                <a:latin typeface="Arial"/>
                <a:cs typeface="Arial"/>
              </a:rPr>
              <a:t>the </a:t>
            </a:r>
            <a:r>
              <a:rPr sz="2900" spc="-125" dirty="0">
                <a:latin typeface="Arial"/>
                <a:cs typeface="Arial"/>
              </a:rPr>
              <a:t>facts </a:t>
            </a:r>
            <a:r>
              <a:rPr sz="2900" spc="-145" dirty="0">
                <a:latin typeface="Arial"/>
                <a:cs typeface="Arial"/>
              </a:rPr>
              <a:t>and </a:t>
            </a:r>
            <a:r>
              <a:rPr sz="2900" spc="-150" dirty="0">
                <a:latin typeface="Arial"/>
                <a:cs typeface="Arial"/>
              </a:rPr>
              <a:t>circumstances,</a:t>
            </a:r>
            <a:r>
              <a:rPr sz="2900" spc="-450" dirty="0">
                <a:latin typeface="Arial"/>
                <a:cs typeface="Arial"/>
              </a:rPr>
              <a:t> </a:t>
            </a:r>
            <a:r>
              <a:rPr sz="2900" spc="-185" dirty="0">
                <a:latin typeface="Arial"/>
                <a:cs typeface="Arial"/>
              </a:rPr>
              <a:t>such  </a:t>
            </a:r>
            <a:r>
              <a:rPr sz="2900" spc="-200" dirty="0">
                <a:latin typeface="Arial"/>
                <a:cs typeface="Arial"/>
              </a:rPr>
              <a:t>as:</a:t>
            </a:r>
            <a:endParaRPr sz="290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25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-170" dirty="0">
                <a:latin typeface="Arial"/>
                <a:cs typeface="Arial"/>
              </a:rPr>
              <a:t>The </a:t>
            </a:r>
            <a:r>
              <a:rPr sz="2450" spc="-40" dirty="0">
                <a:latin typeface="Arial"/>
                <a:cs typeface="Arial"/>
              </a:rPr>
              <a:t>type </a:t>
            </a:r>
            <a:r>
              <a:rPr sz="2450" dirty="0">
                <a:latin typeface="Arial"/>
                <a:cs typeface="Arial"/>
              </a:rPr>
              <a:t>of</a:t>
            </a:r>
            <a:r>
              <a:rPr sz="2450" spc="-170" dirty="0">
                <a:latin typeface="Arial"/>
                <a:cs typeface="Arial"/>
              </a:rPr>
              <a:t> </a:t>
            </a:r>
            <a:r>
              <a:rPr sz="2450" spc="-85" dirty="0">
                <a:latin typeface="Arial"/>
                <a:cs typeface="Arial"/>
              </a:rPr>
              <a:t>misconduct</a:t>
            </a:r>
            <a:endParaRPr sz="24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-170" dirty="0">
                <a:latin typeface="Arial"/>
                <a:cs typeface="Arial"/>
              </a:rPr>
              <a:t>The </a:t>
            </a:r>
            <a:r>
              <a:rPr sz="2450" spc="-75" dirty="0">
                <a:latin typeface="Arial"/>
                <a:cs typeface="Arial"/>
              </a:rPr>
              <a:t>frequency </a:t>
            </a:r>
            <a:r>
              <a:rPr sz="2450" dirty="0">
                <a:latin typeface="Arial"/>
                <a:cs typeface="Arial"/>
              </a:rPr>
              <a:t>of </a:t>
            </a:r>
            <a:r>
              <a:rPr sz="2450" spc="-20" dirty="0">
                <a:latin typeface="Arial"/>
                <a:cs typeface="Arial"/>
              </a:rPr>
              <a:t>the</a:t>
            </a:r>
            <a:r>
              <a:rPr sz="2450" spc="-260" dirty="0">
                <a:latin typeface="Arial"/>
                <a:cs typeface="Arial"/>
              </a:rPr>
              <a:t> </a:t>
            </a:r>
            <a:r>
              <a:rPr sz="2450" spc="-85" dirty="0">
                <a:latin typeface="Arial"/>
                <a:cs typeface="Arial"/>
              </a:rPr>
              <a:t>misconduct</a:t>
            </a:r>
            <a:endParaRPr sz="24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625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-90" dirty="0">
                <a:latin typeface="Arial"/>
                <a:cs typeface="Arial"/>
              </a:rPr>
              <a:t>Where </a:t>
            </a:r>
            <a:r>
              <a:rPr sz="2450" spc="-20" dirty="0">
                <a:latin typeface="Arial"/>
                <a:cs typeface="Arial"/>
              </a:rPr>
              <a:t>the </a:t>
            </a:r>
            <a:r>
              <a:rPr sz="2450" spc="-85" dirty="0">
                <a:latin typeface="Arial"/>
                <a:cs typeface="Arial"/>
              </a:rPr>
              <a:t>misconduct</a:t>
            </a:r>
            <a:r>
              <a:rPr sz="2450" spc="-265" dirty="0">
                <a:latin typeface="Arial"/>
                <a:cs typeface="Arial"/>
              </a:rPr>
              <a:t> </a:t>
            </a:r>
            <a:r>
              <a:rPr sz="2450" spc="-125" dirty="0">
                <a:latin typeface="Arial"/>
                <a:cs typeface="Arial"/>
              </a:rPr>
              <a:t>occurs</a:t>
            </a:r>
            <a:endParaRPr sz="24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620"/>
              </a:spcBef>
              <a:buFont typeface="Wingdings"/>
              <a:buChar char=""/>
              <a:tabLst>
                <a:tab pos="829944" algn="l"/>
              </a:tabLst>
            </a:pPr>
            <a:r>
              <a:rPr sz="2450" spc="-50" dirty="0">
                <a:latin typeface="Arial"/>
                <a:cs typeface="Arial"/>
              </a:rPr>
              <a:t>Whether </a:t>
            </a:r>
            <a:r>
              <a:rPr sz="2450" spc="-180" dirty="0">
                <a:latin typeface="Arial"/>
                <a:cs typeface="Arial"/>
              </a:rPr>
              <a:t>a </a:t>
            </a:r>
            <a:r>
              <a:rPr sz="2450" spc="-55" dirty="0">
                <a:latin typeface="Arial"/>
                <a:cs typeface="Arial"/>
              </a:rPr>
              <a:t>power </a:t>
            </a:r>
            <a:r>
              <a:rPr sz="2450" spc="-30" dirty="0">
                <a:latin typeface="Arial"/>
                <a:cs typeface="Arial"/>
              </a:rPr>
              <a:t>differential </a:t>
            </a:r>
            <a:r>
              <a:rPr sz="2450" spc="-114" dirty="0">
                <a:latin typeface="Arial"/>
                <a:cs typeface="Arial"/>
              </a:rPr>
              <a:t>exists,</a:t>
            </a:r>
            <a:r>
              <a:rPr sz="2450" spc="-320" dirty="0">
                <a:latin typeface="Arial"/>
                <a:cs typeface="Arial"/>
              </a:rPr>
              <a:t> </a:t>
            </a:r>
            <a:r>
              <a:rPr sz="2450" spc="-70" dirty="0">
                <a:latin typeface="Arial"/>
                <a:cs typeface="Arial"/>
              </a:rPr>
              <a:t>etc.</a:t>
            </a:r>
            <a:endParaRPr sz="24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55"/>
              </a:spcBef>
              <a:buChar char="•"/>
              <a:tabLst>
                <a:tab pos="390525" algn="l"/>
                <a:tab pos="391160" algn="l"/>
              </a:tabLst>
            </a:pPr>
            <a:r>
              <a:rPr sz="2900" spc="-165" dirty="0">
                <a:latin typeface="Arial"/>
                <a:cs typeface="Arial"/>
              </a:rPr>
              <a:t>From </a:t>
            </a:r>
            <a:r>
              <a:rPr sz="2900" spc="-40" dirty="0">
                <a:latin typeface="Arial"/>
                <a:cs typeface="Arial"/>
              </a:rPr>
              <a:t>the </a:t>
            </a:r>
            <a:r>
              <a:rPr sz="2900" spc="-114" dirty="0">
                <a:latin typeface="Arial"/>
                <a:cs typeface="Arial"/>
              </a:rPr>
              <a:t>perspective </a:t>
            </a:r>
            <a:r>
              <a:rPr sz="2900" spc="-10" dirty="0">
                <a:latin typeface="Arial"/>
                <a:cs typeface="Arial"/>
              </a:rPr>
              <a:t>of </a:t>
            </a:r>
            <a:r>
              <a:rPr sz="2900" spc="-229" dirty="0">
                <a:latin typeface="Arial"/>
                <a:cs typeface="Arial"/>
              </a:rPr>
              <a:t>a </a:t>
            </a:r>
            <a:r>
              <a:rPr sz="2900" spc="-140" dirty="0">
                <a:latin typeface="Arial"/>
                <a:cs typeface="Arial"/>
              </a:rPr>
              <a:t>reasonable</a:t>
            </a:r>
            <a:r>
              <a:rPr sz="2900" spc="-455" dirty="0">
                <a:latin typeface="Arial"/>
                <a:cs typeface="Arial"/>
              </a:rPr>
              <a:t> </a:t>
            </a:r>
            <a:r>
              <a:rPr sz="2900" spc="-140" dirty="0">
                <a:latin typeface="Arial"/>
                <a:cs typeface="Arial"/>
              </a:rPr>
              <a:t>person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71" y="914400"/>
            <a:ext cx="8675370" cy="1502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0510" marR="5080">
              <a:lnSpc>
                <a:spcPct val="100800"/>
              </a:lnSpc>
              <a:spcBef>
                <a:spcPts val="100"/>
              </a:spcBef>
            </a:pPr>
            <a:r>
              <a:rPr sz="3600" spc="25" dirty="0">
                <a:solidFill>
                  <a:srgbClr val="0032A0"/>
                </a:solidFill>
              </a:rPr>
              <a:t>How </a:t>
            </a:r>
            <a:r>
              <a:rPr sz="3600" spc="20" dirty="0">
                <a:solidFill>
                  <a:srgbClr val="0032A0"/>
                </a:solidFill>
              </a:rPr>
              <a:t>do we </a:t>
            </a:r>
            <a:r>
              <a:rPr sz="3600" spc="15" dirty="0">
                <a:solidFill>
                  <a:srgbClr val="0032A0"/>
                </a:solidFill>
              </a:rPr>
              <a:t>determine </a:t>
            </a:r>
            <a:r>
              <a:rPr sz="3600" spc="10" dirty="0">
                <a:solidFill>
                  <a:srgbClr val="0032A0"/>
                </a:solidFill>
              </a:rPr>
              <a:t>if </a:t>
            </a:r>
            <a:r>
              <a:rPr sz="3600" spc="20" dirty="0">
                <a:solidFill>
                  <a:srgbClr val="0032A0"/>
                </a:solidFill>
              </a:rPr>
              <a:t>a</a:t>
            </a:r>
            <a:r>
              <a:rPr sz="3600" spc="-185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hostile  </a:t>
            </a:r>
            <a:r>
              <a:rPr sz="3600" spc="20" dirty="0">
                <a:solidFill>
                  <a:srgbClr val="0032A0"/>
                </a:solidFill>
              </a:rPr>
              <a:t>environment</a:t>
            </a:r>
            <a:r>
              <a:rPr sz="3600" spc="-50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exists?</a:t>
            </a:r>
            <a:endParaRPr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428748"/>
            <a:ext cx="5739130" cy="40487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  <a:tabLst>
                <a:tab pos="1598930" algn="l"/>
                <a:tab pos="2767330" algn="l"/>
              </a:tabLst>
            </a:pP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Bookworm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repeatedly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gropes  </a:t>
            </a: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Social </a:t>
            </a:r>
            <a:r>
              <a:rPr sz="2650" spc="-45" dirty="0">
                <a:solidFill>
                  <a:srgbClr val="FFFFFF"/>
                </a:solidFill>
                <a:latin typeface="Arial"/>
                <a:cs typeface="Arial"/>
              </a:rPr>
              <a:t>Butterfly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student’s buttocks </a:t>
            </a:r>
            <a:r>
              <a:rPr sz="2650" spc="-100" dirty="0">
                <a:solidFill>
                  <a:srgbClr val="FFFFFF"/>
                </a:solidFill>
                <a:latin typeface="Arial"/>
                <a:cs typeface="Arial"/>
              </a:rPr>
              <a:t>when 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FFFFFF"/>
                </a:solidFill>
                <a:latin typeface="Arial"/>
                <a:cs typeface="Arial"/>
              </a:rPr>
              <a:t>two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elevator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 shared 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dormitory.	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Butterfly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romantic  </a:t>
            </a:r>
            <a:r>
              <a:rPr sz="2650" spc="-60" dirty="0">
                <a:solidFill>
                  <a:srgbClr val="FFFFFF"/>
                </a:solidFill>
                <a:latin typeface="Arial"/>
                <a:cs typeface="Arial"/>
              </a:rPr>
              <a:t>interest </a:t>
            </a:r>
            <a:r>
              <a:rPr sz="2650" spc="-4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Bookworm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5" dirty="0">
                <a:solidFill>
                  <a:srgbClr val="FFFFFF"/>
                </a:solidFill>
                <a:latin typeface="Arial"/>
                <a:cs typeface="Arial"/>
              </a:rPr>
              <a:t>told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Bookworm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stop.	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Bookworm 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persists,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causing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Butterfly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650" spc="-4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stairs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instead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elevator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2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avoid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Bookworm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areas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dormitory.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52448"/>
            <a:ext cx="763079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 dirty="0">
                <a:solidFill>
                  <a:srgbClr val="FFFFFF"/>
                </a:solidFill>
              </a:rPr>
              <a:t>Example of hostile</a:t>
            </a:r>
            <a:r>
              <a:rPr sz="3600" spc="-50" dirty="0">
                <a:solidFill>
                  <a:srgbClr val="FFFFFF"/>
                </a:solidFill>
              </a:rPr>
              <a:t> </a:t>
            </a:r>
            <a:r>
              <a:rPr sz="3600" spc="15" dirty="0">
                <a:solidFill>
                  <a:srgbClr val="FFFFFF"/>
                </a:solidFill>
              </a:rPr>
              <a:t>environment</a:t>
            </a:r>
            <a:endParaRPr sz="360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28063" y="2327859"/>
            <a:ext cx="5694045" cy="391667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26390" indent="-314325">
              <a:lnSpc>
                <a:spcPct val="100000"/>
              </a:lnSpc>
              <a:spcBef>
                <a:spcPts val="229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1: </a:t>
            </a:r>
            <a:r>
              <a:rPr sz="2150" spc="-200" dirty="0">
                <a:latin typeface="Arial"/>
                <a:cs typeface="Arial"/>
              </a:rPr>
              <a:t>Key </a:t>
            </a:r>
            <a:r>
              <a:rPr sz="2150" spc="-170" dirty="0">
                <a:latin typeface="Arial"/>
                <a:cs typeface="Arial"/>
              </a:rPr>
              <a:t>Legal </a:t>
            </a:r>
            <a:r>
              <a:rPr sz="2150" spc="-95" dirty="0">
                <a:latin typeface="Arial"/>
                <a:cs typeface="Arial"/>
              </a:rPr>
              <a:t>Principles </a:t>
            </a:r>
            <a:r>
              <a:rPr sz="2150" spc="30" dirty="0">
                <a:latin typeface="Arial"/>
                <a:cs typeface="Arial"/>
              </a:rPr>
              <a:t>&amp;</a:t>
            </a:r>
            <a:r>
              <a:rPr sz="2150" spc="-130" dirty="0">
                <a:latin typeface="Arial"/>
                <a:cs typeface="Arial"/>
              </a:rPr>
              <a:t> </a:t>
            </a:r>
            <a:r>
              <a:rPr sz="2150" spc="-110" dirty="0">
                <a:latin typeface="Arial"/>
                <a:cs typeface="Arial"/>
              </a:rPr>
              <a:t>Considerations</a:t>
            </a:r>
            <a:endParaRPr sz="2150" dirty="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13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2: </a:t>
            </a:r>
            <a:r>
              <a:rPr sz="2150" spc="-85" dirty="0">
                <a:latin typeface="Arial"/>
                <a:cs typeface="Arial"/>
              </a:rPr>
              <a:t>Applicable </a:t>
            </a:r>
            <a:r>
              <a:rPr sz="2150" spc="-120" dirty="0">
                <a:latin typeface="Arial"/>
                <a:cs typeface="Arial"/>
              </a:rPr>
              <a:t>Policy</a:t>
            </a:r>
            <a:r>
              <a:rPr sz="2150" spc="-340" dirty="0">
                <a:latin typeface="Arial"/>
                <a:cs typeface="Arial"/>
              </a:rPr>
              <a:t> </a:t>
            </a:r>
            <a:r>
              <a:rPr sz="2150" spc="-105" dirty="0">
                <a:latin typeface="Arial"/>
                <a:cs typeface="Arial"/>
              </a:rPr>
              <a:t>Requirements</a:t>
            </a:r>
            <a:endParaRPr sz="2150" dirty="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140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3:</a:t>
            </a:r>
            <a:r>
              <a:rPr sz="2150" spc="285" dirty="0">
                <a:latin typeface="Arial"/>
                <a:cs typeface="Arial"/>
              </a:rPr>
              <a:t> </a:t>
            </a:r>
            <a:r>
              <a:rPr sz="2150" spc="-100" dirty="0">
                <a:latin typeface="Arial"/>
                <a:cs typeface="Arial"/>
              </a:rPr>
              <a:t>Complaints</a:t>
            </a:r>
            <a:endParaRPr sz="2150" dirty="0">
              <a:latin typeface="Arial"/>
              <a:cs typeface="Arial"/>
            </a:endParaRPr>
          </a:p>
          <a:p>
            <a:pPr marL="326390" marR="657860" indent="-314325">
              <a:lnSpc>
                <a:spcPct val="79500"/>
              </a:lnSpc>
              <a:spcBef>
                <a:spcPts val="67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4: </a:t>
            </a:r>
            <a:r>
              <a:rPr sz="2150" spc="-150" dirty="0">
                <a:latin typeface="Arial"/>
                <a:cs typeface="Arial"/>
              </a:rPr>
              <a:t>Bias, </a:t>
            </a:r>
            <a:r>
              <a:rPr sz="2150" spc="-100" dirty="0">
                <a:latin typeface="Arial"/>
                <a:cs typeface="Arial"/>
              </a:rPr>
              <a:t>Stereotypes </a:t>
            </a:r>
            <a:r>
              <a:rPr sz="2150" spc="30" dirty="0">
                <a:latin typeface="Arial"/>
                <a:cs typeface="Arial"/>
              </a:rPr>
              <a:t>&amp; </a:t>
            </a:r>
            <a:r>
              <a:rPr sz="2150" spc="-90" dirty="0">
                <a:latin typeface="Arial"/>
                <a:cs typeface="Arial"/>
              </a:rPr>
              <a:t>Conflicts </a:t>
            </a:r>
            <a:r>
              <a:rPr sz="2150" spc="-10" dirty="0">
                <a:latin typeface="Arial"/>
                <a:cs typeface="Arial"/>
              </a:rPr>
              <a:t>of  </a:t>
            </a:r>
            <a:r>
              <a:rPr sz="2150" spc="-60" dirty="0">
                <a:latin typeface="Arial"/>
                <a:cs typeface="Arial"/>
              </a:rPr>
              <a:t>Interest</a:t>
            </a:r>
            <a:endParaRPr sz="2150" dirty="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14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5:</a:t>
            </a:r>
            <a:r>
              <a:rPr sz="2150" spc="290" dirty="0">
                <a:latin typeface="Arial"/>
                <a:cs typeface="Arial"/>
              </a:rPr>
              <a:t> </a:t>
            </a:r>
            <a:r>
              <a:rPr sz="2150" spc="-155" dirty="0">
                <a:latin typeface="Arial"/>
                <a:cs typeface="Arial"/>
              </a:rPr>
              <a:t>Trauma</a:t>
            </a:r>
            <a:endParaRPr sz="2150" dirty="0">
              <a:latin typeface="Arial"/>
              <a:cs typeface="Arial"/>
            </a:endParaRPr>
          </a:p>
          <a:p>
            <a:pPr marL="326390" marR="728980" indent="-314325">
              <a:lnSpc>
                <a:spcPct val="80000"/>
              </a:lnSpc>
              <a:spcBef>
                <a:spcPts val="64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6: </a:t>
            </a:r>
            <a:r>
              <a:rPr sz="2150" spc="-120" dirty="0">
                <a:latin typeface="Arial"/>
                <a:cs typeface="Arial"/>
              </a:rPr>
              <a:t>Hearings, </a:t>
            </a:r>
            <a:r>
              <a:rPr sz="2150" spc="-195" dirty="0">
                <a:latin typeface="Arial"/>
                <a:cs typeface="Arial"/>
              </a:rPr>
              <a:t>Cross </a:t>
            </a:r>
            <a:r>
              <a:rPr sz="2150" spc="-100" dirty="0">
                <a:latin typeface="Arial"/>
                <a:cs typeface="Arial"/>
              </a:rPr>
              <a:t>Examination </a:t>
            </a:r>
            <a:r>
              <a:rPr sz="2150" spc="30" dirty="0">
                <a:latin typeface="Arial"/>
                <a:cs typeface="Arial"/>
              </a:rPr>
              <a:t>&amp;  </a:t>
            </a:r>
            <a:r>
              <a:rPr sz="2150" spc="-90" dirty="0">
                <a:latin typeface="Arial"/>
                <a:cs typeface="Arial"/>
              </a:rPr>
              <a:t>Questioning</a:t>
            </a:r>
            <a:endParaRPr sz="2150" dirty="0">
              <a:latin typeface="Arial"/>
              <a:cs typeface="Arial"/>
            </a:endParaRPr>
          </a:p>
          <a:p>
            <a:pPr marL="326390" marR="715645" indent="-314325">
              <a:lnSpc>
                <a:spcPct val="79500"/>
              </a:lnSpc>
              <a:spcBef>
                <a:spcPts val="67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7: </a:t>
            </a:r>
            <a:r>
              <a:rPr sz="2150" spc="-100" dirty="0">
                <a:latin typeface="Arial"/>
                <a:cs typeface="Arial"/>
              </a:rPr>
              <a:t>Decision-Making </a:t>
            </a:r>
            <a:r>
              <a:rPr sz="2150" spc="30" dirty="0">
                <a:latin typeface="Arial"/>
                <a:cs typeface="Arial"/>
              </a:rPr>
              <a:t>&amp; </a:t>
            </a:r>
            <a:r>
              <a:rPr sz="2150" spc="-85" dirty="0">
                <a:latin typeface="Arial"/>
                <a:cs typeface="Arial"/>
              </a:rPr>
              <a:t>Evidentiary  </a:t>
            </a:r>
            <a:r>
              <a:rPr sz="2150" spc="-135" dirty="0">
                <a:latin typeface="Arial"/>
                <a:cs typeface="Arial"/>
              </a:rPr>
              <a:t>Concepts</a:t>
            </a:r>
            <a:endParaRPr sz="2150" dirty="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145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8:</a:t>
            </a:r>
            <a:r>
              <a:rPr sz="2150" spc="295" dirty="0">
                <a:latin typeface="Arial"/>
                <a:cs typeface="Arial"/>
              </a:rPr>
              <a:t> </a:t>
            </a:r>
            <a:r>
              <a:rPr sz="2150" spc="-105" dirty="0">
                <a:latin typeface="Arial"/>
                <a:cs typeface="Arial"/>
              </a:rPr>
              <a:t>Sanctioning</a:t>
            </a:r>
            <a:endParaRPr sz="2150" dirty="0">
              <a:latin typeface="Arial"/>
              <a:cs typeface="Arial"/>
            </a:endParaRPr>
          </a:p>
          <a:p>
            <a:pPr marL="326390" indent="-314325">
              <a:lnSpc>
                <a:spcPct val="100000"/>
              </a:lnSpc>
              <a:spcBef>
                <a:spcPts val="130"/>
              </a:spcBef>
              <a:buChar char="•"/>
              <a:tabLst>
                <a:tab pos="326390" algn="l"/>
                <a:tab pos="327025" algn="l"/>
              </a:tabLst>
            </a:pPr>
            <a:r>
              <a:rPr sz="2150" spc="-50" dirty="0">
                <a:latin typeface="Arial"/>
                <a:cs typeface="Arial"/>
              </a:rPr>
              <a:t>Module </a:t>
            </a:r>
            <a:r>
              <a:rPr sz="2150" spc="-70" dirty="0">
                <a:latin typeface="Arial"/>
                <a:cs typeface="Arial"/>
              </a:rPr>
              <a:t>9:</a:t>
            </a:r>
            <a:r>
              <a:rPr sz="2150" spc="295" dirty="0">
                <a:latin typeface="Arial"/>
                <a:cs typeface="Arial"/>
              </a:rPr>
              <a:t> </a:t>
            </a:r>
            <a:r>
              <a:rPr sz="2150" spc="-80" dirty="0">
                <a:latin typeface="Arial"/>
                <a:cs typeface="Arial"/>
              </a:rPr>
              <a:t>Decision-Writing</a:t>
            </a:r>
            <a:endParaRPr sz="21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8063" y="1659127"/>
            <a:ext cx="1360805" cy="4406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700" spc="15" dirty="0">
                <a:solidFill>
                  <a:srgbClr val="0032A0"/>
                </a:solidFill>
              </a:rPr>
              <a:t>Agenda</a:t>
            </a:r>
            <a:endParaRPr sz="27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3875023" y="2405888"/>
            <a:ext cx="5727700" cy="353567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ct val="91100"/>
              </a:lnSpc>
              <a:spcBef>
                <a:spcPts val="400"/>
              </a:spcBef>
              <a:tabLst>
                <a:tab pos="3277870" algn="l"/>
                <a:tab pos="3834765" algn="l"/>
                <a:tab pos="4212590" algn="l"/>
              </a:tabLst>
            </a:pPr>
            <a:r>
              <a:rPr sz="2500" spc="-125" dirty="0">
                <a:solidFill>
                  <a:srgbClr val="FFFFFF"/>
                </a:solidFill>
                <a:latin typeface="Arial"/>
                <a:cs typeface="Arial"/>
              </a:rPr>
              <a:t>Resident </a:t>
            </a:r>
            <a:r>
              <a:rPr sz="2500" spc="-110" dirty="0">
                <a:solidFill>
                  <a:srgbClr val="FFFFFF"/>
                </a:solidFill>
                <a:latin typeface="Arial"/>
                <a:cs typeface="Arial"/>
              </a:rPr>
              <a:t>Assistant </a:t>
            </a:r>
            <a:r>
              <a:rPr sz="2500" spc="-204" dirty="0">
                <a:solidFill>
                  <a:srgbClr val="FFFFFF"/>
                </a:solidFill>
                <a:latin typeface="Arial"/>
                <a:cs typeface="Arial"/>
              </a:rPr>
              <a:t>asks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500" spc="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500" spc="-135" dirty="0">
                <a:solidFill>
                  <a:srgbClr val="FFFFFF"/>
                </a:solidFill>
                <a:latin typeface="Arial"/>
                <a:cs typeface="Arial"/>
              </a:rPr>
              <a:t>go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500" spc="-18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date, </a:t>
            </a:r>
            <a:r>
              <a:rPr sz="25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</a:t>
            </a:r>
            <a:r>
              <a:rPr sz="25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15" dirty="0">
                <a:solidFill>
                  <a:srgbClr val="FFFFFF"/>
                </a:solidFill>
                <a:latin typeface="Arial"/>
                <a:cs typeface="Arial"/>
              </a:rPr>
              <a:t>says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“no.”	</a:t>
            </a:r>
            <a:r>
              <a:rPr sz="2500" spc="-320" dirty="0">
                <a:solidFill>
                  <a:srgbClr val="FFFFFF"/>
                </a:solidFill>
                <a:latin typeface="Arial"/>
                <a:cs typeface="Arial"/>
              </a:rPr>
              <a:t>RA </a:t>
            </a:r>
            <a:r>
              <a:rPr sz="2500" spc="-30" dirty="0">
                <a:solidFill>
                  <a:srgbClr val="FFFFFF"/>
                </a:solidFill>
                <a:latin typeface="Arial"/>
                <a:cs typeface="Arial"/>
              </a:rPr>
              <a:t>then  </a:t>
            </a:r>
            <a:r>
              <a:rPr sz="2500" spc="-70" dirty="0">
                <a:solidFill>
                  <a:srgbClr val="FFFFFF"/>
                </a:solidFill>
                <a:latin typeface="Arial"/>
                <a:cs typeface="Arial"/>
              </a:rPr>
              <a:t>repeatedly </a:t>
            </a:r>
            <a:r>
              <a:rPr sz="2500" spc="-160" dirty="0">
                <a:solidFill>
                  <a:srgbClr val="FFFFFF"/>
                </a:solidFill>
                <a:latin typeface="Arial"/>
                <a:cs typeface="Arial"/>
              </a:rPr>
              <a:t>sends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500" spc="-10" dirty="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sz="2500" spc="-190" dirty="0">
                <a:solidFill>
                  <a:srgbClr val="FFFFFF"/>
                </a:solidFill>
                <a:latin typeface="Arial"/>
                <a:cs typeface="Arial"/>
              </a:rPr>
              <a:t>messages  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sz="2500" spc="-90" dirty="0">
                <a:solidFill>
                  <a:srgbClr val="FFFFFF"/>
                </a:solidFill>
                <a:latin typeface="Arial"/>
                <a:cs typeface="Arial"/>
              </a:rPr>
              <a:t>various vulgar </a:t>
            </a:r>
            <a:r>
              <a:rPr sz="2500" spc="-50" dirty="0">
                <a:solidFill>
                  <a:srgbClr val="FFFFFF"/>
                </a:solidFill>
                <a:latin typeface="Arial"/>
                <a:cs typeface="Arial"/>
              </a:rPr>
              <a:t>terms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500" spc="-145" dirty="0">
                <a:solidFill>
                  <a:srgbClr val="FFFFFF"/>
                </a:solidFill>
                <a:latin typeface="Arial"/>
                <a:cs typeface="Arial"/>
              </a:rPr>
              <a:t>suggest 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2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promiscuous.	</a:t>
            </a:r>
            <a:r>
              <a:rPr sz="2500" spc="-90" dirty="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sz="2500" spc="-320" dirty="0">
                <a:solidFill>
                  <a:srgbClr val="FFFFFF"/>
                </a:solidFill>
                <a:latin typeface="Arial"/>
                <a:cs typeface="Arial"/>
              </a:rPr>
              <a:t>RA </a:t>
            </a:r>
            <a:r>
              <a:rPr sz="2500" spc="-10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500" spc="-30" dirty="0">
                <a:solidFill>
                  <a:srgbClr val="FFFFFF"/>
                </a:solidFill>
                <a:latin typeface="Arial"/>
                <a:cs typeface="Arial"/>
              </a:rPr>
              <a:t>attend </a:t>
            </a:r>
            <a:r>
              <a:rPr sz="250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shared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biology </a:t>
            </a:r>
            <a:r>
              <a:rPr sz="2500" spc="-160" dirty="0">
                <a:solidFill>
                  <a:srgbClr val="FFFFFF"/>
                </a:solidFill>
                <a:latin typeface="Arial"/>
                <a:cs typeface="Arial"/>
              </a:rPr>
              <a:t>class, </a:t>
            </a:r>
            <a:r>
              <a:rPr sz="2500" spc="-325" dirty="0">
                <a:solidFill>
                  <a:srgbClr val="FFFFFF"/>
                </a:solidFill>
                <a:latin typeface="Arial"/>
                <a:cs typeface="Arial"/>
              </a:rPr>
              <a:t>RA  </a:t>
            </a:r>
            <a:r>
              <a:rPr sz="2500" spc="-40" dirty="0">
                <a:solidFill>
                  <a:srgbClr val="FFFFFF"/>
                </a:solidFill>
                <a:latin typeface="Arial"/>
                <a:cs typeface="Arial"/>
              </a:rPr>
              <a:t>mutters </a:t>
            </a:r>
            <a:r>
              <a:rPr sz="2500" spc="-90" dirty="0">
                <a:solidFill>
                  <a:srgbClr val="FFFFFF"/>
                </a:solidFill>
                <a:latin typeface="Arial"/>
                <a:cs typeface="Arial"/>
              </a:rPr>
              <a:t>these </a:t>
            </a:r>
            <a:r>
              <a:rPr sz="2500" spc="-95" dirty="0">
                <a:solidFill>
                  <a:srgbClr val="FFFFFF"/>
                </a:solidFill>
                <a:latin typeface="Arial"/>
                <a:cs typeface="Arial"/>
              </a:rPr>
              <a:t>vulgar </a:t>
            </a:r>
            <a:r>
              <a:rPr sz="2500" spc="-50" dirty="0">
                <a:solidFill>
                  <a:srgbClr val="FFFFFF"/>
                </a:solidFill>
                <a:latin typeface="Arial"/>
                <a:cs typeface="Arial"/>
              </a:rPr>
              <a:t>terms 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toward</a:t>
            </a:r>
            <a:r>
              <a:rPr sz="2500" spc="-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Student,  </a:t>
            </a:r>
            <a:r>
              <a:rPr sz="2500" spc="-45" dirty="0">
                <a:solidFill>
                  <a:srgbClr val="FFFFFF"/>
                </a:solidFill>
                <a:latin typeface="Arial"/>
                <a:cs typeface="Arial"/>
              </a:rPr>
              <a:t>loud </a:t>
            </a:r>
            <a:r>
              <a:rPr sz="2500" spc="-100" dirty="0">
                <a:solidFill>
                  <a:srgbClr val="FFFFFF"/>
                </a:solidFill>
                <a:latin typeface="Arial"/>
                <a:cs typeface="Arial"/>
              </a:rPr>
              <a:t>enough </a:t>
            </a:r>
            <a:r>
              <a:rPr sz="250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500" spc="-65" dirty="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r>
              <a:rPr sz="250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4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5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30" dirty="0">
                <a:solidFill>
                  <a:srgbClr val="FFFFFF"/>
                </a:solidFill>
                <a:latin typeface="Arial"/>
                <a:cs typeface="Arial"/>
              </a:rPr>
              <a:t>hear.	</a:t>
            </a:r>
            <a:r>
              <a:rPr sz="2500" spc="-80" dirty="0">
                <a:solidFill>
                  <a:srgbClr val="FFFFFF"/>
                </a:solidFill>
                <a:latin typeface="Arial"/>
                <a:cs typeface="Arial"/>
              </a:rPr>
              <a:t>Student  </a:t>
            </a:r>
            <a:r>
              <a:rPr sz="2500" spc="-114" dirty="0">
                <a:solidFill>
                  <a:srgbClr val="FFFFFF"/>
                </a:solidFill>
                <a:latin typeface="Arial"/>
                <a:cs typeface="Arial"/>
              </a:rPr>
              <a:t>blocks </a:t>
            </a:r>
            <a:r>
              <a:rPr sz="2500" spc="-270" dirty="0">
                <a:solidFill>
                  <a:srgbClr val="FFFFFF"/>
                </a:solidFill>
                <a:latin typeface="Arial"/>
                <a:cs typeface="Arial"/>
              </a:rPr>
              <a:t>RA’s </a:t>
            </a:r>
            <a:r>
              <a:rPr sz="2500" spc="-80" dirty="0">
                <a:solidFill>
                  <a:srgbClr val="FFFFFF"/>
                </a:solidFill>
                <a:latin typeface="Arial"/>
                <a:cs typeface="Arial"/>
              </a:rPr>
              <a:t>phone </a:t>
            </a:r>
            <a:r>
              <a:rPr sz="2500" spc="-6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500" spc="-10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500" spc="-85" dirty="0">
                <a:solidFill>
                  <a:srgbClr val="FFFFFF"/>
                </a:solidFill>
                <a:latin typeface="Arial"/>
                <a:cs typeface="Arial"/>
              </a:rPr>
              <a:t>drops </a:t>
            </a:r>
            <a:r>
              <a:rPr sz="2500" spc="-2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500" spc="-70" dirty="0">
                <a:solidFill>
                  <a:srgbClr val="FFFFFF"/>
                </a:solidFill>
                <a:latin typeface="Arial"/>
                <a:cs typeface="Arial"/>
              </a:rPr>
              <a:t>biology </a:t>
            </a:r>
            <a:r>
              <a:rPr sz="2500" spc="-175" dirty="0">
                <a:solidFill>
                  <a:srgbClr val="FFFFFF"/>
                </a:solidFill>
                <a:latin typeface="Arial"/>
                <a:cs typeface="Arial"/>
              </a:rPr>
              <a:t>class </a:t>
            </a:r>
            <a:r>
              <a:rPr sz="2500" spc="4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500" spc="-90" dirty="0">
                <a:solidFill>
                  <a:srgbClr val="FFFFFF"/>
                </a:solidFill>
                <a:latin typeface="Arial"/>
                <a:cs typeface="Arial"/>
              </a:rPr>
              <a:t>avoid</a:t>
            </a:r>
            <a:r>
              <a:rPr sz="2500" spc="-3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29" dirty="0">
                <a:solidFill>
                  <a:srgbClr val="FFFFFF"/>
                </a:solidFill>
                <a:latin typeface="Arial"/>
                <a:cs typeface="Arial"/>
              </a:rPr>
              <a:t>RA.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91515" y="903583"/>
            <a:ext cx="8675370" cy="1502305"/>
          </a:xfrm>
          <a:prstGeom prst="rect">
            <a:avLst/>
          </a:prstGeom>
        </p:spPr>
        <p:txBody>
          <a:bodyPr vert="horz" wrap="square" lIns="0" tIns="130174" rIns="0" bIns="0" rtlCol="0">
            <a:spAutoFit/>
          </a:bodyPr>
          <a:lstStyle/>
          <a:p>
            <a:pPr marL="1519555" marR="5080">
              <a:lnSpc>
                <a:spcPts val="3910"/>
              </a:lnSpc>
              <a:spcBef>
                <a:spcPts val="605"/>
              </a:spcBef>
            </a:pPr>
            <a:r>
              <a:rPr sz="3600" spc="15" dirty="0">
                <a:solidFill>
                  <a:srgbClr val="FFFFFF"/>
                </a:solidFill>
              </a:rPr>
              <a:t>Another example of </a:t>
            </a:r>
            <a:r>
              <a:rPr sz="3600" spc="10" dirty="0">
                <a:solidFill>
                  <a:srgbClr val="FFFFFF"/>
                </a:solidFill>
              </a:rPr>
              <a:t>hostile  </a:t>
            </a:r>
            <a:r>
              <a:rPr sz="3600" spc="20" dirty="0">
                <a:solidFill>
                  <a:srgbClr val="FFFFFF"/>
                </a:solidFill>
              </a:rPr>
              <a:t>environment</a:t>
            </a:r>
            <a:endParaRPr sz="360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7801" y="2488184"/>
            <a:ext cx="7735696" cy="233230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90525" marR="74295" indent="-378460">
              <a:lnSpc>
                <a:spcPct val="89700"/>
              </a:lnSpc>
              <a:spcBef>
                <a:spcPts val="41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75" dirty="0">
                <a:latin typeface="Arial"/>
                <a:cs typeface="Arial"/>
              </a:rPr>
              <a:t>While </a:t>
            </a:r>
            <a:r>
              <a:rPr sz="2650" spc="-170" dirty="0">
                <a:latin typeface="Arial"/>
                <a:cs typeface="Arial"/>
              </a:rPr>
              <a:t>sexual </a:t>
            </a:r>
            <a:r>
              <a:rPr sz="2650" spc="-135" dirty="0">
                <a:latin typeface="Arial"/>
                <a:cs typeface="Arial"/>
              </a:rPr>
              <a:t>harassment </a:t>
            </a:r>
            <a:r>
              <a:rPr sz="2650" spc="-175" dirty="0">
                <a:latin typeface="Arial"/>
                <a:cs typeface="Arial"/>
              </a:rPr>
              <a:t>can </a:t>
            </a:r>
            <a:r>
              <a:rPr sz="2650" spc="-130" dirty="0">
                <a:latin typeface="Arial"/>
                <a:cs typeface="Arial"/>
              </a:rPr>
              <a:t>be  </a:t>
            </a:r>
            <a:r>
              <a:rPr sz="2650" spc="-90" dirty="0">
                <a:latin typeface="Arial"/>
                <a:cs typeface="Arial"/>
              </a:rPr>
              <a:t>verbal </a:t>
            </a:r>
            <a:r>
              <a:rPr sz="2650" spc="-25" dirty="0">
                <a:latin typeface="Arial"/>
                <a:cs typeface="Arial"/>
              </a:rPr>
              <a:t>or </a:t>
            </a:r>
            <a:r>
              <a:rPr sz="2650" dirty="0">
                <a:latin typeface="Arial"/>
                <a:cs typeface="Arial"/>
              </a:rPr>
              <a:t>written </a:t>
            </a:r>
            <a:r>
              <a:rPr sz="2650" spc="-40" dirty="0">
                <a:latin typeface="Arial"/>
                <a:cs typeface="Arial"/>
              </a:rPr>
              <a:t>in </a:t>
            </a:r>
            <a:r>
              <a:rPr sz="2650" spc="-75" dirty="0">
                <a:latin typeface="Arial"/>
                <a:cs typeface="Arial"/>
              </a:rPr>
              <a:t>nature,  </a:t>
            </a:r>
            <a:r>
              <a:rPr sz="2650" spc="-165" dirty="0">
                <a:latin typeface="Arial"/>
                <a:cs typeface="Arial"/>
              </a:rPr>
              <a:t>sexual </a:t>
            </a:r>
            <a:r>
              <a:rPr sz="2650" spc="-135" dirty="0">
                <a:latin typeface="Arial"/>
                <a:cs typeface="Arial"/>
              </a:rPr>
              <a:t>harassment </a:t>
            </a:r>
            <a:r>
              <a:rPr sz="2650" spc="-85" dirty="0">
                <a:latin typeface="Arial"/>
                <a:cs typeface="Arial"/>
              </a:rPr>
              <a:t>under </a:t>
            </a:r>
            <a:r>
              <a:rPr sz="2650" spc="-70" dirty="0">
                <a:latin typeface="Arial"/>
                <a:cs typeface="Arial"/>
              </a:rPr>
              <a:t>Title</a:t>
            </a:r>
            <a:r>
              <a:rPr sz="2650" spc="-160" dirty="0">
                <a:latin typeface="Arial"/>
                <a:cs typeface="Arial"/>
              </a:rPr>
              <a:t> </a:t>
            </a:r>
            <a:r>
              <a:rPr sz="2650" spc="-240" dirty="0">
                <a:latin typeface="Arial"/>
                <a:cs typeface="Arial"/>
              </a:rPr>
              <a:t>IX  </a:t>
            </a:r>
            <a:r>
              <a:rPr sz="2650" spc="-160" dirty="0">
                <a:latin typeface="Arial"/>
                <a:cs typeface="Arial"/>
              </a:rPr>
              <a:t>does </a:t>
            </a:r>
            <a:r>
              <a:rPr sz="2650" spc="-15" dirty="0">
                <a:latin typeface="Arial"/>
                <a:cs typeface="Arial"/>
              </a:rPr>
              <a:t>not </a:t>
            </a:r>
            <a:r>
              <a:rPr sz="2650" spc="-90" dirty="0">
                <a:latin typeface="Arial"/>
                <a:cs typeface="Arial"/>
              </a:rPr>
              <a:t>include conduct </a:t>
            </a:r>
            <a:r>
              <a:rPr sz="2650" spc="-5" dirty="0">
                <a:latin typeface="Arial"/>
                <a:cs typeface="Arial"/>
              </a:rPr>
              <a:t>that </a:t>
            </a:r>
            <a:r>
              <a:rPr sz="2650" spc="-145" dirty="0">
                <a:latin typeface="Arial"/>
                <a:cs typeface="Arial"/>
              </a:rPr>
              <a:t>is  </a:t>
            </a:r>
            <a:r>
              <a:rPr sz="2650" spc="-65" dirty="0">
                <a:latin typeface="Arial"/>
                <a:cs typeface="Arial"/>
              </a:rPr>
              <a:t>protected </a:t>
            </a:r>
            <a:r>
              <a:rPr sz="2650" spc="-114" dirty="0">
                <a:latin typeface="Arial"/>
                <a:cs typeface="Arial"/>
              </a:rPr>
              <a:t>by </a:t>
            </a:r>
            <a:r>
              <a:rPr sz="2650" spc="-40" dirty="0">
                <a:latin typeface="Arial"/>
                <a:cs typeface="Arial"/>
              </a:rPr>
              <a:t>the </a:t>
            </a:r>
            <a:r>
              <a:rPr sz="2650" spc="-120" dirty="0">
                <a:latin typeface="Arial"/>
                <a:cs typeface="Arial"/>
              </a:rPr>
              <a:t>First  </a:t>
            </a:r>
            <a:r>
              <a:rPr sz="2650" spc="-105" dirty="0">
                <a:latin typeface="Arial"/>
                <a:cs typeface="Arial"/>
              </a:rPr>
              <a:t>Amendment</a:t>
            </a:r>
            <a:endParaRPr sz="2650" dirty="0">
              <a:latin typeface="Arial"/>
              <a:cs typeface="Arial"/>
            </a:endParaRPr>
          </a:p>
          <a:p>
            <a:pPr marL="390525" marR="5080" indent="-378460">
              <a:lnSpc>
                <a:spcPct val="8960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0" dirty="0">
                <a:latin typeface="Arial"/>
                <a:cs typeface="Arial"/>
              </a:rPr>
              <a:t>The </a:t>
            </a:r>
            <a:r>
              <a:rPr sz="2650" spc="-95" dirty="0">
                <a:latin typeface="Arial"/>
                <a:cs typeface="Arial"/>
              </a:rPr>
              <a:t>subjective </a:t>
            </a:r>
            <a:r>
              <a:rPr sz="2650" spc="-135" dirty="0">
                <a:latin typeface="Arial"/>
                <a:cs typeface="Arial"/>
              </a:rPr>
              <a:t>offensiveness </a:t>
            </a:r>
            <a:r>
              <a:rPr sz="2650" spc="-15" dirty="0">
                <a:latin typeface="Arial"/>
                <a:cs typeface="Arial"/>
              </a:rPr>
              <a:t>of  </a:t>
            </a:r>
            <a:r>
              <a:rPr sz="2650" spc="-155" dirty="0">
                <a:latin typeface="Arial"/>
                <a:cs typeface="Arial"/>
              </a:rPr>
              <a:t>speech, </a:t>
            </a:r>
            <a:r>
              <a:rPr sz="2650" spc="-100" dirty="0">
                <a:latin typeface="Arial"/>
                <a:cs typeface="Arial"/>
              </a:rPr>
              <a:t>alone, </a:t>
            </a:r>
            <a:r>
              <a:rPr sz="2650" spc="-145" dirty="0">
                <a:latin typeface="Arial"/>
                <a:cs typeface="Arial"/>
              </a:rPr>
              <a:t>is </a:t>
            </a:r>
            <a:r>
              <a:rPr sz="2650" spc="-15" dirty="0">
                <a:latin typeface="Arial"/>
                <a:cs typeface="Arial"/>
              </a:rPr>
              <a:t>not </a:t>
            </a:r>
            <a:r>
              <a:rPr sz="2650" spc="-60" dirty="0">
                <a:latin typeface="Arial"/>
                <a:cs typeface="Arial"/>
              </a:rPr>
              <a:t>sufficient</a:t>
            </a:r>
            <a:r>
              <a:rPr sz="2650" spc="-305" dirty="0">
                <a:latin typeface="Arial"/>
                <a:cs typeface="Arial"/>
              </a:rPr>
              <a:t> </a:t>
            </a:r>
            <a:r>
              <a:rPr sz="2650" spc="25" dirty="0">
                <a:latin typeface="Arial"/>
                <a:cs typeface="Arial"/>
              </a:rPr>
              <a:t>to  </a:t>
            </a:r>
            <a:r>
              <a:rPr sz="2650" spc="-105" dirty="0">
                <a:latin typeface="Arial"/>
                <a:cs typeface="Arial"/>
              </a:rPr>
              <a:t>create </a:t>
            </a:r>
            <a:r>
              <a:rPr sz="2650" spc="-210" dirty="0">
                <a:latin typeface="Arial"/>
                <a:cs typeface="Arial"/>
              </a:rPr>
              <a:t>a </a:t>
            </a:r>
            <a:r>
              <a:rPr sz="2650" spc="-75" dirty="0">
                <a:latin typeface="Arial"/>
                <a:cs typeface="Arial"/>
              </a:rPr>
              <a:t>hostile</a:t>
            </a:r>
            <a:r>
              <a:rPr sz="2650" spc="-155" dirty="0">
                <a:latin typeface="Arial"/>
                <a:cs typeface="Arial"/>
              </a:rPr>
              <a:t> </a:t>
            </a:r>
            <a:r>
              <a:rPr sz="2650" spc="-75" dirty="0">
                <a:latin typeface="Arial"/>
                <a:cs typeface="Arial"/>
              </a:rPr>
              <a:t>environment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515" y="1447800"/>
            <a:ext cx="8675370" cy="6200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0032A0"/>
                </a:solidFill>
              </a:rPr>
              <a:t>Does </a:t>
            </a:r>
            <a:r>
              <a:rPr sz="3950" dirty="0">
                <a:solidFill>
                  <a:srgbClr val="0032A0"/>
                </a:solidFill>
              </a:rPr>
              <a:t>the First Amendment  </a:t>
            </a:r>
            <a:r>
              <a:rPr sz="3950" spc="5" dirty="0">
                <a:solidFill>
                  <a:srgbClr val="0032A0"/>
                </a:solidFill>
              </a:rPr>
              <a:t>matter?</a:t>
            </a:r>
            <a:endParaRPr sz="395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553716"/>
            <a:ext cx="5014595" cy="332359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316230">
              <a:lnSpc>
                <a:spcPct val="89600"/>
              </a:lnSpc>
              <a:spcBef>
                <a:spcPts val="420"/>
              </a:spcBef>
            </a:pP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Vocal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actively </a:t>
            </a:r>
            <a:r>
              <a:rPr sz="2650" spc="-95" dirty="0">
                <a:solidFill>
                  <a:srgbClr val="FFFFFF"/>
                </a:solidFill>
                <a:latin typeface="Arial"/>
                <a:cs typeface="Arial"/>
              </a:rPr>
              <a:t>supports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prominent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political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candidate</a:t>
            </a:r>
            <a:r>
              <a:rPr sz="265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who 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been </a:t>
            </a: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sexually 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harassing </a:t>
            </a:r>
            <a:r>
              <a:rPr sz="2650" spc="-145" dirty="0">
                <a:solidFill>
                  <a:srgbClr val="FFFFFF"/>
                </a:solidFill>
                <a:latin typeface="Arial"/>
                <a:cs typeface="Arial"/>
              </a:rPr>
              <a:t>campaign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staffers.</a:t>
            </a:r>
            <a:endParaRPr sz="2650" dirty="0">
              <a:latin typeface="Arial"/>
              <a:cs typeface="Arial"/>
            </a:endParaRPr>
          </a:p>
          <a:p>
            <a:pPr marL="12700" marR="5080">
              <a:lnSpc>
                <a:spcPct val="89600"/>
              </a:lnSpc>
              <a:spcBef>
                <a:spcPts val="5"/>
              </a:spcBef>
            </a:pP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Offended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files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complaint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Vocal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student’s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political</a:t>
            </a:r>
            <a:r>
              <a:rPr sz="2650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support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candidate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650" spc="-180" dirty="0">
                <a:solidFill>
                  <a:srgbClr val="FFFFFF"/>
                </a:solidFill>
                <a:latin typeface="Arial"/>
                <a:cs typeface="Arial"/>
              </a:rPr>
              <a:t>caused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650" spc="-140" dirty="0">
                <a:solidFill>
                  <a:srgbClr val="FFFFFF"/>
                </a:solidFill>
                <a:latin typeface="Arial"/>
                <a:cs typeface="Arial"/>
              </a:rPr>
              <a:t>sexually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hostile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environment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on  </a:t>
            </a:r>
            <a:r>
              <a:rPr sz="2650" spc="-160" dirty="0">
                <a:solidFill>
                  <a:srgbClr val="FFFFFF"/>
                </a:solidFill>
                <a:latin typeface="Arial"/>
                <a:cs typeface="Arial"/>
              </a:rPr>
              <a:t>campus.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87499"/>
            <a:ext cx="790511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00" dirty="0">
                <a:solidFill>
                  <a:srgbClr val="FFFFFF"/>
                </a:solidFill>
              </a:rPr>
              <a:t>Example (not-hostile</a:t>
            </a:r>
            <a:r>
              <a:rPr sz="3400" spc="10" dirty="0">
                <a:solidFill>
                  <a:srgbClr val="FFFFFF"/>
                </a:solidFill>
              </a:rPr>
              <a:t> </a:t>
            </a:r>
            <a:r>
              <a:rPr sz="3400" dirty="0">
                <a:solidFill>
                  <a:srgbClr val="FFFFFF"/>
                </a:solidFill>
              </a:rPr>
              <a:t>environment)</a:t>
            </a:r>
            <a:endParaRPr sz="340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3235"/>
            <a:ext cx="7411720" cy="33650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5"/>
              </a:spcBef>
            </a:pPr>
            <a:r>
              <a:rPr sz="3050" spc="-60" dirty="0">
                <a:latin typeface="Arial"/>
                <a:cs typeface="Arial"/>
              </a:rPr>
              <a:t>Title </a:t>
            </a:r>
            <a:r>
              <a:rPr sz="3050" spc="-254" dirty="0">
                <a:latin typeface="Arial"/>
                <a:cs typeface="Arial"/>
              </a:rPr>
              <a:t>IX </a:t>
            </a:r>
            <a:r>
              <a:rPr sz="3050" spc="-85" dirty="0">
                <a:latin typeface="Arial"/>
                <a:cs typeface="Arial"/>
              </a:rPr>
              <a:t>regulations </a:t>
            </a:r>
            <a:r>
              <a:rPr sz="3050" spc="-70" dirty="0">
                <a:latin typeface="Arial"/>
                <a:cs typeface="Arial"/>
              </a:rPr>
              <a:t>define </a:t>
            </a:r>
            <a:r>
              <a:rPr sz="3050" spc="-114" dirty="0">
                <a:latin typeface="Arial"/>
                <a:cs typeface="Arial"/>
              </a:rPr>
              <a:t>“sexual </a:t>
            </a:r>
            <a:r>
              <a:rPr sz="3050" spc="-70" dirty="0">
                <a:latin typeface="Arial"/>
                <a:cs typeface="Arial"/>
              </a:rPr>
              <a:t>assault” </a:t>
            </a:r>
            <a:r>
              <a:rPr sz="3050" spc="-275" dirty="0">
                <a:latin typeface="Arial"/>
                <a:cs typeface="Arial"/>
              </a:rPr>
              <a:t>as  </a:t>
            </a:r>
            <a:r>
              <a:rPr sz="3050" spc="-65" dirty="0">
                <a:latin typeface="Arial"/>
                <a:cs typeface="Arial"/>
              </a:rPr>
              <a:t>incorporating </a:t>
            </a:r>
            <a:r>
              <a:rPr sz="3050" spc="-20" dirty="0">
                <a:latin typeface="Arial"/>
                <a:cs typeface="Arial"/>
              </a:rPr>
              <a:t>the </a:t>
            </a:r>
            <a:r>
              <a:rPr sz="3050" spc="-45" dirty="0">
                <a:latin typeface="Arial"/>
                <a:cs typeface="Arial"/>
              </a:rPr>
              <a:t>following </a:t>
            </a:r>
            <a:r>
              <a:rPr sz="3050" spc="-220" dirty="0">
                <a:latin typeface="Arial"/>
                <a:cs typeface="Arial"/>
              </a:rPr>
              <a:t>classes </a:t>
            </a:r>
            <a:r>
              <a:rPr sz="3050" spc="5" dirty="0">
                <a:latin typeface="Arial"/>
                <a:cs typeface="Arial"/>
              </a:rPr>
              <a:t>of</a:t>
            </a:r>
            <a:r>
              <a:rPr sz="3050" spc="-455" dirty="0">
                <a:latin typeface="Arial"/>
                <a:cs typeface="Arial"/>
              </a:rPr>
              <a:t> </a:t>
            </a:r>
            <a:r>
              <a:rPr sz="3050" spc="-75" dirty="0">
                <a:latin typeface="Arial"/>
                <a:cs typeface="Arial"/>
              </a:rPr>
              <a:t>conduct:</a:t>
            </a:r>
            <a:endParaRPr lang="en-US" sz="3050" spc="-75" dirty="0">
              <a:latin typeface="Arial"/>
              <a:cs typeface="Arial"/>
            </a:endParaRPr>
          </a:p>
          <a:p>
            <a:pPr marL="469900" marR="5080" indent="-457200">
              <a:lnSpc>
                <a:spcPct val="101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050" spc="-75" dirty="0">
                <a:latin typeface="Arial"/>
                <a:cs typeface="Arial"/>
              </a:rPr>
              <a:t>Rape</a:t>
            </a:r>
          </a:p>
          <a:p>
            <a:pPr marL="469900" marR="5080" indent="-457200">
              <a:lnSpc>
                <a:spcPct val="101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050" spc="-75" dirty="0">
                <a:latin typeface="Arial"/>
                <a:cs typeface="Arial"/>
              </a:rPr>
              <a:t>Sodomy</a:t>
            </a:r>
          </a:p>
          <a:p>
            <a:pPr marL="469900" marR="5080" indent="-457200">
              <a:lnSpc>
                <a:spcPct val="101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050" spc="-75" dirty="0">
                <a:latin typeface="Arial"/>
                <a:cs typeface="Arial"/>
              </a:rPr>
              <a:t>Sexual assault with an object</a:t>
            </a:r>
          </a:p>
          <a:p>
            <a:pPr marL="469900" marR="5080" indent="-457200">
              <a:lnSpc>
                <a:spcPct val="101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050" spc="-75" dirty="0">
                <a:latin typeface="Arial"/>
                <a:cs typeface="Arial"/>
              </a:rPr>
              <a:t>Fondling</a:t>
            </a:r>
          </a:p>
          <a:p>
            <a:pPr marL="469900" marR="5080" indent="-457200">
              <a:lnSpc>
                <a:spcPct val="101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050" spc="-75" dirty="0">
                <a:latin typeface="Arial"/>
                <a:cs typeface="Arial"/>
              </a:rPr>
              <a:t>Incest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02156"/>
            <a:ext cx="601853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sexual</a:t>
            </a:r>
            <a:r>
              <a:rPr sz="3950" spc="-6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assault?</a:t>
            </a:r>
            <a:endParaRPr sz="395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6284"/>
            <a:ext cx="7567295" cy="35121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0"/>
              </a:spcBef>
              <a:tabLst>
                <a:tab pos="3387725" algn="l"/>
              </a:tabLst>
            </a:pPr>
            <a:r>
              <a:rPr sz="2850" spc="-165" dirty="0">
                <a:latin typeface="Arial"/>
                <a:cs typeface="Arial"/>
              </a:rPr>
              <a:t>Having </a:t>
            </a:r>
            <a:r>
              <a:rPr sz="2850" spc="-120" dirty="0">
                <a:latin typeface="Arial"/>
                <a:cs typeface="Arial"/>
              </a:rPr>
              <a:t>carnal </a:t>
            </a:r>
            <a:r>
              <a:rPr sz="2850" spc="-110" dirty="0">
                <a:latin typeface="Arial"/>
                <a:cs typeface="Arial"/>
              </a:rPr>
              <a:t>knowledge </a:t>
            </a:r>
            <a:r>
              <a:rPr sz="2850" spc="-5" dirty="0">
                <a:latin typeface="Arial"/>
                <a:cs typeface="Arial"/>
              </a:rPr>
              <a:t>of </a:t>
            </a:r>
            <a:r>
              <a:rPr sz="2850" spc="-220" dirty="0">
                <a:latin typeface="Arial"/>
                <a:cs typeface="Arial"/>
              </a:rPr>
              <a:t>a </a:t>
            </a:r>
            <a:r>
              <a:rPr sz="2850" spc="-114" dirty="0">
                <a:latin typeface="Arial"/>
                <a:cs typeface="Arial"/>
              </a:rPr>
              <a:t>person, </a:t>
            </a:r>
            <a:r>
              <a:rPr sz="2850" spc="10" dirty="0">
                <a:latin typeface="Arial"/>
                <a:cs typeface="Arial"/>
              </a:rPr>
              <a:t>without </a:t>
            </a:r>
            <a:r>
              <a:rPr sz="2850" spc="-30" dirty="0">
                <a:latin typeface="Arial"/>
                <a:cs typeface="Arial"/>
              </a:rPr>
              <a:t>the  </a:t>
            </a:r>
            <a:r>
              <a:rPr sz="2850" spc="-120" dirty="0">
                <a:latin typeface="Arial"/>
                <a:cs typeface="Arial"/>
              </a:rPr>
              <a:t>consent </a:t>
            </a:r>
            <a:r>
              <a:rPr sz="2850" spc="-5" dirty="0">
                <a:latin typeface="Arial"/>
                <a:cs typeface="Arial"/>
              </a:rPr>
              <a:t>of </a:t>
            </a:r>
            <a:r>
              <a:rPr sz="2850" spc="-30" dirty="0">
                <a:latin typeface="Arial"/>
                <a:cs typeface="Arial"/>
              </a:rPr>
              <a:t>the </a:t>
            </a:r>
            <a:r>
              <a:rPr sz="2850" spc="-45" dirty="0">
                <a:latin typeface="Arial"/>
                <a:cs typeface="Arial"/>
              </a:rPr>
              <a:t>victim, </a:t>
            </a:r>
            <a:r>
              <a:rPr sz="2850" spc="-90" dirty="0">
                <a:latin typeface="Arial"/>
                <a:cs typeface="Arial"/>
              </a:rPr>
              <a:t>including </a:t>
            </a:r>
            <a:r>
              <a:rPr sz="2850" spc="-145" dirty="0">
                <a:latin typeface="Arial"/>
                <a:cs typeface="Arial"/>
              </a:rPr>
              <a:t>instances </a:t>
            </a:r>
            <a:r>
              <a:rPr sz="2850" spc="-90" dirty="0">
                <a:latin typeface="Arial"/>
                <a:cs typeface="Arial"/>
              </a:rPr>
              <a:t>where  </a:t>
            </a:r>
            <a:r>
              <a:rPr sz="2850" spc="-30" dirty="0">
                <a:latin typeface="Arial"/>
                <a:cs typeface="Arial"/>
              </a:rPr>
              <a:t>the </a:t>
            </a:r>
            <a:r>
              <a:rPr sz="2850" spc="-40" dirty="0">
                <a:latin typeface="Arial"/>
                <a:cs typeface="Arial"/>
              </a:rPr>
              <a:t>victim </a:t>
            </a:r>
            <a:r>
              <a:rPr sz="2850" spc="-150" dirty="0">
                <a:latin typeface="Arial"/>
                <a:cs typeface="Arial"/>
              </a:rPr>
              <a:t>is </a:t>
            </a:r>
            <a:r>
              <a:rPr sz="2850" spc="-120" dirty="0">
                <a:latin typeface="Arial"/>
                <a:cs typeface="Arial"/>
              </a:rPr>
              <a:t>incapable </a:t>
            </a:r>
            <a:r>
              <a:rPr sz="2850" spc="-5" dirty="0">
                <a:latin typeface="Arial"/>
                <a:cs typeface="Arial"/>
              </a:rPr>
              <a:t>of </a:t>
            </a:r>
            <a:r>
              <a:rPr sz="2850" spc="-110" dirty="0">
                <a:latin typeface="Arial"/>
                <a:cs typeface="Arial"/>
              </a:rPr>
              <a:t>giving </a:t>
            </a:r>
            <a:r>
              <a:rPr sz="2850" spc="-120" dirty="0">
                <a:latin typeface="Arial"/>
                <a:cs typeface="Arial"/>
              </a:rPr>
              <a:t>consent </a:t>
            </a:r>
            <a:r>
              <a:rPr sz="2850" spc="-190" dirty="0">
                <a:latin typeface="Arial"/>
                <a:cs typeface="Arial"/>
              </a:rPr>
              <a:t>because</a:t>
            </a:r>
            <a:r>
              <a:rPr sz="2850" spc="-525" dirty="0">
                <a:latin typeface="Arial"/>
                <a:cs typeface="Arial"/>
              </a:rPr>
              <a:t> </a:t>
            </a:r>
            <a:r>
              <a:rPr sz="2850" dirty="0">
                <a:latin typeface="Arial"/>
                <a:cs typeface="Arial"/>
              </a:rPr>
              <a:t>of  </a:t>
            </a:r>
            <a:r>
              <a:rPr sz="2850" spc="-220" dirty="0">
                <a:latin typeface="Arial"/>
                <a:cs typeface="Arial"/>
              </a:rPr>
              <a:t>age </a:t>
            </a:r>
            <a:r>
              <a:rPr sz="2850" spc="-20" dirty="0">
                <a:latin typeface="Arial"/>
                <a:cs typeface="Arial"/>
              </a:rPr>
              <a:t>or </a:t>
            </a:r>
            <a:r>
              <a:rPr sz="2850" spc="-185" dirty="0">
                <a:latin typeface="Arial"/>
                <a:cs typeface="Arial"/>
              </a:rPr>
              <a:t>because </a:t>
            </a:r>
            <a:r>
              <a:rPr sz="2850" spc="-5" dirty="0">
                <a:latin typeface="Arial"/>
                <a:cs typeface="Arial"/>
              </a:rPr>
              <a:t>of </a:t>
            </a:r>
            <a:r>
              <a:rPr sz="2850" spc="-70" dirty="0">
                <a:latin typeface="Arial"/>
                <a:cs typeface="Arial"/>
              </a:rPr>
              <a:t>temporary </a:t>
            </a:r>
            <a:r>
              <a:rPr sz="2850" spc="-20" dirty="0">
                <a:latin typeface="Arial"/>
                <a:cs typeface="Arial"/>
              </a:rPr>
              <a:t>or </a:t>
            </a:r>
            <a:r>
              <a:rPr sz="2850" spc="-85" dirty="0">
                <a:latin typeface="Arial"/>
                <a:cs typeface="Arial"/>
              </a:rPr>
              <a:t>permanent </a:t>
            </a:r>
            <a:r>
              <a:rPr sz="2850" spc="-75" dirty="0">
                <a:latin typeface="Arial"/>
                <a:cs typeface="Arial"/>
              </a:rPr>
              <a:t>mental  </a:t>
            </a:r>
            <a:r>
              <a:rPr sz="2850" spc="-20" dirty="0">
                <a:latin typeface="Arial"/>
                <a:cs typeface="Arial"/>
              </a:rPr>
              <a:t>or</a:t>
            </a:r>
            <a:r>
              <a:rPr sz="2850" spc="-125" dirty="0">
                <a:latin typeface="Arial"/>
                <a:cs typeface="Arial"/>
              </a:rPr>
              <a:t> </a:t>
            </a:r>
            <a:r>
              <a:rPr sz="2850" spc="-135" dirty="0">
                <a:latin typeface="Arial"/>
                <a:cs typeface="Arial"/>
              </a:rPr>
              <a:t>physical</a:t>
            </a:r>
            <a:r>
              <a:rPr sz="2850" spc="-125" dirty="0">
                <a:latin typeface="Arial"/>
                <a:cs typeface="Arial"/>
              </a:rPr>
              <a:t> </a:t>
            </a:r>
            <a:r>
              <a:rPr sz="2850" spc="-120" dirty="0">
                <a:latin typeface="Arial"/>
                <a:cs typeface="Arial"/>
              </a:rPr>
              <a:t>incapacity.	</a:t>
            </a:r>
            <a:r>
              <a:rPr sz="2850" spc="-155" dirty="0">
                <a:latin typeface="Arial"/>
                <a:cs typeface="Arial"/>
              </a:rPr>
              <a:t>There </a:t>
            </a:r>
            <a:r>
              <a:rPr sz="2850" spc="-150" dirty="0">
                <a:latin typeface="Arial"/>
                <a:cs typeface="Arial"/>
              </a:rPr>
              <a:t>is </a:t>
            </a:r>
            <a:r>
              <a:rPr sz="2850" spc="-85" dirty="0">
                <a:latin typeface="Arial"/>
                <a:cs typeface="Arial"/>
              </a:rPr>
              <a:t>“carnal </a:t>
            </a:r>
            <a:r>
              <a:rPr sz="2850" spc="-70" dirty="0">
                <a:latin typeface="Arial"/>
                <a:cs typeface="Arial"/>
              </a:rPr>
              <a:t>knowledge”  </a:t>
            </a:r>
            <a:r>
              <a:rPr sz="2850" spc="45" dirty="0">
                <a:latin typeface="Arial"/>
                <a:cs typeface="Arial"/>
              </a:rPr>
              <a:t>if</a:t>
            </a:r>
            <a:r>
              <a:rPr sz="2850" spc="-150" dirty="0">
                <a:latin typeface="Arial"/>
                <a:cs typeface="Arial"/>
              </a:rPr>
              <a:t> </a:t>
            </a:r>
            <a:r>
              <a:rPr sz="2850" spc="-50" dirty="0">
                <a:latin typeface="Arial"/>
                <a:cs typeface="Arial"/>
              </a:rPr>
              <a:t>there</a:t>
            </a:r>
            <a:r>
              <a:rPr sz="2850" spc="-125" dirty="0">
                <a:latin typeface="Arial"/>
                <a:cs typeface="Arial"/>
              </a:rPr>
              <a:t> </a:t>
            </a:r>
            <a:r>
              <a:rPr sz="2850" spc="-150" dirty="0">
                <a:latin typeface="Arial"/>
                <a:cs typeface="Arial"/>
              </a:rPr>
              <a:t>is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30" dirty="0">
                <a:latin typeface="Arial"/>
                <a:cs typeface="Arial"/>
              </a:rPr>
              <a:t>the</a:t>
            </a:r>
            <a:r>
              <a:rPr sz="2850" spc="-145" dirty="0">
                <a:latin typeface="Arial"/>
                <a:cs typeface="Arial"/>
              </a:rPr>
              <a:t> </a:t>
            </a:r>
            <a:r>
              <a:rPr sz="2850" spc="-95" dirty="0">
                <a:latin typeface="Arial"/>
                <a:cs typeface="Arial"/>
              </a:rPr>
              <a:t>slightest</a:t>
            </a:r>
            <a:r>
              <a:rPr sz="2850" spc="-120" dirty="0">
                <a:latin typeface="Arial"/>
                <a:cs typeface="Arial"/>
              </a:rPr>
              <a:t> </a:t>
            </a:r>
            <a:r>
              <a:rPr sz="2850" spc="-55" dirty="0">
                <a:latin typeface="Arial"/>
                <a:cs typeface="Arial"/>
              </a:rPr>
              <a:t>penetration</a:t>
            </a:r>
            <a:r>
              <a:rPr sz="2850" spc="-140" dirty="0">
                <a:latin typeface="Arial"/>
                <a:cs typeface="Arial"/>
              </a:rPr>
              <a:t> </a:t>
            </a:r>
            <a:r>
              <a:rPr sz="2850" dirty="0">
                <a:latin typeface="Arial"/>
                <a:cs typeface="Arial"/>
              </a:rPr>
              <a:t>of</a:t>
            </a:r>
            <a:r>
              <a:rPr sz="2850" spc="-140" dirty="0">
                <a:latin typeface="Arial"/>
                <a:cs typeface="Arial"/>
              </a:rPr>
              <a:t> </a:t>
            </a:r>
            <a:r>
              <a:rPr sz="2850" spc="-25" dirty="0">
                <a:latin typeface="Arial"/>
                <a:cs typeface="Arial"/>
              </a:rPr>
              <a:t>the</a:t>
            </a:r>
            <a:r>
              <a:rPr sz="2850" spc="-140" dirty="0">
                <a:latin typeface="Arial"/>
                <a:cs typeface="Arial"/>
              </a:rPr>
              <a:t> </a:t>
            </a:r>
            <a:r>
              <a:rPr sz="2850" spc="-155" dirty="0">
                <a:latin typeface="Arial"/>
                <a:cs typeface="Arial"/>
              </a:rPr>
              <a:t>vagina</a:t>
            </a:r>
            <a:r>
              <a:rPr sz="2850" spc="-120" dirty="0">
                <a:latin typeface="Arial"/>
                <a:cs typeface="Arial"/>
              </a:rPr>
              <a:t> </a:t>
            </a:r>
            <a:r>
              <a:rPr sz="2850" spc="-20" dirty="0">
                <a:latin typeface="Arial"/>
                <a:cs typeface="Arial"/>
              </a:rPr>
              <a:t>or  </a:t>
            </a:r>
            <a:r>
              <a:rPr sz="2850" spc="-130" dirty="0">
                <a:latin typeface="Arial"/>
                <a:cs typeface="Arial"/>
              </a:rPr>
              <a:t>penis </a:t>
            </a:r>
            <a:r>
              <a:rPr sz="2850" spc="-114" dirty="0">
                <a:latin typeface="Arial"/>
                <a:cs typeface="Arial"/>
              </a:rPr>
              <a:t>by </a:t>
            </a:r>
            <a:r>
              <a:rPr sz="2850" spc="-30" dirty="0">
                <a:latin typeface="Arial"/>
                <a:cs typeface="Arial"/>
              </a:rPr>
              <a:t>the </a:t>
            </a:r>
            <a:r>
              <a:rPr sz="2850" spc="-235" dirty="0">
                <a:latin typeface="Arial"/>
                <a:cs typeface="Arial"/>
              </a:rPr>
              <a:t>sex </a:t>
            </a:r>
            <a:r>
              <a:rPr sz="2850" spc="-135" dirty="0">
                <a:latin typeface="Arial"/>
                <a:cs typeface="Arial"/>
              </a:rPr>
              <a:t>organ </a:t>
            </a:r>
            <a:r>
              <a:rPr sz="2850" dirty="0">
                <a:latin typeface="Arial"/>
                <a:cs typeface="Arial"/>
              </a:rPr>
              <a:t>of </a:t>
            </a:r>
            <a:r>
              <a:rPr sz="2850" spc="-30" dirty="0">
                <a:latin typeface="Arial"/>
                <a:cs typeface="Arial"/>
              </a:rPr>
              <a:t>the </a:t>
            </a:r>
            <a:r>
              <a:rPr sz="2850" spc="-25" dirty="0">
                <a:latin typeface="Arial"/>
                <a:cs typeface="Arial"/>
              </a:rPr>
              <a:t>other</a:t>
            </a:r>
            <a:r>
              <a:rPr sz="2850" spc="-480" dirty="0">
                <a:latin typeface="Arial"/>
                <a:cs typeface="Arial"/>
              </a:rPr>
              <a:t> </a:t>
            </a:r>
            <a:r>
              <a:rPr sz="2850" spc="-114" dirty="0">
                <a:latin typeface="Arial"/>
                <a:cs typeface="Arial"/>
              </a:rPr>
              <a:t>person.</a:t>
            </a:r>
            <a:endParaRPr sz="2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850" spc="-65" dirty="0">
                <a:latin typeface="Arial"/>
                <a:cs typeface="Arial"/>
              </a:rPr>
              <a:t>Attempted </a:t>
            </a:r>
            <a:r>
              <a:rPr sz="2850" spc="-125" dirty="0">
                <a:latin typeface="Arial"/>
                <a:cs typeface="Arial"/>
              </a:rPr>
              <a:t>rape </a:t>
            </a:r>
            <a:r>
              <a:rPr sz="2850" spc="-150" dirty="0">
                <a:latin typeface="Arial"/>
                <a:cs typeface="Arial"/>
              </a:rPr>
              <a:t>is</a:t>
            </a:r>
            <a:r>
              <a:rPr sz="2850" spc="-204" dirty="0">
                <a:latin typeface="Arial"/>
                <a:cs typeface="Arial"/>
              </a:rPr>
              <a:t> </a:t>
            </a:r>
            <a:r>
              <a:rPr sz="2850" spc="-90" dirty="0">
                <a:latin typeface="Arial"/>
                <a:cs typeface="Arial"/>
              </a:rPr>
              <a:t>included.</a:t>
            </a:r>
            <a:endParaRPr sz="28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02156"/>
            <a:ext cx="3583304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</a:t>
            </a:r>
            <a:r>
              <a:rPr sz="3950" spc="-6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rape?</a:t>
            </a:r>
            <a:endParaRPr sz="395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448560"/>
            <a:ext cx="7372984" cy="332359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4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5" dirty="0">
                <a:latin typeface="Arial"/>
                <a:cs typeface="Arial"/>
              </a:rPr>
              <a:t>Policy </a:t>
            </a:r>
            <a:r>
              <a:rPr sz="2650" spc="-30" dirty="0">
                <a:latin typeface="Arial"/>
                <a:cs typeface="Arial"/>
              </a:rPr>
              <a:t>definition </a:t>
            </a:r>
            <a:r>
              <a:rPr sz="2650" spc="-160" dirty="0">
                <a:latin typeface="Arial"/>
                <a:cs typeface="Arial"/>
              </a:rPr>
              <a:t>– </a:t>
            </a:r>
            <a:r>
              <a:rPr sz="2650" spc="-120" dirty="0">
                <a:latin typeface="Arial"/>
                <a:cs typeface="Arial"/>
              </a:rPr>
              <a:t>read </a:t>
            </a:r>
            <a:r>
              <a:rPr sz="2650" spc="80" dirty="0">
                <a:latin typeface="Arial"/>
                <a:cs typeface="Arial"/>
              </a:rPr>
              <a:t>it</a:t>
            </a:r>
            <a:r>
              <a:rPr sz="2650" spc="-215" dirty="0">
                <a:latin typeface="Arial"/>
                <a:cs typeface="Arial"/>
              </a:rPr>
              <a:t> </a:t>
            </a:r>
            <a:r>
              <a:rPr sz="2650" spc="-90" dirty="0">
                <a:latin typeface="Arial"/>
                <a:cs typeface="Arial"/>
              </a:rPr>
              <a:t>carefully</a:t>
            </a:r>
            <a:endParaRPr sz="2650" dirty="0">
              <a:latin typeface="Arial"/>
              <a:cs typeface="Arial"/>
            </a:endParaRPr>
          </a:p>
          <a:p>
            <a:pPr marL="390525" marR="5080" indent="-378460">
              <a:lnSpc>
                <a:spcPct val="8960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5" dirty="0">
                <a:latin typeface="Arial"/>
                <a:cs typeface="Arial"/>
              </a:rPr>
              <a:t>Words </a:t>
            </a:r>
            <a:r>
              <a:rPr sz="2650" spc="-25" dirty="0">
                <a:latin typeface="Arial"/>
                <a:cs typeface="Arial"/>
              </a:rPr>
              <a:t>or </a:t>
            </a:r>
            <a:r>
              <a:rPr sz="2650" spc="-105" dirty="0">
                <a:latin typeface="Arial"/>
                <a:cs typeface="Arial"/>
              </a:rPr>
              <a:t>actions </a:t>
            </a:r>
            <a:r>
              <a:rPr sz="2650" spc="-10" dirty="0">
                <a:latin typeface="Arial"/>
                <a:cs typeface="Arial"/>
              </a:rPr>
              <a:t>that </a:t>
            </a:r>
            <a:r>
              <a:rPr sz="2650" spc="-210" dirty="0">
                <a:latin typeface="Arial"/>
                <a:cs typeface="Arial"/>
              </a:rPr>
              <a:t>a </a:t>
            </a:r>
            <a:r>
              <a:rPr sz="2650" spc="-130" dirty="0">
                <a:latin typeface="Arial"/>
                <a:cs typeface="Arial"/>
              </a:rPr>
              <a:t>reasonable </a:t>
            </a:r>
            <a:r>
              <a:rPr sz="2650" spc="-125" dirty="0">
                <a:latin typeface="Arial"/>
                <a:cs typeface="Arial"/>
              </a:rPr>
              <a:t>person </a:t>
            </a:r>
            <a:r>
              <a:rPr sz="2650" spc="-40" dirty="0">
                <a:latin typeface="Arial"/>
                <a:cs typeface="Arial"/>
              </a:rPr>
              <a:t>in </a:t>
            </a:r>
            <a:r>
              <a:rPr sz="2650" spc="-35" dirty="0">
                <a:latin typeface="Arial"/>
                <a:cs typeface="Arial"/>
              </a:rPr>
              <a:t>the  </a:t>
            </a:r>
            <a:r>
              <a:rPr sz="2650" spc="-105" dirty="0">
                <a:latin typeface="Arial"/>
                <a:cs typeface="Arial"/>
              </a:rPr>
              <a:t>respondent’s </a:t>
            </a:r>
            <a:r>
              <a:rPr sz="2650" spc="-110" dirty="0">
                <a:latin typeface="Arial"/>
                <a:cs typeface="Arial"/>
              </a:rPr>
              <a:t>perspective </a:t>
            </a:r>
            <a:r>
              <a:rPr sz="2650" spc="-60" dirty="0">
                <a:latin typeface="Arial"/>
                <a:cs typeface="Arial"/>
              </a:rPr>
              <a:t>would </a:t>
            </a:r>
            <a:r>
              <a:rPr sz="2650" spc="-105" dirty="0">
                <a:latin typeface="Arial"/>
                <a:cs typeface="Arial"/>
              </a:rPr>
              <a:t>understand </a:t>
            </a:r>
            <a:r>
              <a:rPr sz="2650" spc="-254" dirty="0">
                <a:latin typeface="Arial"/>
                <a:cs typeface="Arial"/>
              </a:rPr>
              <a:t>as  </a:t>
            </a:r>
            <a:r>
              <a:rPr sz="2650" spc="-110" dirty="0">
                <a:latin typeface="Arial"/>
                <a:cs typeface="Arial"/>
              </a:rPr>
              <a:t>agreement </a:t>
            </a:r>
            <a:r>
              <a:rPr sz="2650" spc="30" dirty="0">
                <a:latin typeface="Arial"/>
                <a:cs typeface="Arial"/>
              </a:rPr>
              <a:t>to </a:t>
            </a:r>
            <a:r>
              <a:rPr sz="2650" spc="-195" dirty="0">
                <a:latin typeface="Arial"/>
                <a:cs typeface="Arial"/>
              </a:rPr>
              <a:t>engage </a:t>
            </a:r>
            <a:r>
              <a:rPr sz="2650" spc="-40" dirty="0">
                <a:latin typeface="Arial"/>
                <a:cs typeface="Arial"/>
              </a:rPr>
              <a:t>in </a:t>
            </a:r>
            <a:r>
              <a:rPr sz="2650" spc="-35" dirty="0">
                <a:latin typeface="Arial"/>
                <a:cs typeface="Arial"/>
              </a:rPr>
              <a:t>the </a:t>
            </a:r>
            <a:r>
              <a:rPr sz="2650" spc="-165" dirty="0">
                <a:latin typeface="Arial"/>
                <a:cs typeface="Arial"/>
              </a:rPr>
              <a:t>sexual </a:t>
            </a:r>
            <a:r>
              <a:rPr sz="2650" spc="-95" dirty="0">
                <a:latin typeface="Arial"/>
                <a:cs typeface="Arial"/>
              </a:rPr>
              <a:t>conduct </a:t>
            </a:r>
            <a:r>
              <a:rPr sz="2650" spc="-45" dirty="0">
                <a:latin typeface="Arial"/>
                <a:cs typeface="Arial"/>
              </a:rPr>
              <a:t>at</a:t>
            </a:r>
            <a:r>
              <a:rPr sz="2650" spc="-555" dirty="0">
                <a:latin typeface="Arial"/>
                <a:cs typeface="Arial"/>
              </a:rPr>
              <a:t> </a:t>
            </a:r>
            <a:r>
              <a:rPr sz="2650" spc="-165" dirty="0">
                <a:latin typeface="Arial"/>
                <a:cs typeface="Arial"/>
              </a:rPr>
              <a:t>issue</a:t>
            </a:r>
            <a:endParaRPr sz="2650" dirty="0">
              <a:latin typeface="Arial"/>
              <a:cs typeface="Arial"/>
            </a:endParaRPr>
          </a:p>
          <a:p>
            <a:pPr marL="390525" marR="592455" indent="-378460">
              <a:lnSpc>
                <a:spcPts val="2840"/>
              </a:lnSpc>
              <a:spcBef>
                <a:spcPts val="69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40" dirty="0">
                <a:latin typeface="Arial"/>
                <a:cs typeface="Arial"/>
              </a:rPr>
              <a:t>A </a:t>
            </a:r>
            <a:r>
              <a:rPr sz="2650" spc="-125" dirty="0">
                <a:latin typeface="Arial"/>
                <a:cs typeface="Arial"/>
              </a:rPr>
              <a:t>person </a:t>
            </a:r>
            <a:r>
              <a:rPr sz="2650" spc="-65" dirty="0">
                <a:latin typeface="Arial"/>
                <a:cs typeface="Arial"/>
              </a:rPr>
              <a:t>who </a:t>
            </a:r>
            <a:r>
              <a:rPr sz="2650" spc="-145" dirty="0">
                <a:latin typeface="Arial"/>
                <a:cs typeface="Arial"/>
              </a:rPr>
              <a:t>is </a:t>
            </a:r>
            <a:r>
              <a:rPr sz="2650" spc="-100" dirty="0">
                <a:latin typeface="Arial"/>
                <a:cs typeface="Arial"/>
              </a:rPr>
              <a:t>incapacitated </a:t>
            </a:r>
            <a:r>
              <a:rPr sz="2650" spc="-140" dirty="0">
                <a:latin typeface="Arial"/>
                <a:cs typeface="Arial"/>
              </a:rPr>
              <a:t>is </a:t>
            </a:r>
            <a:r>
              <a:rPr sz="2650" spc="-10" dirty="0">
                <a:latin typeface="Arial"/>
                <a:cs typeface="Arial"/>
              </a:rPr>
              <a:t>not </a:t>
            </a:r>
            <a:r>
              <a:rPr sz="2650" spc="-145" dirty="0">
                <a:latin typeface="Arial"/>
                <a:cs typeface="Arial"/>
              </a:rPr>
              <a:t>capable </a:t>
            </a:r>
            <a:r>
              <a:rPr sz="2650" spc="-15" dirty="0">
                <a:latin typeface="Arial"/>
                <a:cs typeface="Arial"/>
              </a:rPr>
              <a:t>of  </a:t>
            </a:r>
            <a:r>
              <a:rPr sz="2650" spc="-110" dirty="0">
                <a:latin typeface="Arial"/>
                <a:cs typeface="Arial"/>
              </a:rPr>
              <a:t>giving</a:t>
            </a:r>
            <a:r>
              <a:rPr sz="2650" spc="-130" dirty="0">
                <a:latin typeface="Arial"/>
                <a:cs typeface="Arial"/>
              </a:rPr>
              <a:t> </a:t>
            </a:r>
            <a:r>
              <a:rPr sz="2650" spc="-125" dirty="0">
                <a:latin typeface="Arial"/>
                <a:cs typeface="Arial"/>
              </a:rPr>
              <a:t>consent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28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60" dirty="0">
                <a:latin typeface="Arial"/>
                <a:cs typeface="Arial"/>
              </a:rPr>
              <a:t>Consent </a:t>
            </a:r>
            <a:r>
              <a:rPr sz="2650" spc="-90" dirty="0">
                <a:latin typeface="Arial"/>
                <a:cs typeface="Arial"/>
              </a:rPr>
              <a:t>cannot </a:t>
            </a:r>
            <a:r>
              <a:rPr sz="2650" spc="-130" dirty="0">
                <a:latin typeface="Arial"/>
                <a:cs typeface="Arial"/>
              </a:rPr>
              <a:t>be </a:t>
            </a:r>
            <a:r>
              <a:rPr sz="2650" spc="-90" dirty="0">
                <a:latin typeface="Arial"/>
                <a:cs typeface="Arial"/>
              </a:rPr>
              <a:t>procured </a:t>
            </a:r>
            <a:r>
              <a:rPr sz="2650" spc="-114" dirty="0">
                <a:latin typeface="Arial"/>
                <a:cs typeface="Arial"/>
              </a:rPr>
              <a:t>by</a:t>
            </a:r>
            <a:r>
              <a:rPr sz="2650" spc="-270" dirty="0">
                <a:latin typeface="Arial"/>
                <a:cs typeface="Arial"/>
              </a:rPr>
              <a:t> </a:t>
            </a:r>
            <a:r>
              <a:rPr sz="2650" spc="-110" dirty="0">
                <a:latin typeface="Arial"/>
                <a:cs typeface="Arial"/>
              </a:rPr>
              <a:t>coercion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50" dirty="0">
                <a:latin typeface="Arial"/>
                <a:cs typeface="Arial"/>
              </a:rPr>
              <a:t>Be </a:t>
            </a:r>
            <a:r>
              <a:rPr sz="2650" spc="-135" dirty="0">
                <a:latin typeface="Arial"/>
                <a:cs typeface="Arial"/>
              </a:rPr>
              <a:t>aware </a:t>
            </a:r>
            <a:r>
              <a:rPr sz="2650" spc="-10" dirty="0">
                <a:latin typeface="Arial"/>
                <a:cs typeface="Arial"/>
              </a:rPr>
              <a:t>of </a:t>
            </a:r>
            <a:r>
              <a:rPr sz="2650" spc="-65" dirty="0">
                <a:latin typeface="Arial"/>
                <a:cs typeface="Arial"/>
              </a:rPr>
              <a:t>minimum </a:t>
            </a:r>
            <a:r>
              <a:rPr sz="2650" spc="-204" dirty="0">
                <a:latin typeface="Arial"/>
                <a:cs typeface="Arial"/>
              </a:rPr>
              <a:t>age </a:t>
            </a:r>
            <a:r>
              <a:rPr sz="2650" spc="-10" dirty="0">
                <a:latin typeface="Arial"/>
                <a:cs typeface="Arial"/>
              </a:rPr>
              <a:t>of</a:t>
            </a:r>
            <a:r>
              <a:rPr sz="2650" spc="-195" dirty="0">
                <a:latin typeface="Arial"/>
                <a:cs typeface="Arial"/>
              </a:rPr>
              <a:t> </a:t>
            </a:r>
            <a:r>
              <a:rPr sz="2650" spc="-120" dirty="0">
                <a:latin typeface="Arial"/>
                <a:cs typeface="Arial"/>
              </a:rPr>
              <a:t>consent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0755" y="1502156"/>
            <a:ext cx="442849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</a:t>
            </a:r>
            <a:r>
              <a:rPr sz="3950" spc="-6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consent?</a:t>
            </a:r>
            <a:endParaRPr sz="395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02665" marR="5080">
              <a:lnSpc>
                <a:spcPct val="100400"/>
              </a:lnSpc>
              <a:spcBef>
                <a:spcPts val="90"/>
              </a:spcBef>
            </a:pPr>
            <a:r>
              <a:rPr sz="2850" spc="-110" dirty="0"/>
              <a:t>Incapacity refers </a:t>
            </a:r>
            <a:r>
              <a:rPr sz="2850" spc="30" dirty="0"/>
              <a:t>to </a:t>
            </a:r>
            <a:r>
              <a:rPr sz="2850" spc="-220" dirty="0"/>
              <a:t>a </a:t>
            </a:r>
            <a:r>
              <a:rPr sz="2850" spc="-100" dirty="0"/>
              <a:t>state </a:t>
            </a:r>
            <a:r>
              <a:rPr sz="2850" spc="-90" dirty="0"/>
              <a:t>where </a:t>
            </a:r>
            <a:r>
              <a:rPr sz="2850" spc="-220" dirty="0"/>
              <a:t>a </a:t>
            </a:r>
            <a:r>
              <a:rPr sz="2850" spc="-125" dirty="0"/>
              <a:t>person </a:t>
            </a:r>
            <a:r>
              <a:rPr sz="2850" spc="-165" dirty="0"/>
              <a:t>does  </a:t>
            </a:r>
            <a:r>
              <a:rPr sz="2850" spc="-5" dirty="0"/>
              <a:t>not </a:t>
            </a:r>
            <a:r>
              <a:rPr sz="2850" spc="-105" dirty="0"/>
              <a:t>appreciate </a:t>
            </a:r>
            <a:r>
              <a:rPr sz="2850" spc="-30" dirty="0"/>
              <a:t>the </a:t>
            </a:r>
            <a:r>
              <a:rPr sz="2850" spc="-70" dirty="0"/>
              <a:t>nature </a:t>
            </a:r>
            <a:r>
              <a:rPr sz="2850" spc="-20" dirty="0"/>
              <a:t>or </a:t>
            </a:r>
            <a:r>
              <a:rPr sz="2850" spc="-65" dirty="0"/>
              <a:t>fact </a:t>
            </a:r>
            <a:r>
              <a:rPr sz="2850" dirty="0"/>
              <a:t>of</a:t>
            </a:r>
            <a:r>
              <a:rPr sz="2850" spc="-595" dirty="0"/>
              <a:t> </a:t>
            </a:r>
            <a:r>
              <a:rPr sz="2850" spc="-175" dirty="0"/>
              <a:t>sexual </a:t>
            </a:r>
            <a:r>
              <a:rPr sz="2850" spc="-45" dirty="0"/>
              <a:t>activity  </a:t>
            </a:r>
            <a:r>
              <a:rPr sz="2850" spc="-114" dirty="0"/>
              <a:t>due</a:t>
            </a:r>
            <a:r>
              <a:rPr sz="2850" spc="-125" dirty="0"/>
              <a:t> </a:t>
            </a:r>
            <a:r>
              <a:rPr sz="2850" spc="30" dirty="0"/>
              <a:t>to</a:t>
            </a:r>
            <a:r>
              <a:rPr sz="2850" spc="-150" dirty="0"/>
              <a:t> </a:t>
            </a:r>
            <a:r>
              <a:rPr sz="2850" spc="-30" dirty="0"/>
              <a:t>the</a:t>
            </a:r>
            <a:r>
              <a:rPr sz="2850" spc="-155" dirty="0"/>
              <a:t> </a:t>
            </a:r>
            <a:r>
              <a:rPr sz="2850" spc="-60" dirty="0"/>
              <a:t>effect</a:t>
            </a:r>
            <a:r>
              <a:rPr sz="2850" spc="-150" dirty="0"/>
              <a:t> </a:t>
            </a:r>
            <a:r>
              <a:rPr sz="2850" spc="-5" dirty="0"/>
              <a:t>of</a:t>
            </a:r>
            <a:r>
              <a:rPr sz="2850" spc="-155" dirty="0"/>
              <a:t> </a:t>
            </a:r>
            <a:r>
              <a:rPr sz="2850" spc="-140" dirty="0"/>
              <a:t>drugs</a:t>
            </a:r>
            <a:r>
              <a:rPr sz="2850" spc="-120" dirty="0"/>
              <a:t> </a:t>
            </a:r>
            <a:r>
              <a:rPr sz="2850" spc="-20" dirty="0"/>
              <a:t>or</a:t>
            </a:r>
            <a:r>
              <a:rPr sz="2850" spc="-160" dirty="0"/>
              <a:t> </a:t>
            </a:r>
            <a:r>
              <a:rPr sz="2850" spc="-95" dirty="0"/>
              <a:t>alcohol</a:t>
            </a:r>
            <a:r>
              <a:rPr sz="2850" spc="-155" dirty="0"/>
              <a:t> </a:t>
            </a:r>
            <a:r>
              <a:rPr sz="2850" spc="-90" dirty="0"/>
              <a:t>consumption,  </a:t>
            </a:r>
            <a:r>
              <a:rPr sz="2850" spc="-110" dirty="0"/>
              <a:t>medical </a:t>
            </a:r>
            <a:r>
              <a:rPr sz="2850" spc="-50" dirty="0"/>
              <a:t>condition </a:t>
            </a:r>
            <a:r>
              <a:rPr sz="2850" spc="-20" dirty="0"/>
              <a:t>or </a:t>
            </a:r>
            <a:r>
              <a:rPr sz="2850" spc="-75" dirty="0"/>
              <a:t>disability, </a:t>
            </a:r>
            <a:r>
              <a:rPr sz="2850" spc="-20" dirty="0"/>
              <a:t>or </a:t>
            </a:r>
            <a:r>
              <a:rPr sz="2850" spc="-114" dirty="0"/>
              <a:t>due </a:t>
            </a:r>
            <a:r>
              <a:rPr sz="2850" spc="30" dirty="0"/>
              <a:t>to</a:t>
            </a:r>
            <a:r>
              <a:rPr sz="2850" spc="-595" dirty="0"/>
              <a:t> </a:t>
            </a:r>
            <a:r>
              <a:rPr sz="2850" spc="-220" dirty="0"/>
              <a:t>a </a:t>
            </a:r>
            <a:r>
              <a:rPr sz="2850" spc="-100" dirty="0"/>
              <a:t>state </a:t>
            </a:r>
            <a:r>
              <a:rPr sz="2850" spc="5" dirty="0"/>
              <a:t>of  </a:t>
            </a:r>
            <a:r>
              <a:rPr sz="2850" spc="-165" dirty="0"/>
              <a:t>unconsciousness </a:t>
            </a:r>
            <a:r>
              <a:rPr sz="2850" spc="-20" dirty="0"/>
              <a:t>or</a:t>
            </a:r>
            <a:r>
              <a:rPr sz="2850" spc="-140" dirty="0"/>
              <a:t> </a:t>
            </a:r>
            <a:r>
              <a:rPr sz="2850" spc="-135" dirty="0"/>
              <a:t>sleep.</a:t>
            </a:r>
            <a:endParaRPr sz="28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1439757"/>
            <a:ext cx="505523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</a:t>
            </a:r>
            <a:r>
              <a:rPr sz="3950" spc="-7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incapacity?</a:t>
            </a:r>
            <a:endParaRPr sz="395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 dirty="0"/>
          </a:p>
        </p:txBody>
      </p:sp>
      <p:sp>
        <p:nvSpPr>
          <p:cNvPr id="8" name="object 8"/>
          <p:cNvSpPr txBox="1"/>
          <p:nvPr/>
        </p:nvSpPr>
        <p:spPr>
          <a:xfrm>
            <a:off x="1759711" y="2594864"/>
            <a:ext cx="4950460" cy="3420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0"/>
              </a:spcBef>
              <a:tabLst>
                <a:tab pos="718820" algn="l"/>
                <a:tab pos="1589405" algn="l"/>
                <a:tab pos="3905885" algn="l"/>
              </a:tabLst>
            </a:pP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Short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75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450" spc="-110" dirty="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2450" spc="-20" dirty="0">
                <a:solidFill>
                  <a:srgbClr val="FFFFFF"/>
                </a:solidFill>
                <a:latin typeface="Arial"/>
                <a:cs typeface="Arial"/>
              </a:rPr>
              <a:t>ten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cocktails 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2450" spc="-2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-120" dirty="0">
                <a:solidFill>
                  <a:srgbClr val="FFFFFF"/>
                </a:solidFill>
                <a:latin typeface="Arial"/>
                <a:cs typeface="Arial"/>
              </a:rPr>
              <a:t>course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5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20" dirty="0">
                <a:solidFill>
                  <a:srgbClr val="FFFFFF"/>
                </a:solidFill>
                <a:latin typeface="Arial"/>
                <a:cs typeface="Arial"/>
              </a:rPr>
              <a:t>two</a:t>
            </a:r>
            <a:r>
              <a:rPr sz="245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85" dirty="0">
                <a:solidFill>
                  <a:srgbClr val="FFFFFF"/>
                </a:solidFill>
                <a:latin typeface="Arial"/>
                <a:cs typeface="Arial"/>
              </a:rPr>
              <a:t>hours.	</a:t>
            </a:r>
            <a:r>
              <a:rPr sz="2450" spc="-145" dirty="0">
                <a:solidFill>
                  <a:srgbClr val="FFFFFF"/>
                </a:solidFill>
                <a:latin typeface="Arial"/>
                <a:cs typeface="Arial"/>
              </a:rPr>
              <a:t>Sober 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30" dirty="0">
                <a:solidFill>
                  <a:srgbClr val="FFFFFF"/>
                </a:solidFill>
                <a:latin typeface="Arial"/>
                <a:cs typeface="Arial"/>
              </a:rPr>
              <a:t>takes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Short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60" dirty="0" err="1">
                <a:solidFill>
                  <a:srgbClr val="FFFFFF"/>
                </a:solidFill>
                <a:latin typeface="Arial"/>
                <a:cs typeface="Arial"/>
              </a:rPr>
              <a:t>Sober’s</a:t>
            </a:r>
            <a:r>
              <a:rPr sz="2450" spc="-16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2450" spc="-45" dirty="0">
                <a:solidFill>
                  <a:srgbClr val="FFFFFF"/>
                </a:solidFill>
                <a:latin typeface="Arial"/>
                <a:cs typeface="Arial"/>
              </a:rPr>
              <a:t>apartment.	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Short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cannot</a:t>
            </a:r>
            <a:r>
              <a:rPr sz="245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walk  </a:t>
            </a:r>
            <a:r>
              <a:rPr sz="2450" spc="15" dirty="0">
                <a:solidFill>
                  <a:srgbClr val="FFFFFF"/>
                </a:solidFill>
                <a:latin typeface="Arial"/>
                <a:cs typeface="Arial"/>
              </a:rPr>
              <a:t>without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support,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forgets </a:t>
            </a:r>
            <a:r>
              <a:rPr sz="2450" spc="-160" dirty="0" err="1">
                <a:solidFill>
                  <a:srgbClr val="FFFFFF"/>
                </a:solidFill>
                <a:latin typeface="Arial"/>
                <a:cs typeface="Arial"/>
              </a:rPr>
              <a:t>Sober’s</a:t>
            </a:r>
            <a:r>
              <a:rPr sz="2450" spc="-16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2450" spc="-105" dirty="0">
                <a:solidFill>
                  <a:srgbClr val="FFFFFF"/>
                </a:solidFill>
                <a:latin typeface="Arial"/>
                <a:cs typeface="Arial"/>
              </a:rPr>
              <a:t>name, and </a:t>
            </a:r>
            <a:r>
              <a:rPr sz="2450" spc="-200" dirty="0">
                <a:solidFill>
                  <a:srgbClr val="FFFFFF"/>
                </a:solidFill>
                <a:latin typeface="Arial"/>
                <a:cs typeface="Arial"/>
              </a:rPr>
              <a:t>passes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into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stupor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when  </a:t>
            </a:r>
            <a:r>
              <a:rPr sz="2450" spc="-150" dirty="0">
                <a:solidFill>
                  <a:srgbClr val="FFFFFF"/>
                </a:solidFill>
                <a:latin typeface="Arial"/>
                <a:cs typeface="Arial"/>
              </a:rPr>
              <a:t>Sober </a:t>
            </a:r>
            <a:r>
              <a:rPr sz="2450" spc="-140" dirty="0">
                <a:solidFill>
                  <a:srgbClr val="FFFFFF"/>
                </a:solidFill>
                <a:latin typeface="Arial"/>
                <a:cs typeface="Arial"/>
              </a:rPr>
              <a:t>places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Short </a:t>
            </a:r>
            <a:r>
              <a:rPr sz="2450" spc="-4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50" spc="-160" dirty="0" err="1">
                <a:solidFill>
                  <a:srgbClr val="FFFFFF"/>
                </a:solidFill>
                <a:latin typeface="Arial"/>
                <a:cs typeface="Arial"/>
              </a:rPr>
              <a:t>Sober’s</a:t>
            </a:r>
            <a:r>
              <a:rPr sz="2450" spc="-16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2450" spc="-85" dirty="0">
                <a:solidFill>
                  <a:srgbClr val="FFFFFF"/>
                </a:solidFill>
                <a:latin typeface="Arial"/>
                <a:cs typeface="Arial"/>
              </a:rPr>
              <a:t>bed.	</a:t>
            </a:r>
            <a:r>
              <a:rPr sz="2450" spc="-150" dirty="0">
                <a:solidFill>
                  <a:srgbClr val="FFFFFF"/>
                </a:solidFill>
                <a:latin typeface="Arial"/>
                <a:cs typeface="Arial"/>
              </a:rPr>
              <a:t>Sober </a:t>
            </a:r>
            <a:r>
              <a:rPr sz="2450" spc="-30" dirty="0">
                <a:solidFill>
                  <a:srgbClr val="FFFFFF"/>
                </a:solidFill>
                <a:latin typeface="Arial"/>
                <a:cs typeface="Arial"/>
              </a:rPr>
              <a:t>then </a:t>
            </a:r>
            <a:r>
              <a:rPr sz="2450" spc="-175" dirty="0">
                <a:solidFill>
                  <a:srgbClr val="FFFFFF"/>
                </a:solidFill>
                <a:latin typeface="Arial"/>
                <a:cs typeface="Arial"/>
              </a:rPr>
              <a:t>engages </a:t>
            </a:r>
            <a:r>
              <a:rPr sz="2450" spc="-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50" spc="-140" dirty="0">
                <a:solidFill>
                  <a:srgbClr val="FFFFFF"/>
                </a:solidFill>
                <a:latin typeface="Arial"/>
                <a:cs typeface="Arial"/>
              </a:rPr>
              <a:t>sexual  </a:t>
            </a:r>
            <a:r>
              <a:rPr sz="2450" spc="-35" dirty="0">
                <a:solidFill>
                  <a:srgbClr val="FFFFFF"/>
                </a:solidFill>
                <a:latin typeface="Arial"/>
                <a:cs typeface="Arial"/>
              </a:rPr>
              <a:t>activity </a:t>
            </a:r>
            <a:r>
              <a:rPr sz="2450" spc="2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Short</a:t>
            </a:r>
            <a:r>
              <a:rPr sz="2450" spc="-3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0" dirty="0">
                <a:solidFill>
                  <a:srgbClr val="FFFFFF"/>
                </a:solidFill>
                <a:latin typeface="Arial"/>
                <a:cs typeface="Arial"/>
              </a:rPr>
              <a:t>student.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635444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FFFFFF"/>
                </a:solidFill>
              </a:rPr>
              <a:t>Example</a:t>
            </a:r>
            <a:r>
              <a:rPr sz="3950" spc="-75" dirty="0">
                <a:solidFill>
                  <a:srgbClr val="FFFFFF"/>
                </a:solidFill>
              </a:rPr>
              <a:t> </a:t>
            </a:r>
            <a:r>
              <a:rPr sz="3950" spc="5" dirty="0">
                <a:solidFill>
                  <a:srgbClr val="FFFFFF"/>
                </a:solidFill>
              </a:rPr>
              <a:t>(incapacitated)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44544" y="2346452"/>
            <a:ext cx="5619115" cy="37979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0"/>
              </a:spcBef>
              <a:tabLst>
                <a:tab pos="1746250" algn="l"/>
                <a:tab pos="4160520" algn="l"/>
                <a:tab pos="4279265" algn="l"/>
              </a:tabLst>
            </a:pP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Tall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75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four 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beers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over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course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2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hours</a:t>
            </a:r>
            <a:r>
              <a:rPr sz="2450" spc="-3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25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dinner.		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Tall 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calls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Friend </a:t>
            </a:r>
            <a:r>
              <a:rPr sz="245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see </a:t>
            </a:r>
            <a:r>
              <a:rPr sz="2450" spc="45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2450" spc="-3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Friend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home.  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Tall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then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drives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450" spc="-140">
                <a:solidFill>
                  <a:srgbClr val="FFFFFF"/>
                </a:solidFill>
                <a:latin typeface="Arial"/>
                <a:cs typeface="Arial"/>
              </a:rPr>
              <a:t>campus </a:t>
            </a:r>
            <a:r>
              <a:rPr sz="2450" spc="3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Friend’s</a:t>
            </a:r>
            <a:r>
              <a:rPr sz="24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off-campus</a:t>
            </a:r>
            <a:r>
              <a:rPr sz="245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apartment.	</a:t>
            </a: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Upon  </a:t>
            </a:r>
            <a:r>
              <a:rPr sz="2450" spc="-55">
                <a:solidFill>
                  <a:srgbClr val="FFFFFF"/>
                </a:solidFill>
                <a:latin typeface="Arial"/>
                <a:cs typeface="Arial"/>
              </a:rPr>
              <a:t>arriving, 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Tall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40">
                <a:solidFill>
                  <a:srgbClr val="FFFFFF"/>
                </a:solidFill>
                <a:latin typeface="Arial"/>
                <a:cs typeface="Arial"/>
              </a:rPr>
              <a:t>initiates </a:t>
            </a:r>
            <a:r>
              <a:rPr sz="2450" spc="-14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contact  </a:t>
            </a:r>
            <a:r>
              <a:rPr sz="2450" spc="2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Friend,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then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insists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Friend  </a:t>
            </a:r>
            <a:r>
              <a:rPr sz="2450" spc="-185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contraception before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15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450" spc="-145">
                <a:solidFill>
                  <a:srgbClr val="FFFFFF"/>
                </a:solidFill>
                <a:latin typeface="Arial"/>
                <a:cs typeface="Arial"/>
              </a:rPr>
              <a:t>have 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intercourse.	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Tall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an </a:t>
            </a:r>
            <a:r>
              <a:rPr sz="2450" spc="-80">
                <a:solidFill>
                  <a:srgbClr val="FFFFFF"/>
                </a:solidFill>
                <a:latin typeface="Arial"/>
                <a:cs typeface="Arial"/>
              </a:rPr>
              <a:t>active  </a:t>
            </a:r>
            <a:r>
              <a:rPr sz="2450" spc="-40">
                <a:solidFill>
                  <a:srgbClr val="FFFFFF"/>
                </a:solidFill>
                <a:latin typeface="Arial"/>
                <a:cs typeface="Arial"/>
              </a:rPr>
              <a:t>participant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50" spc="-3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intercourse.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741553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(not-incapacitated)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72644" rIns="0" bIns="0" rtlCol="0">
            <a:spAutoFit/>
          </a:bodyPr>
          <a:lstStyle/>
          <a:p>
            <a:pPr marL="1002665" marR="5080">
              <a:lnSpc>
                <a:spcPts val="3170"/>
              </a:lnSpc>
              <a:spcBef>
                <a:spcPts val="200"/>
              </a:spcBef>
            </a:pPr>
            <a:r>
              <a:rPr sz="2650" spc="-380"/>
              <a:t>Yes </a:t>
            </a:r>
            <a:r>
              <a:rPr sz="2650" spc="-160"/>
              <a:t>– </a:t>
            </a:r>
            <a:r>
              <a:rPr sz="2650" spc="-30"/>
              <a:t>“No </a:t>
            </a:r>
            <a:r>
              <a:rPr sz="2650" spc="-60"/>
              <a:t>recipient </a:t>
            </a:r>
            <a:r>
              <a:rPr sz="2650" spc="-25"/>
              <a:t>or </a:t>
            </a:r>
            <a:r>
              <a:rPr sz="2650" spc="-35"/>
              <a:t>other </a:t>
            </a:r>
            <a:r>
              <a:rPr sz="2650" spc="-125"/>
              <a:t>person </a:t>
            </a:r>
            <a:r>
              <a:rPr sz="2650" spc="-165"/>
              <a:t>may </a:t>
            </a:r>
            <a:r>
              <a:rPr sz="2650" spc="-45"/>
              <a:t>intimidate,  </a:t>
            </a:r>
            <a:r>
              <a:rPr sz="2650" spc="-60"/>
              <a:t>threaten, </a:t>
            </a:r>
            <a:r>
              <a:rPr sz="2650" spc="-140"/>
              <a:t>coerce, </a:t>
            </a:r>
            <a:r>
              <a:rPr sz="2650" spc="-25"/>
              <a:t>or </a:t>
            </a:r>
            <a:r>
              <a:rPr sz="2650" spc="-85"/>
              <a:t>discriminate </a:t>
            </a:r>
            <a:r>
              <a:rPr sz="2650" spc="-135"/>
              <a:t>against </a:t>
            </a:r>
            <a:r>
              <a:rPr sz="2650" spc="-160"/>
              <a:t>any</a:t>
            </a:r>
            <a:r>
              <a:rPr sz="2650" spc="-370"/>
              <a:t> </a:t>
            </a:r>
            <a:r>
              <a:rPr sz="2650" i="1" spc="-75">
                <a:latin typeface="Arial"/>
                <a:cs typeface="Arial"/>
              </a:rPr>
              <a:t>individual  </a:t>
            </a:r>
            <a:r>
              <a:rPr sz="2650" spc="-15"/>
              <a:t>for </a:t>
            </a:r>
            <a:r>
              <a:rPr sz="2650" spc="-40"/>
              <a:t>the </a:t>
            </a:r>
            <a:r>
              <a:rPr sz="2650" spc="-114"/>
              <a:t>purpose </a:t>
            </a:r>
            <a:r>
              <a:rPr sz="2650" spc="-10"/>
              <a:t>of </a:t>
            </a:r>
            <a:r>
              <a:rPr sz="2650" spc="-45"/>
              <a:t>interfering </a:t>
            </a:r>
            <a:r>
              <a:rPr sz="2650" spc="10"/>
              <a:t>with </a:t>
            </a:r>
            <a:r>
              <a:rPr sz="2650" spc="-165"/>
              <a:t>any </a:t>
            </a:r>
            <a:r>
              <a:rPr sz="2650" spc="-25"/>
              <a:t>right </a:t>
            </a:r>
            <a:r>
              <a:rPr sz="2650" spc="-30"/>
              <a:t>or  </a:t>
            </a:r>
            <a:r>
              <a:rPr sz="2650" spc="-85"/>
              <a:t>privilege </a:t>
            </a:r>
            <a:r>
              <a:rPr sz="2650" spc="-145"/>
              <a:t>secured </a:t>
            </a:r>
            <a:r>
              <a:rPr sz="2650" spc="-114"/>
              <a:t>by </a:t>
            </a:r>
            <a:r>
              <a:rPr sz="2650" spc="30"/>
              <a:t>title </a:t>
            </a:r>
            <a:r>
              <a:rPr sz="2650" spc="-235"/>
              <a:t>IX </a:t>
            </a:r>
            <a:r>
              <a:rPr sz="2650" spc="-25"/>
              <a:t>or </a:t>
            </a:r>
            <a:r>
              <a:rPr sz="2650" spc="-55"/>
              <a:t>this </a:t>
            </a:r>
            <a:r>
              <a:rPr sz="2650" spc="-45"/>
              <a:t>part, </a:t>
            </a:r>
            <a:r>
              <a:rPr sz="2650" spc="-25"/>
              <a:t>or</a:t>
            </a:r>
            <a:r>
              <a:rPr sz="2650" spc="-550"/>
              <a:t> </a:t>
            </a:r>
            <a:r>
              <a:rPr sz="2650" spc="-175"/>
              <a:t>because </a:t>
            </a:r>
            <a:r>
              <a:rPr sz="2650" spc="-35"/>
              <a:t>the  </a:t>
            </a:r>
            <a:r>
              <a:rPr sz="2650" spc="-70"/>
              <a:t>individual </a:t>
            </a:r>
            <a:r>
              <a:rPr sz="2650" spc="-200"/>
              <a:t>has </a:t>
            </a:r>
            <a:r>
              <a:rPr sz="2650" spc="-140"/>
              <a:t>made </a:t>
            </a:r>
            <a:r>
              <a:rPr sz="2650" spc="-210"/>
              <a:t>a </a:t>
            </a:r>
            <a:r>
              <a:rPr sz="2650" spc="-30"/>
              <a:t>report </a:t>
            </a:r>
            <a:r>
              <a:rPr sz="2650" spc="-25"/>
              <a:t>or </a:t>
            </a:r>
            <a:r>
              <a:rPr sz="2650" spc="-75"/>
              <a:t>complaint, </a:t>
            </a:r>
            <a:r>
              <a:rPr sz="2650" spc="-50"/>
              <a:t>testified,  </a:t>
            </a:r>
            <a:r>
              <a:rPr sz="2650" spc="-145"/>
              <a:t>assisted, </a:t>
            </a:r>
            <a:r>
              <a:rPr sz="2650" spc="-25"/>
              <a:t>or </a:t>
            </a:r>
            <a:r>
              <a:rPr sz="2650" spc="-65"/>
              <a:t>participated </a:t>
            </a:r>
            <a:r>
              <a:rPr sz="2650" spc="-25"/>
              <a:t>or </a:t>
            </a:r>
            <a:r>
              <a:rPr sz="2650" spc="-110"/>
              <a:t>refused </a:t>
            </a:r>
            <a:r>
              <a:rPr sz="2650" spc="30"/>
              <a:t>to </a:t>
            </a:r>
            <a:r>
              <a:rPr sz="2650" spc="-65"/>
              <a:t>participate </a:t>
            </a:r>
            <a:r>
              <a:rPr sz="2650" spc="-40"/>
              <a:t>in  </a:t>
            </a:r>
            <a:r>
              <a:rPr sz="2650" spc="-160"/>
              <a:t>any </a:t>
            </a:r>
            <a:r>
              <a:rPr sz="2650" spc="-105"/>
              <a:t>manner </a:t>
            </a:r>
            <a:r>
              <a:rPr sz="2650" spc="-35"/>
              <a:t>in </a:t>
            </a:r>
            <a:r>
              <a:rPr sz="2650" spc="-150"/>
              <a:t>an </a:t>
            </a:r>
            <a:r>
              <a:rPr sz="2650" spc="-90"/>
              <a:t>investigation, </a:t>
            </a:r>
            <a:r>
              <a:rPr sz="2650" spc="-110"/>
              <a:t>proceeding, </a:t>
            </a:r>
            <a:r>
              <a:rPr sz="2650" spc="-25"/>
              <a:t>or  </a:t>
            </a:r>
            <a:r>
              <a:rPr sz="2650" spc="-55"/>
              <a:t>hearing” </a:t>
            </a:r>
            <a:r>
              <a:rPr sz="2650" spc="-85"/>
              <a:t>under </a:t>
            </a:r>
            <a:r>
              <a:rPr sz="2650" spc="-35"/>
              <a:t>the </a:t>
            </a:r>
            <a:r>
              <a:rPr sz="2650" spc="-45"/>
              <a:t>institution’s </a:t>
            </a:r>
            <a:r>
              <a:rPr sz="2650" spc="-85"/>
              <a:t>policy </a:t>
            </a:r>
            <a:r>
              <a:rPr sz="1950" spc="-75"/>
              <a:t>(34 </a:t>
            </a:r>
            <a:r>
              <a:rPr sz="1950" spc="-215"/>
              <a:t>C.F.R. </a:t>
            </a:r>
            <a:r>
              <a:rPr sz="1950" spc="15"/>
              <a:t>§</a:t>
            </a:r>
            <a:r>
              <a:rPr sz="1950" spc="-260"/>
              <a:t> </a:t>
            </a:r>
            <a:r>
              <a:rPr sz="1950" spc="10"/>
              <a:t>106.71)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0825" marR="5080">
              <a:lnSpc>
                <a:spcPct val="100299"/>
              </a:lnSpc>
              <a:spcBef>
                <a:spcPts val="95"/>
              </a:spcBef>
            </a:pPr>
            <a:r>
              <a:rPr sz="3950" spc="5">
                <a:solidFill>
                  <a:srgbClr val="0032A0"/>
                </a:solidFill>
              </a:rPr>
              <a:t>Does </a:t>
            </a:r>
            <a:r>
              <a:rPr sz="3950">
                <a:solidFill>
                  <a:srgbClr val="0032A0"/>
                </a:solidFill>
              </a:rPr>
              <a:t>Title </a:t>
            </a:r>
            <a:r>
              <a:rPr sz="3950" spc="5">
                <a:solidFill>
                  <a:srgbClr val="0032A0"/>
                </a:solidFill>
              </a:rPr>
              <a:t>IX also prohibit  retaliation?</a:t>
            </a:r>
            <a:endParaRPr sz="39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63344" y="2608580"/>
            <a:ext cx="6594856" cy="259468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5080">
              <a:lnSpc>
                <a:spcPct val="80100"/>
              </a:lnSpc>
              <a:spcBef>
                <a:spcPts val="825"/>
              </a:spcBef>
            </a:pPr>
            <a:r>
              <a:rPr sz="3050" spc="15" dirty="0">
                <a:latin typeface="Arial"/>
                <a:cs typeface="Arial"/>
              </a:rPr>
              <a:t>“[N]o </a:t>
            </a:r>
            <a:r>
              <a:rPr sz="3050" spc="-135" dirty="0">
                <a:latin typeface="Arial"/>
                <a:cs typeface="Arial"/>
              </a:rPr>
              <a:t>person </a:t>
            </a:r>
            <a:r>
              <a:rPr sz="3050" spc="-40" dirty="0">
                <a:latin typeface="Arial"/>
                <a:cs typeface="Arial"/>
              </a:rPr>
              <a:t>in </a:t>
            </a:r>
            <a:r>
              <a:rPr sz="3050" spc="-35" dirty="0">
                <a:latin typeface="Arial"/>
                <a:cs typeface="Arial"/>
              </a:rPr>
              <a:t>the </a:t>
            </a:r>
            <a:r>
              <a:rPr sz="3050" spc="-80" dirty="0">
                <a:latin typeface="Arial"/>
                <a:cs typeface="Arial"/>
              </a:rPr>
              <a:t>United  </a:t>
            </a:r>
            <a:r>
              <a:rPr sz="3050" spc="-185" dirty="0">
                <a:latin typeface="Arial"/>
                <a:cs typeface="Arial"/>
              </a:rPr>
              <a:t>States </a:t>
            </a:r>
            <a:r>
              <a:rPr sz="3050" spc="-135" dirty="0">
                <a:latin typeface="Arial"/>
                <a:cs typeface="Arial"/>
              </a:rPr>
              <a:t>shall </a:t>
            </a:r>
            <a:r>
              <a:rPr sz="3050" spc="-95" dirty="0">
                <a:latin typeface="Arial"/>
                <a:cs typeface="Arial"/>
              </a:rPr>
              <a:t>on </a:t>
            </a:r>
            <a:r>
              <a:rPr sz="3050" spc="-35" dirty="0">
                <a:latin typeface="Arial"/>
                <a:cs typeface="Arial"/>
              </a:rPr>
              <a:t>the </a:t>
            </a:r>
            <a:r>
              <a:rPr sz="3050" spc="-200" dirty="0">
                <a:latin typeface="Arial"/>
                <a:cs typeface="Arial"/>
              </a:rPr>
              <a:t>basis </a:t>
            </a:r>
            <a:r>
              <a:rPr sz="3050" spc="-5" dirty="0">
                <a:latin typeface="Arial"/>
                <a:cs typeface="Arial"/>
              </a:rPr>
              <a:t>of  </a:t>
            </a:r>
            <a:r>
              <a:rPr sz="3050" spc="-260" dirty="0">
                <a:latin typeface="Arial"/>
                <a:cs typeface="Arial"/>
              </a:rPr>
              <a:t>sex </a:t>
            </a:r>
            <a:r>
              <a:rPr sz="3050" spc="-140" dirty="0">
                <a:latin typeface="Arial"/>
                <a:cs typeface="Arial"/>
              </a:rPr>
              <a:t>be </a:t>
            </a:r>
            <a:r>
              <a:rPr sz="3050" spc="-155" dirty="0">
                <a:latin typeface="Arial"/>
                <a:cs typeface="Arial"/>
              </a:rPr>
              <a:t>excluded </a:t>
            </a:r>
            <a:r>
              <a:rPr sz="3050" spc="-30" dirty="0">
                <a:latin typeface="Arial"/>
                <a:cs typeface="Arial"/>
              </a:rPr>
              <a:t>from  </a:t>
            </a:r>
            <a:r>
              <a:rPr sz="3050" spc="-60" dirty="0">
                <a:latin typeface="Arial"/>
                <a:cs typeface="Arial"/>
              </a:rPr>
              <a:t>participation in, </a:t>
            </a:r>
            <a:r>
              <a:rPr sz="3050" spc="-140" dirty="0">
                <a:latin typeface="Arial"/>
                <a:cs typeface="Arial"/>
              </a:rPr>
              <a:t>be </a:t>
            </a:r>
            <a:r>
              <a:rPr sz="3050" spc="-110" dirty="0">
                <a:latin typeface="Arial"/>
                <a:cs typeface="Arial"/>
              </a:rPr>
              <a:t>denied  </a:t>
            </a:r>
            <a:r>
              <a:rPr sz="3050" spc="-40" dirty="0">
                <a:latin typeface="Arial"/>
                <a:cs typeface="Arial"/>
              </a:rPr>
              <a:t>the </a:t>
            </a:r>
            <a:r>
              <a:rPr sz="3050" spc="-85" dirty="0">
                <a:latin typeface="Arial"/>
                <a:cs typeface="Arial"/>
              </a:rPr>
              <a:t>benefits </a:t>
            </a:r>
            <a:r>
              <a:rPr sz="3050" spc="-100" dirty="0">
                <a:latin typeface="Arial"/>
                <a:cs typeface="Arial"/>
              </a:rPr>
              <a:t>of, </a:t>
            </a:r>
            <a:r>
              <a:rPr sz="3050" spc="-25" dirty="0">
                <a:latin typeface="Arial"/>
                <a:cs typeface="Arial"/>
              </a:rPr>
              <a:t>or </a:t>
            </a:r>
            <a:r>
              <a:rPr sz="3050" spc="-145" dirty="0">
                <a:latin typeface="Arial"/>
                <a:cs typeface="Arial"/>
              </a:rPr>
              <a:t>be  </a:t>
            </a:r>
            <a:r>
              <a:rPr sz="3050" spc="-120" dirty="0">
                <a:latin typeface="Arial"/>
                <a:cs typeface="Arial"/>
              </a:rPr>
              <a:t>subjected </a:t>
            </a:r>
            <a:r>
              <a:rPr sz="3050" spc="25" dirty="0">
                <a:latin typeface="Arial"/>
                <a:cs typeface="Arial"/>
              </a:rPr>
              <a:t>to </a:t>
            </a:r>
            <a:r>
              <a:rPr sz="3050" spc="-80" dirty="0">
                <a:latin typeface="Arial"/>
                <a:cs typeface="Arial"/>
              </a:rPr>
              <a:t>discrimination  </a:t>
            </a:r>
            <a:r>
              <a:rPr sz="3050" spc="-95" dirty="0">
                <a:latin typeface="Arial"/>
                <a:cs typeface="Arial"/>
              </a:rPr>
              <a:t>under </a:t>
            </a:r>
            <a:r>
              <a:rPr sz="3050" spc="-185" dirty="0">
                <a:latin typeface="Arial"/>
                <a:cs typeface="Arial"/>
              </a:rPr>
              <a:t>any </a:t>
            </a:r>
            <a:r>
              <a:rPr sz="3050" spc="-105" dirty="0">
                <a:latin typeface="Arial"/>
                <a:cs typeface="Arial"/>
              </a:rPr>
              <a:t>education  </a:t>
            </a:r>
            <a:r>
              <a:rPr sz="3050" spc="-114" dirty="0">
                <a:latin typeface="Arial"/>
                <a:cs typeface="Arial"/>
              </a:rPr>
              <a:t>program </a:t>
            </a:r>
            <a:r>
              <a:rPr sz="3050" spc="-25" dirty="0">
                <a:latin typeface="Arial"/>
                <a:cs typeface="Arial"/>
              </a:rPr>
              <a:t>or </a:t>
            </a:r>
            <a:r>
              <a:rPr sz="3050" spc="-50" dirty="0">
                <a:latin typeface="Arial"/>
                <a:cs typeface="Arial"/>
              </a:rPr>
              <a:t>activity</a:t>
            </a:r>
            <a:r>
              <a:rPr sz="3050" spc="-370" dirty="0">
                <a:latin typeface="Arial"/>
                <a:cs typeface="Arial"/>
              </a:rPr>
              <a:t> </a:t>
            </a:r>
            <a:r>
              <a:rPr sz="3050" spc="-120" dirty="0">
                <a:latin typeface="Arial"/>
                <a:cs typeface="Arial"/>
              </a:rPr>
              <a:t>receiving  </a:t>
            </a:r>
            <a:r>
              <a:rPr sz="3050" spc="-100" dirty="0">
                <a:latin typeface="Arial"/>
                <a:cs typeface="Arial"/>
              </a:rPr>
              <a:t>federal </a:t>
            </a:r>
            <a:r>
              <a:rPr sz="3050" spc="-90" dirty="0">
                <a:latin typeface="Arial"/>
                <a:cs typeface="Arial"/>
              </a:rPr>
              <a:t>financial</a:t>
            </a:r>
            <a:r>
              <a:rPr sz="3050" spc="-204" dirty="0">
                <a:latin typeface="Arial"/>
                <a:cs typeface="Arial"/>
              </a:rPr>
              <a:t> </a:t>
            </a:r>
            <a:r>
              <a:rPr sz="3050" spc="-165" dirty="0">
                <a:latin typeface="Arial"/>
                <a:cs typeface="Arial"/>
              </a:rPr>
              <a:t>assistance.”</a:t>
            </a:r>
            <a:endParaRPr sz="3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spc="-55" dirty="0">
                <a:latin typeface="Arial"/>
                <a:cs typeface="Arial"/>
              </a:rPr>
              <a:t>32 </a:t>
            </a:r>
            <a:r>
              <a:rPr sz="1450" spc="-160" dirty="0">
                <a:latin typeface="Arial"/>
                <a:cs typeface="Arial"/>
              </a:rPr>
              <a:t>C.F.R. </a:t>
            </a:r>
            <a:r>
              <a:rPr sz="1450" spc="-70" dirty="0">
                <a:latin typeface="Arial"/>
                <a:cs typeface="Arial"/>
              </a:rPr>
              <a:t>§</a:t>
            </a:r>
            <a:r>
              <a:rPr sz="1450" spc="-240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106.31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6183" y="1502156"/>
            <a:ext cx="434530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</a:t>
            </a:r>
            <a:r>
              <a:rPr sz="3950" dirty="0">
                <a:solidFill>
                  <a:srgbClr val="0032A0"/>
                </a:solidFill>
              </a:rPr>
              <a:t>Title</a:t>
            </a:r>
            <a:r>
              <a:rPr sz="3950" spc="-4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IX?</a:t>
            </a:r>
            <a:endParaRPr sz="395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53716"/>
            <a:ext cx="4744085" cy="332359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  <a:tabLst>
                <a:tab pos="2480310" algn="l"/>
              </a:tabLst>
            </a:pP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Groundskeeper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testifies </a:t>
            </a:r>
            <a:r>
              <a:rPr sz="2650" spc="-55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hearing 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support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Office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Worker’s 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complaint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65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harassment  against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Manager.	</a:t>
            </a:r>
            <a:r>
              <a:rPr sz="2650" spc="-3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institution 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finds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Manager 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sexually  </a:t>
            </a:r>
            <a:r>
              <a:rPr sz="2650" spc="-175">
                <a:solidFill>
                  <a:srgbClr val="FFFFFF"/>
                </a:solidFill>
                <a:latin typeface="Arial"/>
                <a:cs typeface="Arial"/>
              </a:rPr>
              <a:t>harassed </a:t>
            </a:r>
            <a:r>
              <a:rPr sz="2650" spc="-95">
                <a:solidFill>
                  <a:srgbClr val="FFFFFF"/>
                </a:solidFill>
                <a:latin typeface="Arial"/>
                <a:cs typeface="Arial"/>
              </a:rPr>
              <a:t>Office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Worker, </a:t>
            </a:r>
            <a:r>
              <a:rPr sz="2650" spc="-125">
                <a:solidFill>
                  <a:srgbClr val="FFFFFF"/>
                </a:solidFill>
                <a:latin typeface="Arial"/>
                <a:cs typeface="Arial"/>
              </a:rPr>
              <a:t>Manager 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demotes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Groundskeeper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650" spc="-2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punish 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Groundskeeper </a:t>
            </a:r>
            <a:r>
              <a:rPr sz="2650" spc="-2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650" spc="-60">
                <a:solidFill>
                  <a:srgbClr val="FFFFFF"/>
                </a:solidFill>
                <a:latin typeface="Arial"/>
                <a:cs typeface="Arial"/>
              </a:rPr>
              <a:t>testifying  </a:t>
            </a:r>
            <a:r>
              <a:rPr sz="2650" spc="-135">
                <a:solidFill>
                  <a:srgbClr val="FFFFFF"/>
                </a:solidFill>
                <a:latin typeface="Arial"/>
                <a:cs typeface="Arial"/>
              </a:rPr>
              <a:t>against</a:t>
            </a:r>
            <a:r>
              <a:rPr sz="265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Manager.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02156"/>
            <a:ext cx="580834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of</a:t>
            </a:r>
            <a:r>
              <a:rPr sz="3950" spc="-8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retaliation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object 109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A98B5AB8-A608-3D41-9A32-F07EA967A026}"/>
              </a:ext>
            </a:extLst>
          </p:cNvPr>
          <p:cNvSpPr/>
          <p:nvPr/>
        </p:nvSpPr>
        <p:spPr>
          <a:xfrm>
            <a:off x="2743200" y="1812215"/>
            <a:ext cx="609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Respond to known acts of sexual harassment in a manner that is not clearly unreasonable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 complainants and respondents equitably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 supportive measures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Utilize a grievance procedure in response to formal complaints and before imposing discipline</a:t>
            </a:r>
          </a:p>
        </p:txBody>
      </p:sp>
      <p:sp>
        <p:nvSpPr>
          <p:cNvPr id="1089" name="object 1089"/>
          <p:cNvSpPr txBox="1">
            <a:spLocks noGrp="1"/>
          </p:cNvSpPr>
          <p:nvPr>
            <p:ph type="title"/>
          </p:nvPr>
        </p:nvSpPr>
        <p:spPr>
          <a:xfrm>
            <a:off x="533400" y="1066800"/>
            <a:ext cx="8686799" cy="60971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5"/>
              </a:spcBef>
            </a:pPr>
            <a:r>
              <a:rPr sz="3950" spc="20" dirty="0">
                <a:solidFill>
                  <a:srgbClr val="0032A0"/>
                </a:solidFill>
                <a:latin typeface="+mj-lt"/>
              </a:rPr>
              <a:t>What are</a:t>
            </a:r>
            <a:r>
              <a:rPr sz="3950" spc="-75" dirty="0">
                <a:solidFill>
                  <a:srgbClr val="0032A0"/>
                </a:solidFill>
                <a:latin typeface="+mj-lt"/>
              </a:rPr>
              <a:t> </a:t>
            </a:r>
            <a:r>
              <a:rPr sz="3950" spc="15" dirty="0">
                <a:solidFill>
                  <a:srgbClr val="0032A0"/>
                </a:solidFill>
                <a:latin typeface="+mj-lt"/>
              </a:rPr>
              <a:t>the  institution’s  overall  </a:t>
            </a:r>
            <a:r>
              <a:rPr sz="3950" spc="20" dirty="0">
                <a:solidFill>
                  <a:srgbClr val="0032A0"/>
                </a:solidFill>
                <a:latin typeface="+mj-lt"/>
              </a:rPr>
              <a:t>duties?</a:t>
            </a:r>
            <a:endParaRPr sz="3950" dirty="0">
              <a:solidFill>
                <a:srgbClr val="0032A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 descr="HuschBlackwell Log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5980" y="2183506"/>
            <a:ext cx="8211820" cy="383758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245"/>
              </a:spcBef>
              <a:tabLst>
                <a:tab pos="154940" algn="l"/>
              </a:tabLst>
            </a:pPr>
            <a:r>
              <a:rPr lang="en-US" sz="1450" b="1" spc="-45" dirty="0">
                <a:latin typeface="Arial"/>
                <a:cs typeface="Arial"/>
              </a:rPr>
              <a:t>What</a:t>
            </a:r>
          </a:p>
          <a:p>
            <a:pPr marL="154305" indent="-142240">
              <a:lnSpc>
                <a:spcPct val="100000"/>
              </a:lnSpc>
              <a:spcBef>
                <a:spcPts val="245"/>
              </a:spcBef>
              <a:buChar char="•"/>
              <a:tabLst>
                <a:tab pos="154940" algn="l"/>
              </a:tabLst>
            </a:pPr>
            <a:r>
              <a:rPr sz="1450" spc="-45" dirty="0">
                <a:latin typeface="Arial"/>
                <a:cs typeface="Arial"/>
              </a:rPr>
              <a:t>Document</a:t>
            </a:r>
            <a:endParaRPr sz="1450" dirty="0">
              <a:latin typeface="Arial"/>
              <a:cs typeface="Arial"/>
            </a:endParaRPr>
          </a:p>
          <a:p>
            <a:pPr marL="154305" indent="-142240">
              <a:lnSpc>
                <a:spcPct val="100000"/>
              </a:lnSpc>
              <a:spcBef>
                <a:spcPts val="160"/>
              </a:spcBef>
              <a:buChar char="•"/>
              <a:tabLst>
                <a:tab pos="154940" algn="l"/>
              </a:tabLst>
            </a:pPr>
            <a:r>
              <a:rPr sz="1450" spc="-50" dirty="0">
                <a:latin typeface="Arial"/>
                <a:cs typeface="Arial"/>
              </a:rPr>
              <a:t>Alleging </a:t>
            </a:r>
            <a:r>
              <a:rPr sz="1450" spc="-70" dirty="0">
                <a:latin typeface="Arial"/>
                <a:cs typeface="Arial"/>
              </a:rPr>
              <a:t>sexual</a:t>
            </a:r>
            <a:r>
              <a:rPr sz="1450" spc="-125" dirty="0">
                <a:latin typeface="Arial"/>
                <a:cs typeface="Arial"/>
              </a:rPr>
              <a:t> </a:t>
            </a:r>
            <a:r>
              <a:rPr sz="1450" spc="-55" dirty="0">
                <a:latin typeface="Arial"/>
                <a:cs typeface="Arial"/>
              </a:rPr>
              <a:t>harassment</a:t>
            </a:r>
            <a:endParaRPr sz="1450" dirty="0">
              <a:latin typeface="Arial"/>
              <a:cs typeface="Arial"/>
            </a:endParaRPr>
          </a:p>
          <a:p>
            <a:pPr marL="154305" marR="5080" indent="-142240">
              <a:lnSpc>
                <a:spcPts val="1630"/>
              </a:lnSpc>
              <a:spcBef>
                <a:spcPts val="310"/>
              </a:spcBef>
              <a:buChar char="•"/>
              <a:tabLst>
                <a:tab pos="154940" algn="l"/>
              </a:tabLst>
            </a:pPr>
            <a:r>
              <a:rPr sz="1450" spc="-70" dirty="0">
                <a:latin typeface="Arial"/>
                <a:cs typeface="Arial"/>
              </a:rPr>
              <a:t>Requesting </a:t>
            </a:r>
            <a:r>
              <a:rPr sz="1450" spc="-65" dirty="0">
                <a:latin typeface="Arial"/>
                <a:cs typeface="Arial"/>
              </a:rPr>
              <a:t>an </a:t>
            </a:r>
            <a:r>
              <a:rPr sz="1450" spc="-30" dirty="0">
                <a:latin typeface="Arial"/>
                <a:cs typeface="Arial"/>
              </a:rPr>
              <a:t>investigation</a:t>
            </a:r>
            <a:r>
              <a:rPr sz="1450" spc="-155" dirty="0">
                <a:latin typeface="Arial"/>
                <a:cs typeface="Arial"/>
              </a:rPr>
              <a:t> </a:t>
            </a:r>
            <a:r>
              <a:rPr sz="1450" spc="170" dirty="0">
                <a:latin typeface="Arial"/>
                <a:cs typeface="Arial"/>
              </a:rPr>
              <a:t>/</a:t>
            </a:r>
            <a:r>
              <a:rPr sz="1450" spc="-20" dirty="0">
                <a:latin typeface="Arial"/>
                <a:cs typeface="Arial"/>
              </a:rPr>
              <a:t>resolution </a:t>
            </a:r>
            <a:r>
              <a:rPr sz="1450" spc="-25" dirty="0">
                <a:latin typeface="Arial"/>
                <a:cs typeface="Arial"/>
              </a:rPr>
              <a:t>under </a:t>
            </a:r>
            <a:r>
              <a:rPr sz="1450" spc="-55" dirty="0">
                <a:latin typeface="Arial"/>
                <a:cs typeface="Arial"/>
              </a:rPr>
              <a:t>grievance  </a:t>
            </a:r>
            <a:r>
              <a:rPr sz="1450" spc="-50" dirty="0">
                <a:latin typeface="Arial"/>
                <a:cs typeface="Arial"/>
              </a:rPr>
              <a:t>procedures</a:t>
            </a:r>
            <a:endParaRPr lang="en-US" sz="1450" spc="-50" dirty="0">
              <a:latin typeface="Arial"/>
              <a:cs typeface="Arial"/>
            </a:endParaRPr>
          </a:p>
          <a:p>
            <a:pPr marL="12065" marR="5080">
              <a:lnSpc>
                <a:spcPts val="1630"/>
              </a:lnSpc>
              <a:spcBef>
                <a:spcPts val="310"/>
              </a:spcBef>
              <a:tabLst>
                <a:tab pos="154940" algn="l"/>
              </a:tabLst>
            </a:pPr>
            <a:endParaRPr lang="en-US" sz="1450" spc="-50" dirty="0">
              <a:latin typeface="Arial"/>
              <a:cs typeface="Arial"/>
            </a:endParaRPr>
          </a:p>
          <a:p>
            <a:pPr marL="12065" marR="5080">
              <a:lnSpc>
                <a:spcPts val="1630"/>
              </a:lnSpc>
              <a:spcBef>
                <a:spcPts val="310"/>
              </a:spcBef>
              <a:tabLst>
                <a:tab pos="154940" algn="l"/>
              </a:tabLst>
            </a:pPr>
            <a:r>
              <a:rPr lang="en-US" sz="1450" b="1" spc="-50" dirty="0">
                <a:latin typeface="Arial"/>
                <a:cs typeface="Arial"/>
              </a:rPr>
              <a:t>Who</a:t>
            </a:r>
          </a:p>
          <a:p>
            <a:pPr marL="154305" indent="-142240">
              <a:lnSpc>
                <a:spcPct val="100000"/>
              </a:lnSpc>
              <a:spcBef>
                <a:spcPts val="325"/>
              </a:spcBef>
              <a:buChar char="•"/>
              <a:tabLst>
                <a:tab pos="154940" algn="l"/>
              </a:tabLst>
            </a:pPr>
            <a:r>
              <a:rPr lang="en-US" sz="1450" u="sng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Signed</a:t>
            </a:r>
            <a:r>
              <a:rPr lang="en-US" sz="1450" spc="-70" dirty="0">
                <a:latin typeface="Arial"/>
                <a:cs typeface="Arial"/>
              </a:rPr>
              <a:t> </a:t>
            </a:r>
            <a:r>
              <a:rPr lang="en-US" sz="1450" spc="-55" dirty="0">
                <a:latin typeface="Arial"/>
                <a:cs typeface="Arial"/>
              </a:rPr>
              <a:t>by</a:t>
            </a:r>
            <a:endParaRPr lang="en-US" sz="1450" dirty="0">
              <a:latin typeface="Arial"/>
              <a:cs typeface="Arial"/>
            </a:endParaRPr>
          </a:p>
          <a:p>
            <a:pPr marL="273050" lvl="1" indent="-167005">
              <a:lnSpc>
                <a:spcPct val="100000"/>
              </a:lnSpc>
              <a:spcBef>
                <a:spcPts val="204"/>
              </a:spcBef>
              <a:buChar char="•"/>
              <a:tabLst>
                <a:tab pos="273685" algn="l"/>
              </a:tabLst>
            </a:pPr>
            <a:r>
              <a:rPr lang="en-US" sz="1200" spc="-40" dirty="0">
                <a:latin typeface="Arial"/>
                <a:cs typeface="Arial"/>
              </a:rPr>
              <a:t>Alleged </a:t>
            </a:r>
            <a:r>
              <a:rPr lang="en-US" sz="1200" spc="-5" dirty="0">
                <a:latin typeface="Arial"/>
                <a:cs typeface="Arial"/>
              </a:rPr>
              <a:t>victim</a:t>
            </a:r>
            <a:r>
              <a:rPr lang="en-US" sz="1200" spc="-75" dirty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or</a:t>
            </a:r>
          </a:p>
          <a:p>
            <a:pPr marL="273050" lvl="1" indent="-167005">
              <a:lnSpc>
                <a:spcPct val="100000"/>
              </a:lnSpc>
              <a:spcBef>
                <a:spcPts val="145"/>
              </a:spcBef>
              <a:buChar char="•"/>
              <a:tabLst>
                <a:tab pos="273685" algn="l"/>
              </a:tabLst>
            </a:pPr>
            <a:r>
              <a:rPr lang="en-US" sz="1200" spc="-75" dirty="0">
                <a:latin typeface="Arial"/>
                <a:cs typeface="Arial"/>
              </a:rPr>
              <a:t>The </a:t>
            </a:r>
            <a:r>
              <a:rPr lang="en-US" sz="1200" spc="-20" dirty="0">
                <a:latin typeface="Arial"/>
                <a:cs typeface="Arial"/>
              </a:rPr>
              <a:t>Title </a:t>
            </a:r>
            <a:r>
              <a:rPr lang="en-US" sz="1200" spc="-95" dirty="0">
                <a:latin typeface="Arial"/>
                <a:cs typeface="Arial"/>
              </a:rPr>
              <a:t>IX</a:t>
            </a:r>
            <a:r>
              <a:rPr lang="en-US" sz="1200" spc="-90" dirty="0">
                <a:latin typeface="Arial"/>
                <a:cs typeface="Arial"/>
              </a:rPr>
              <a:t> </a:t>
            </a:r>
            <a:r>
              <a:rPr lang="en-US" sz="1200" spc="-25" dirty="0">
                <a:latin typeface="Arial"/>
                <a:cs typeface="Arial"/>
              </a:rPr>
              <a:t>Coordinator</a:t>
            </a:r>
            <a:endParaRPr lang="en-US" sz="1200" dirty="0">
              <a:latin typeface="Arial"/>
              <a:cs typeface="Arial"/>
            </a:endParaRPr>
          </a:p>
          <a:p>
            <a:pPr marL="154305" marR="5080" indent="-142240">
              <a:lnSpc>
                <a:spcPts val="1630"/>
              </a:lnSpc>
              <a:spcBef>
                <a:spcPts val="254"/>
              </a:spcBef>
              <a:buChar char="•"/>
              <a:tabLst>
                <a:tab pos="154940" algn="l"/>
              </a:tabLst>
            </a:pPr>
            <a:r>
              <a:rPr lang="en-US" sz="1450" spc="5" dirty="0">
                <a:latin typeface="Arial"/>
                <a:cs typeface="Arial"/>
              </a:rPr>
              <a:t>If </a:t>
            </a:r>
            <a:r>
              <a:rPr lang="en-US" sz="1450" spc="-5" dirty="0">
                <a:latin typeface="Arial"/>
                <a:cs typeface="Arial"/>
              </a:rPr>
              <a:t>filed </a:t>
            </a:r>
            <a:r>
              <a:rPr lang="en-US" sz="1450" spc="-45" dirty="0">
                <a:latin typeface="Arial"/>
                <a:cs typeface="Arial"/>
              </a:rPr>
              <a:t>by </a:t>
            </a:r>
            <a:r>
              <a:rPr lang="en-US" sz="1450" spc="-50" dirty="0">
                <a:latin typeface="Arial"/>
                <a:cs typeface="Arial"/>
              </a:rPr>
              <a:t>alleged </a:t>
            </a:r>
            <a:r>
              <a:rPr lang="en-US" sz="1450" spc="-15" dirty="0">
                <a:latin typeface="Arial"/>
                <a:cs typeface="Arial"/>
              </a:rPr>
              <a:t>victim, </a:t>
            </a:r>
            <a:r>
              <a:rPr lang="en-US" sz="1450" spc="-50" dirty="0">
                <a:latin typeface="Arial"/>
                <a:cs typeface="Arial"/>
              </a:rPr>
              <a:t>alleged </a:t>
            </a:r>
            <a:r>
              <a:rPr lang="en-US" sz="1450" spc="-15" dirty="0">
                <a:latin typeface="Arial"/>
                <a:cs typeface="Arial"/>
              </a:rPr>
              <a:t>victim  </a:t>
            </a:r>
            <a:r>
              <a:rPr lang="en-US" sz="1450" spc="-30" dirty="0">
                <a:latin typeface="Arial"/>
                <a:cs typeface="Arial"/>
              </a:rPr>
              <a:t>must </a:t>
            </a:r>
            <a:r>
              <a:rPr lang="en-US" sz="1450" spc="-55" dirty="0">
                <a:latin typeface="Arial"/>
                <a:cs typeface="Arial"/>
              </a:rPr>
              <a:t>be </a:t>
            </a:r>
            <a:r>
              <a:rPr lang="en-US" sz="1450" spc="-15" dirty="0">
                <a:latin typeface="Arial"/>
                <a:cs typeface="Arial"/>
              </a:rPr>
              <a:t>current </a:t>
            </a:r>
            <a:r>
              <a:rPr lang="en-US" sz="1450" dirty="0">
                <a:latin typeface="Arial"/>
                <a:cs typeface="Arial"/>
              </a:rPr>
              <a:t>or </a:t>
            </a:r>
            <a:r>
              <a:rPr lang="en-US" sz="1450" spc="-10" dirty="0">
                <a:latin typeface="Arial"/>
                <a:cs typeface="Arial"/>
              </a:rPr>
              <a:t>attempted</a:t>
            </a:r>
            <a:r>
              <a:rPr lang="en-US" sz="1450" spc="-285" dirty="0">
                <a:latin typeface="Arial"/>
                <a:cs typeface="Arial"/>
              </a:rPr>
              <a:t> </a:t>
            </a:r>
            <a:r>
              <a:rPr lang="en-US" sz="1450" spc="-20" dirty="0">
                <a:latin typeface="Arial"/>
                <a:cs typeface="Arial"/>
              </a:rPr>
              <a:t>participant  </a:t>
            </a:r>
            <a:r>
              <a:rPr lang="en-US" sz="1450" spc="-10" dirty="0">
                <a:latin typeface="Arial"/>
                <a:cs typeface="Arial"/>
              </a:rPr>
              <a:t>in </a:t>
            </a:r>
            <a:r>
              <a:rPr lang="en-US" sz="1450" spc="-35" dirty="0">
                <a:latin typeface="Arial"/>
                <a:cs typeface="Arial"/>
              </a:rPr>
              <a:t>education </a:t>
            </a:r>
            <a:r>
              <a:rPr lang="en-US" sz="1450" spc="-55" dirty="0">
                <a:latin typeface="Arial"/>
                <a:cs typeface="Arial"/>
              </a:rPr>
              <a:t>programs and</a:t>
            </a:r>
            <a:r>
              <a:rPr lang="en-US" sz="1450" spc="-200" dirty="0">
                <a:latin typeface="Arial"/>
                <a:cs typeface="Arial"/>
              </a:rPr>
              <a:t> </a:t>
            </a:r>
            <a:r>
              <a:rPr lang="en-US" sz="1450" spc="-30" dirty="0">
                <a:latin typeface="Arial"/>
                <a:cs typeface="Arial"/>
              </a:rPr>
              <a:t>activities</a:t>
            </a:r>
            <a:endParaRPr lang="en-US" sz="1450" dirty="0">
              <a:latin typeface="Arial"/>
              <a:cs typeface="Arial"/>
            </a:endParaRPr>
          </a:p>
          <a:p>
            <a:pPr marL="154305" marR="25400" indent="-142240">
              <a:lnSpc>
                <a:spcPts val="1630"/>
              </a:lnSpc>
              <a:spcBef>
                <a:spcPts val="270"/>
              </a:spcBef>
              <a:buChar char="•"/>
              <a:tabLst>
                <a:tab pos="154940" algn="l"/>
              </a:tabLst>
            </a:pPr>
            <a:r>
              <a:rPr lang="en-US" sz="1450" spc="-35" dirty="0">
                <a:latin typeface="Arial"/>
                <a:cs typeface="Arial"/>
              </a:rPr>
              <a:t>Third-parties </a:t>
            </a:r>
            <a:r>
              <a:rPr lang="en-US" sz="1450" spc="-65" dirty="0">
                <a:latin typeface="Arial"/>
                <a:cs typeface="Arial"/>
              </a:rPr>
              <a:t>may </a:t>
            </a:r>
            <a:r>
              <a:rPr lang="en-US" sz="1450" spc="10" dirty="0">
                <a:latin typeface="Arial"/>
                <a:cs typeface="Arial"/>
              </a:rPr>
              <a:t>not </a:t>
            </a:r>
            <a:r>
              <a:rPr lang="en-US" sz="1450" dirty="0">
                <a:latin typeface="Arial"/>
                <a:cs typeface="Arial"/>
              </a:rPr>
              <a:t>file </a:t>
            </a:r>
            <a:r>
              <a:rPr lang="en-US" sz="1450" spc="-15" dirty="0">
                <a:latin typeface="Arial"/>
                <a:cs typeface="Arial"/>
              </a:rPr>
              <a:t>formal  </a:t>
            </a:r>
            <a:r>
              <a:rPr lang="en-US" sz="1450" spc="-35" dirty="0">
                <a:latin typeface="Arial"/>
                <a:cs typeface="Arial"/>
              </a:rPr>
              <a:t>complaints </a:t>
            </a:r>
            <a:r>
              <a:rPr lang="en-US" sz="1450" spc="-30" dirty="0">
                <a:latin typeface="Arial"/>
                <a:cs typeface="Arial"/>
              </a:rPr>
              <a:t>on behalf </a:t>
            </a:r>
            <a:r>
              <a:rPr lang="en-US" sz="1450" spc="10" dirty="0">
                <a:latin typeface="Arial"/>
                <a:cs typeface="Arial"/>
              </a:rPr>
              <a:t>of</a:t>
            </a:r>
            <a:r>
              <a:rPr lang="en-US" sz="1450" spc="-260" dirty="0">
                <a:latin typeface="Arial"/>
                <a:cs typeface="Arial"/>
              </a:rPr>
              <a:t> </a:t>
            </a:r>
            <a:r>
              <a:rPr lang="en-US" sz="1450" spc="-65" dirty="0">
                <a:latin typeface="Arial"/>
                <a:cs typeface="Arial"/>
              </a:rPr>
              <a:t>an </a:t>
            </a:r>
            <a:r>
              <a:rPr lang="en-US" sz="1450" spc="-50" dirty="0">
                <a:latin typeface="Arial"/>
                <a:cs typeface="Arial"/>
              </a:rPr>
              <a:t>alleged </a:t>
            </a:r>
            <a:r>
              <a:rPr lang="en-US" sz="1450" spc="-15" dirty="0">
                <a:latin typeface="Arial"/>
                <a:cs typeface="Arial"/>
              </a:rPr>
              <a:t>victim</a:t>
            </a:r>
            <a:endParaRPr lang="en-US" sz="1450" dirty="0">
              <a:latin typeface="Arial"/>
              <a:cs typeface="Arial"/>
            </a:endParaRPr>
          </a:p>
          <a:p>
            <a:pPr marL="12065" marR="5080">
              <a:lnSpc>
                <a:spcPts val="1630"/>
              </a:lnSpc>
              <a:spcBef>
                <a:spcPts val="310"/>
              </a:spcBef>
              <a:tabLst>
                <a:tab pos="154940" algn="l"/>
              </a:tabLst>
            </a:pPr>
            <a:endParaRPr lang="en-US" sz="1450" dirty="0">
              <a:latin typeface="Arial"/>
              <a:cs typeface="Arial"/>
            </a:endParaRPr>
          </a:p>
          <a:p>
            <a:pPr marL="12065" marR="5080">
              <a:lnSpc>
                <a:spcPts val="1630"/>
              </a:lnSpc>
              <a:spcBef>
                <a:spcPts val="310"/>
              </a:spcBef>
              <a:tabLst>
                <a:tab pos="154940" algn="l"/>
              </a:tabLst>
            </a:pPr>
            <a:r>
              <a:rPr lang="en-US" sz="1450" b="1" dirty="0">
                <a:latin typeface="Arial"/>
                <a:cs typeface="Arial"/>
              </a:rPr>
              <a:t>How</a:t>
            </a:r>
          </a:p>
          <a:p>
            <a:pPr marL="154305" marR="5080" indent="-142240">
              <a:spcBef>
                <a:spcPts val="325"/>
              </a:spcBef>
              <a:buChar char="•"/>
              <a:tabLst>
                <a:tab pos="154940" algn="l"/>
              </a:tabLst>
            </a:pPr>
            <a:r>
              <a:rPr lang="en-US" sz="1450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Either physical or electronic  submission</a:t>
            </a:r>
          </a:p>
          <a:p>
            <a:pPr marL="12065" marR="5080">
              <a:lnSpc>
                <a:spcPts val="1630"/>
              </a:lnSpc>
              <a:spcBef>
                <a:spcPts val="310"/>
              </a:spcBef>
              <a:tabLst>
                <a:tab pos="154940" algn="l"/>
              </a:tabLst>
            </a:pPr>
            <a:endParaRPr sz="1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5980" y="1349756"/>
            <a:ext cx="734822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a formal</a:t>
            </a:r>
            <a:r>
              <a:rPr sz="3950" spc="-6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complaint?</a:t>
            </a:r>
            <a:endParaRPr sz="395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01900"/>
            <a:ext cx="7916545" cy="32442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667385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Typically </a:t>
            </a:r>
            <a:r>
              <a:rPr sz="2650" spc="-95">
                <a:latin typeface="Arial"/>
                <a:cs typeface="Arial"/>
              </a:rPr>
              <a:t>when </a:t>
            </a:r>
            <a:r>
              <a:rPr sz="2650" spc="-55">
                <a:latin typeface="Arial"/>
                <a:cs typeface="Arial"/>
              </a:rPr>
              <a:t>there </a:t>
            </a:r>
            <a:r>
              <a:rPr sz="2650" spc="-145">
                <a:latin typeface="Arial"/>
                <a:cs typeface="Arial"/>
              </a:rPr>
              <a:t>is </a:t>
            </a:r>
            <a:r>
              <a:rPr sz="2650" spc="-150">
                <a:latin typeface="Arial"/>
                <a:cs typeface="Arial"/>
              </a:rPr>
              <a:t>an </a:t>
            </a:r>
            <a:r>
              <a:rPr sz="2650" spc="-35">
                <a:latin typeface="Arial"/>
                <a:cs typeface="Arial"/>
              </a:rPr>
              <a:t>important institutional  </a:t>
            </a:r>
            <a:r>
              <a:rPr sz="2650" spc="-60">
                <a:latin typeface="Arial"/>
                <a:cs typeface="Arial"/>
              </a:rPr>
              <a:t>interest </a:t>
            </a:r>
            <a:r>
              <a:rPr sz="2650" spc="-45">
                <a:latin typeface="Arial"/>
                <a:cs typeface="Arial"/>
              </a:rPr>
              <a:t>in </a:t>
            </a:r>
            <a:r>
              <a:rPr sz="2650" spc="-90">
                <a:latin typeface="Arial"/>
                <a:cs typeface="Arial"/>
              </a:rPr>
              <a:t>adjudicating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25">
                <a:latin typeface="Arial"/>
                <a:cs typeface="Arial"/>
              </a:rPr>
              <a:t>report </a:t>
            </a:r>
            <a:r>
              <a:rPr sz="2650" spc="-90">
                <a:latin typeface="Arial"/>
                <a:cs typeface="Arial"/>
              </a:rPr>
              <a:t>irrespective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440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  </a:t>
            </a:r>
            <a:r>
              <a:rPr sz="2650" spc="-125">
                <a:latin typeface="Arial"/>
                <a:cs typeface="Arial"/>
              </a:rPr>
              <a:t>alleged </a:t>
            </a:r>
            <a:r>
              <a:rPr sz="2650" spc="-85">
                <a:latin typeface="Arial"/>
                <a:cs typeface="Arial"/>
              </a:rPr>
              <a:t>victim’s</a:t>
            </a:r>
            <a:r>
              <a:rPr sz="2650" spc="-114">
                <a:latin typeface="Arial"/>
                <a:cs typeface="Arial"/>
              </a:rPr>
              <a:t> </a:t>
            </a:r>
            <a:r>
              <a:rPr sz="2650" spc="-150">
                <a:latin typeface="Arial"/>
                <a:cs typeface="Arial"/>
              </a:rPr>
              <a:t>wishes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ts val="3055"/>
              </a:lnSpc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Typically </a:t>
            </a:r>
            <a:r>
              <a:rPr sz="2650" spc="-125">
                <a:latin typeface="Arial"/>
                <a:cs typeface="Arial"/>
              </a:rPr>
              <a:t>involves </a:t>
            </a:r>
            <a:r>
              <a:rPr sz="2650" spc="-130">
                <a:latin typeface="Arial"/>
                <a:cs typeface="Arial"/>
              </a:rPr>
              <a:t>serious </a:t>
            </a:r>
            <a:r>
              <a:rPr sz="2650" spc="-100">
                <a:latin typeface="Arial"/>
                <a:cs typeface="Arial"/>
              </a:rPr>
              <a:t>misconduct, repeated</a:t>
            </a:r>
            <a:endParaRPr sz="2650">
              <a:latin typeface="Arial"/>
              <a:cs typeface="Arial"/>
            </a:endParaRPr>
          </a:p>
          <a:p>
            <a:pPr marL="390525">
              <a:lnSpc>
                <a:spcPts val="3170"/>
              </a:lnSpc>
            </a:pPr>
            <a:r>
              <a:rPr sz="2650" spc="-100">
                <a:latin typeface="Arial"/>
                <a:cs typeface="Arial"/>
              </a:rPr>
              <a:t>misconduct, </a:t>
            </a:r>
            <a:r>
              <a:rPr sz="2650" spc="-25">
                <a:latin typeface="Arial"/>
                <a:cs typeface="Arial"/>
              </a:rPr>
              <a:t>or </a:t>
            </a:r>
            <a:r>
              <a:rPr sz="2650" spc="-105">
                <a:latin typeface="Arial"/>
                <a:cs typeface="Arial"/>
              </a:rPr>
              <a:t>misconduct </a:t>
            </a:r>
            <a:r>
              <a:rPr sz="2650" spc="-114">
                <a:latin typeface="Arial"/>
                <a:cs typeface="Arial"/>
              </a:rPr>
              <a:t>by</a:t>
            </a:r>
            <a:r>
              <a:rPr sz="2650" spc="-350">
                <a:latin typeface="Arial"/>
                <a:cs typeface="Arial"/>
              </a:rPr>
              <a:t> </a:t>
            </a:r>
            <a:r>
              <a:rPr sz="2650" spc="-135">
                <a:latin typeface="Arial"/>
                <a:cs typeface="Arial"/>
              </a:rPr>
              <a:t>employees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11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">
                <a:latin typeface="Arial"/>
                <a:cs typeface="Arial"/>
              </a:rPr>
              <a:t>If </a:t>
            </a:r>
            <a:r>
              <a:rPr sz="2650" spc="-125">
                <a:latin typeface="Arial"/>
                <a:cs typeface="Arial"/>
              </a:rPr>
              <a:t>alleged </a:t>
            </a:r>
            <a:r>
              <a:rPr sz="2650" spc="-45">
                <a:latin typeface="Arial"/>
                <a:cs typeface="Arial"/>
              </a:rPr>
              <a:t>victim </a:t>
            </a:r>
            <a:r>
              <a:rPr sz="2650" spc="-160">
                <a:latin typeface="Arial"/>
                <a:cs typeface="Arial"/>
              </a:rPr>
              <a:t>does </a:t>
            </a:r>
            <a:r>
              <a:rPr sz="2650" spc="-15">
                <a:latin typeface="Arial"/>
                <a:cs typeface="Arial"/>
              </a:rPr>
              <a:t>not </a:t>
            </a:r>
            <a:r>
              <a:rPr sz="2650" spc="-100">
                <a:latin typeface="Arial"/>
                <a:cs typeface="Arial"/>
              </a:rPr>
              <a:t>wish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20">
                <a:latin typeface="Arial"/>
                <a:cs typeface="Arial"/>
              </a:rPr>
              <a:t>file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60">
                <a:latin typeface="Arial"/>
                <a:cs typeface="Arial"/>
              </a:rPr>
              <a:t>formal  </a:t>
            </a:r>
            <a:r>
              <a:rPr sz="2650" spc="-75">
                <a:latin typeface="Arial"/>
                <a:cs typeface="Arial"/>
              </a:rPr>
              <a:t>complaint, </a:t>
            </a:r>
            <a:r>
              <a:rPr sz="2650" spc="-70">
                <a:latin typeface="Arial"/>
                <a:cs typeface="Arial"/>
              </a:rPr>
              <a:t>Title </a:t>
            </a:r>
            <a:r>
              <a:rPr sz="2650" spc="-235">
                <a:latin typeface="Arial"/>
                <a:cs typeface="Arial"/>
              </a:rPr>
              <a:t>IX </a:t>
            </a:r>
            <a:r>
              <a:rPr sz="2650" spc="-100">
                <a:latin typeface="Arial"/>
                <a:cs typeface="Arial"/>
              </a:rPr>
              <a:t>Coordinator’s </a:t>
            </a:r>
            <a:r>
              <a:rPr sz="2650" spc="-114">
                <a:latin typeface="Arial"/>
                <a:cs typeface="Arial"/>
              </a:rPr>
              <a:t>decision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90">
                <a:latin typeface="Arial"/>
                <a:cs typeface="Arial"/>
              </a:rPr>
              <a:t>do </a:t>
            </a:r>
            <a:r>
              <a:rPr sz="2650" spc="-190">
                <a:latin typeface="Arial"/>
                <a:cs typeface="Arial"/>
              </a:rPr>
              <a:t>so</a:t>
            </a:r>
            <a:r>
              <a:rPr sz="2650" spc="-425">
                <a:latin typeface="Arial"/>
                <a:cs typeface="Arial"/>
              </a:rPr>
              <a:t> </a:t>
            </a:r>
            <a:r>
              <a:rPr sz="2650" spc="-85">
                <a:latin typeface="Arial"/>
                <a:cs typeface="Arial"/>
              </a:rPr>
              <a:t>must  </a:t>
            </a:r>
            <a:r>
              <a:rPr sz="2650" spc="-15">
                <a:latin typeface="Arial"/>
                <a:cs typeface="Arial"/>
              </a:rPr>
              <a:t>not </a:t>
            </a:r>
            <a:r>
              <a:rPr sz="2650" spc="-130">
                <a:latin typeface="Arial"/>
                <a:cs typeface="Arial"/>
              </a:rPr>
              <a:t>be </a:t>
            </a:r>
            <a:r>
              <a:rPr sz="2650" spc="-95">
                <a:latin typeface="Arial"/>
                <a:cs typeface="Arial"/>
              </a:rPr>
              <a:t>clearly</a:t>
            </a:r>
            <a:r>
              <a:rPr sz="2650" spc="-280">
                <a:latin typeface="Arial"/>
                <a:cs typeface="Arial"/>
              </a:rPr>
              <a:t> </a:t>
            </a:r>
            <a:r>
              <a:rPr sz="2650" spc="-125">
                <a:latin typeface="Arial"/>
                <a:cs typeface="Arial"/>
              </a:rPr>
              <a:t>unreasonable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515" y="603782"/>
            <a:ext cx="8675370" cy="1122358"/>
          </a:xfrm>
          <a:prstGeom prst="rect">
            <a:avLst/>
          </a:prstGeom>
        </p:spPr>
        <p:txBody>
          <a:bodyPr vert="horz" wrap="square" lIns="0" tIns="171703" rIns="0" bIns="0" rtlCol="0">
            <a:spAutoFit/>
          </a:bodyPr>
          <a:lstStyle/>
          <a:p>
            <a:pPr marL="60325" marR="5080">
              <a:lnSpc>
                <a:spcPts val="3679"/>
              </a:lnSpc>
              <a:spcBef>
                <a:spcPts val="560"/>
              </a:spcBef>
            </a:pPr>
            <a:r>
              <a:rPr sz="3400" dirty="0">
                <a:solidFill>
                  <a:srgbClr val="0032A0"/>
                </a:solidFill>
              </a:rPr>
              <a:t>When </a:t>
            </a:r>
            <a:r>
              <a:rPr sz="3400" spc="5" dirty="0">
                <a:solidFill>
                  <a:srgbClr val="0032A0"/>
                </a:solidFill>
              </a:rPr>
              <a:t>may </a:t>
            </a:r>
            <a:r>
              <a:rPr sz="3400" dirty="0">
                <a:solidFill>
                  <a:srgbClr val="0032A0"/>
                </a:solidFill>
              </a:rPr>
              <a:t>the Title </a:t>
            </a:r>
            <a:r>
              <a:rPr sz="3400" spc="5" dirty="0">
                <a:solidFill>
                  <a:srgbClr val="0032A0"/>
                </a:solidFill>
              </a:rPr>
              <a:t>IX </a:t>
            </a:r>
            <a:r>
              <a:rPr sz="3400" spc="-5" dirty="0">
                <a:solidFill>
                  <a:srgbClr val="0032A0"/>
                </a:solidFill>
              </a:rPr>
              <a:t>Coordinator  </a:t>
            </a:r>
            <a:r>
              <a:rPr sz="3400" dirty="0">
                <a:solidFill>
                  <a:srgbClr val="0032A0"/>
                </a:solidFill>
              </a:rPr>
              <a:t>file a formal complaint?</a:t>
            </a:r>
            <a:endParaRPr sz="3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12567"/>
            <a:ext cx="5864225" cy="3883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33400">
              <a:lnSpc>
                <a:spcPct val="101200"/>
              </a:lnSpc>
              <a:spcBef>
                <a:spcPts val="95"/>
              </a:spcBef>
              <a:tabLst>
                <a:tab pos="1778635" algn="l"/>
              </a:tabLst>
            </a:pPr>
            <a:r>
              <a:rPr sz="2500" spc="-16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500" spc="-5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500" spc="-100">
                <a:solidFill>
                  <a:srgbClr val="FFFFFF"/>
                </a:solidFill>
                <a:latin typeface="Arial"/>
                <a:cs typeface="Arial"/>
              </a:rPr>
              <a:t>members </a:t>
            </a:r>
            <a:r>
              <a:rPr sz="2500" spc="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500" spc="-105">
                <a:solidFill>
                  <a:srgbClr val="FFFFFF"/>
                </a:solidFill>
                <a:latin typeface="Arial"/>
                <a:cs typeface="Arial"/>
              </a:rPr>
              <a:t>separate</a:t>
            </a:r>
            <a:r>
              <a:rPr sz="2500" spc="-409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45">
                <a:solidFill>
                  <a:srgbClr val="FFFFFF"/>
                </a:solidFill>
                <a:latin typeface="Arial"/>
                <a:cs typeface="Arial"/>
              </a:rPr>
              <a:t>Greek  </a:t>
            </a:r>
            <a:r>
              <a:rPr sz="2500" spc="-100">
                <a:solidFill>
                  <a:srgbClr val="FFFFFF"/>
                </a:solidFill>
                <a:latin typeface="Arial"/>
                <a:cs typeface="Arial"/>
              </a:rPr>
              <a:t>organizations </a:t>
            </a:r>
            <a:r>
              <a:rPr sz="2500" spc="-285">
                <a:solidFill>
                  <a:srgbClr val="FFFFFF"/>
                </a:solidFill>
                <a:latin typeface="Arial"/>
                <a:cs typeface="Arial"/>
              </a:rPr>
              <a:t>(GGG </a:t>
            </a:r>
            <a:r>
              <a:rPr sz="2500" spc="-10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500" spc="-290">
                <a:solidFill>
                  <a:srgbClr val="FFFFFF"/>
                </a:solidFill>
                <a:latin typeface="Arial"/>
                <a:cs typeface="Arial"/>
              </a:rPr>
              <a:t>PPP) </a:t>
            </a:r>
            <a:r>
              <a:rPr sz="2500" spc="-140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500" spc="-90">
                <a:solidFill>
                  <a:srgbClr val="FFFFFF"/>
                </a:solidFill>
                <a:latin typeface="Arial"/>
                <a:cs typeface="Arial"/>
              </a:rPr>
              <a:t>separately </a:t>
            </a:r>
            <a:r>
              <a:rPr sz="2500" spc="-5">
                <a:solidFill>
                  <a:srgbClr val="FFFFFF"/>
                </a:solidFill>
                <a:latin typeface="Arial"/>
                <a:cs typeface="Arial"/>
              </a:rPr>
              <a:t>report </a:t>
            </a:r>
            <a:r>
              <a:rPr sz="2500" spc="-4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sz="2500" spc="-6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sz="2500" spc="-120">
                <a:solidFill>
                  <a:srgbClr val="FFFFFF"/>
                </a:solidFill>
                <a:latin typeface="Arial"/>
                <a:cs typeface="Arial"/>
              </a:rPr>
              <a:t>sexually  </a:t>
            </a:r>
            <a:r>
              <a:rPr sz="2500" spc="-110">
                <a:solidFill>
                  <a:srgbClr val="FFFFFF"/>
                </a:solidFill>
                <a:latin typeface="Arial"/>
                <a:cs typeface="Arial"/>
              </a:rPr>
              <a:t>assaulted</a:t>
            </a:r>
            <a:r>
              <a:rPr sz="250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85">
                <a:solidFill>
                  <a:srgbClr val="FFFFFF"/>
                </a:solidFill>
                <a:latin typeface="Arial"/>
                <a:cs typeface="Arial"/>
              </a:rPr>
              <a:t>by	</a:t>
            </a:r>
            <a:r>
              <a:rPr sz="250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500" spc="-70">
                <a:solidFill>
                  <a:srgbClr val="FFFFFF"/>
                </a:solidFill>
                <a:latin typeface="Arial"/>
                <a:cs typeface="Arial"/>
              </a:rPr>
              <a:t>member </a:t>
            </a:r>
            <a:r>
              <a:rPr sz="2500" spc="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500" spc="-245">
                <a:solidFill>
                  <a:srgbClr val="FFFFFF"/>
                </a:solidFill>
                <a:latin typeface="Arial"/>
                <a:cs typeface="Arial"/>
              </a:rPr>
              <a:t>Tau Tau</a:t>
            </a:r>
            <a:r>
              <a:rPr sz="2500" spc="-200">
                <a:solidFill>
                  <a:srgbClr val="FFFFFF"/>
                </a:solidFill>
                <a:latin typeface="Arial"/>
                <a:cs typeface="Arial"/>
              </a:rPr>
              <a:t> Tau.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ct val="101200"/>
              </a:lnSpc>
              <a:spcBef>
                <a:spcPts val="10"/>
              </a:spcBef>
              <a:tabLst>
                <a:tab pos="2223770" algn="l"/>
              </a:tabLst>
            </a:pPr>
            <a:r>
              <a:rPr sz="2500" spc="-350">
                <a:solidFill>
                  <a:srgbClr val="FFFFFF"/>
                </a:solidFill>
                <a:latin typeface="Arial"/>
                <a:cs typeface="Arial"/>
              </a:rPr>
              <a:t>GGG </a:t>
            </a:r>
            <a:r>
              <a:rPr sz="2500" spc="-10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500" spc="-360">
                <a:solidFill>
                  <a:srgbClr val="FFFFFF"/>
                </a:solidFill>
                <a:latin typeface="Arial"/>
                <a:cs typeface="Arial"/>
              </a:rPr>
              <a:t>PPP </a:t>
            </a:r>
            <a:r>
              <a:rPr sz="2500" spc="-14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500" spc="-114">
                <a:solidFill>
                  <a:srgbClr val="FFFFFF"/>
                </a:solidFill>
                <a:latin typeface="Arial"/>
                <a:cs typeface="Arial"/>
              </a:rPr>
              <a:t>suspect </a:t>
            </a:r>
            <a:r>
              <a:rPr sz="2500" spc="-4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sz="2500" spc="-70">
                <a:solidFill>
                  <a:srgbClr val="FFFFFF"/>
                </a:solidFill>
                <a:latin typeface="Arial"/>
                <a:cs typeface="Arial"/>
              </a:rPr>
              <a:t>were  </a:t>
            </a:r>
            <a:r>
              <a:rPr sz="2500" spc="-100">
                <a:solidFill>
                  <a:srgbClr val="FFFFFF"/>
                </a:solidFill>
                <a:latin typeface="Arial"/>
                <a:cs typeface="Arial"/>
              </a:rPr>
              <a:t>drugged</a:t>
            </a:r>
            <a:r>
              <a:rPr sz="250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9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50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80">
                <a:solidFill>
                  <a:srgbClr val="FFFFFF"/>
                </a:solidFill>
                <a:latin typeface="Arial"/>
                <a:cs typeface="Arial"/>
              </a:rPr>
              <a:t>TTT.	</a:t>
            </a:r>
            <a:r>
              <a:rPr sz="2500" spc="-40">
                <a:solidFill>
                  <a:srgbClr val="FFFFFF"/>
                </a:solidFill>
                <a:latin typeface="Arial"/>
                <a:cs typeface="Arial"/>
              </a:rPr>
              <a:t>Neither </a:t>
            </a:r>
            <a:r>
              <a:rPr sz="2500" spc="-355">
                <a:solidFill>
                  <a:srgbClr val="FFFFFF"/>
                </a:solidFill>
                <a:latin typeface="Arial"/>
                <a:cs typeface="Arial"/>
              </a:rPr>
              <a:t>GGG </a:t>
            </a:r>
            <a:r>
              <a:rPr sz="2500" spc="-25">
                <a:solidFill>
                  <a:srgbClr val="FFFFFF"/>
                </a:solidFill>
                <a:latin typeface="Arial"/>
                <a:cs typeface="Arial"/>
              </a:rPr>
              <a:t>nor </a:t>
            </a:r>
            <a:r>
              <a:rPr sz="2500" spc="-360">
                <a:solidFill>
                  <a:srgbClr val="FFFFFF"/>
                </a:solidFill>
                <a:latin typeface="Arial"/>
                <a:cs typeface="Arial"/>
              </a:rPr>
              <a:t>PPP  </a:t>
            </a:r>
            <a:r>
              <a:rPr sz="2500" spc="-114">
                <a:solidFill>
                  <a:srgbClr val="FFFFFF"/>
                </a:solidFill>
                <a:latin typeface="Arial"/>
                <a:cs typeface="Arial"/>
              </a:rPr>
              <a:t>wishes </a:t>
            </a:r>
            <a:r>
              <a:rPr sz="2500" spc="4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500" spc="-5">
                <a:solidFill>
                  <a:srgbClr val="FFFFFF"/>
                </a:solidFill>
                <a:latin typeface="Arial"/>
                <a:cs typeface="Arial"/>
              </a:rPr>
              <a:t>file </a:t>
            </a:r>
            <a:r>
              <a:rPr sz="250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500" spc="-35">
                <a:solidFill>
                  <a:srgbClr val="FFFFFF"/>
                </a:solidFill>
                <a:latin typeface="Arial"/>
                <a:cs typeface="Arial"/>
              </a:rPr>
              <a:t>formal </a:t>
            </a:r>
            <a:r>
              <a:rPr sz="2500" spc="-55">
                <a:solidFill>
                  <a:srgbClr val="FFFFFF"/>
                </a:solidFill>
                <a:latin typeface="Arial"/>
                <a:cs typeface="Arial"/>
              </a:rPr>
              <a:t>complaint, </a:t>
            </a:r>
            <a:r>
              <a:rPr sz="250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sz="2500" spc="-145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500" spc="-17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500" spc="-60">
                <a:solidFill>
                  <a:srgbClr val="FFFFFF"/>
                </a:solidFill>
                <a:latin typeface="Arial"/>
                <a:cs typeface="Arial"/>
              </a:rPr>
              <a:t>indicated </a:t>
            </a:r>
            <a:r>
              <a:rPr sz="2500" spc="-4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sz="2500" spc="1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2500" spc="-80">
                <a:solidFill>
                  <a:srgbClr val="FFFFFF"/>
                </a:solidFill>
                <a:latin typeface="Arial"/>
                <a:cs typeface="Arial"/>
              </a:rPr>
              <a:t>cooperate </a:t>
            </a:r>
            <a:r>
              <a:rPr sz="2500" spc="2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500" spc="-130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sz="2500" spc="-70">
                <a:solidFill>
                  <a:srgbClr val="FFFFFF"/>
                </a:solidFill>
                <a:latin typeface="Arial"/>
                <a:cs typeface="Arial"/>
              </a:rPr>
              <a:t>investigation </a:t>
            </a:r>
            <a:r>
              <a:rPr sz="2500" spc="45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sz="250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500" spc="-50">
                <a:solidFill>
                  <a:srgbClr val="FFFFFF"/>
                </a:solidFill>
                <a:latin typeface="Arial"/>
                <a:cs typeface="Arial"/>
              </a:rPr>
              <a:t>Title</a:t>
            </a:r>
            <a:r>
              <a:rPr sz="2500" spc="-5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10">
                <a:solidFill>
                  <a:srgbClr val="FFFFFF"/>
                </a:solidFill>
                <a:latin typeface="Arial"/>
                <a:cs typeface="Arial"/>
              </a:rPr>
              <a:t>IX </a:t>
            </a:r>
            <a:r>
              <a:rPr sz="2500" spc="-70">
                <a:solidFill>
                  <a:srgbClr val="FFFFFF"/>
                </a:solidFill>
                <a:latin typeface="Arial"/>
                <a:cs typeface="Arial"/>
              </a:rPr>
              <a:t>Coordinator </a:t>
            </a:r>
            <a:r>
              <a:rPr sz="2500" spc="-60">
                <a:solidFill>
                  <a:srgbClr val="FFFFFF"/>
                </a:solidFill>
                <a:latin typeface="Arial"/>
                <a:cs typeface="Arial"/>
              </a:rPr>
              <a:t>files </a:t>
            </a:r>
            <a:r>
              <a:rPr sz="2500" spc="-18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500" spc="-35">
                <a:solidFill>
                  <a:srgbClr val="FFFFFF"/>
                </a:solidFill>
                <a:latin typeface="Arial"/>
                <a:cs typeface="Arial"/>
              </a:rPr>
              <a:t>formal</a:t>
            </a:r>
            <a:r>
              <a:rPr sz="250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55">
                <a:solidFill>
                  <a:srgbClr val="FFFFFF"/>
                </a:solidFill>
                <a:latin typeface="Arial"/>
                <a:cs typeface="Arial"/>
              </a:rPr>
              <a:t>complaint.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44830" y="888342"/>
            <a:ext cx="8675370" cy="1502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1620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FFFFFF"/>
                </a:solidFill>
              </a:rPr>
              <a:t>Example of T9</a:t>
            </a:r>
            <a:r>
              <a:rPr sz="3950" spc="-75" dirty="0">
                <a:solidFill>
                  <a:srgbClr val="FFFFFF"/>
                </a:solidFill>
              </a:rPr>
              <a:t> </a:t>
            </a:r>
            <a:r>
              <a:rPr sz="3950" dirty="0">
                <a:solidFill>
                  <a:srgbClr val="FFFFFF"/>
                </a:solidFill>
              </a:rPr>
              <a:t>Coordinator  </a:t>
            </a:r>
            <a:r>
              <a:rPr sz="3950" spc="5" dirty="0">
                <a:solidFill>
                  <a:srgbClr val="FFFFFF"/>
                </a:solidFill>
              </a:rPr>
              <a:t>formal</a:t>
            </a:r>
            <a:r>
              <a:rPr sz="3950" dirty="0">
                <a:solidFill>
                  <a:srgbClr val="FFFFFF"/>
                </a:solidFill>
              </a:rPr>
              <a:t> </a:t>
            </a:r>
            <a:r>
              <a:rPr sz="3950" spc="5" dirty="0">
                <a:solidFill>
                  <a:srgbClr val="FFFFFF"/>
                </a:solidFill>
              </a:rPr>
              <a:t>complaint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78043" y="2462541"/>
            <a:ext cx="8264653" cy="2847318"/>
          </a:xfrm>
          <a:prstGeom prst="rect">
            <a:avLst/>
          </a:prstGeom>
          <a:solidFill>
            <a:srgbClr val="E8ECFD"/>
          </a:solidFill>
        </p:spPr>
        <p:txBody>
          <a:bodyPr vert="horz" wrap="square" lIns="0" tIns="0" rIns="0" bIns="0" rtlCol="0">
            <a:spAutoFit/>
          </a:bodyPr>
          <a:lstStyle/>
          <a:p>
            <a:pPr marL="339725" marR="410845">
              <a:lnSpc>
                <a:spcPts val="3170"/>
              </a:lnSpc>
            </a:pPr>
            <a:r>
              <a:rPr sz="2650" spc="-380" dirty="0">
                <a:latin typeface="Arial"/>
                <a:cs typeface="Arial"/>
              </a:rPr>
              <a:t>Yes </a:t>
            </a:r>
            <a:r>
              <a:rPr sz="2650" spc="-160" dirty="0">
                <a:latin typeface="Arial"/>
                <a:cs typeface="Arial"/>
              </a:rPr>
              <a:t>– </a:t>
            </a:r>
            <a:r>
              <a:rPr sz="2650" spc="-95" dirty="0">
                <a:latin typeface="Arial"/>
                <a:cs typeface="Arial"/>
              </a:rPr>
              <a:t>complaints </a:t>
            </a:r>
            <a:r>
              <a:rPr sz="2650" spc="-175" dirty="0">
                <a:latin typeface="Arial"/>
                <a:cs typeface="Arial"/>
              </a:rPr>
              <a:t>can </a:t>
            </a:r>
            <a:r>
              <a:rPr sz="2650" spc="-130" dirty="0">
                <a:latin typeface="Arial"/>
                <a:cs typeface="Arial"/>
              </a:rPr>
              <a:t>be  </a:t>
            </a:r>
            <a:r>
              <a:rPr sz="2650" spc="-105" dirty="0">
                <a:latin typeface="Arial"/>
                <a:cs typeface="Arial"/>
              </a:rPr>
              <a:t>consolidated </a:t>
            </a:r>
            <a:r>
              <a:rPr sz="2650" spc="40" dirty="0">
                <a:latin typeface="Arial"/>
                <a:cs typeface="Arial"/>
              </a:rPr>
              <a:t>if </a:t>
            </a:r>
            <a:r>
              <a:rPr sz="2650" spc="-65" dirty="0">
                <a:latin typeface="Arial"/>
                <a:cs typeface="Arial"/>
              </a:rPr>
              <a:t>they  </a:t>
            </a:r>
            <a:r>
              <a:rPr sz="2650" spc="-125" dirty="0">
                <a:latin typeface="Arial"/>
                <a:cs typeface="Arial"/>
              </a:rPr>
              <a:t>arise </a:t>
            </a:r>
            <a:r>
              <a:rPr sz="2650" spc="-15" dirty="0">
                <a:latin typeface="Arial"/>
                <a:cs typeface="Arial"/>
              </a:rPr>
              <a:t>out </a:t>
            </a:r>
            <a:r>
              <a:rPr sz="2650" spc="-10" dirty="0">
                <a:latin typeface="Arial"/>
                <a:cs typeface="Arial"/>
              </a:rPr>
              <a:t>of </a:t>
            </a:r>
            <a:r>
              <a:rPr sz="2650" spc="-35" dirty="0">
                <a:latin typeface="Arial"/>
                <a:cs typeface="Arial"/>
              </a:rPr>
              <a:t>the </a:t>
            </a:r>
            <a:r>
              <a:rPr sz="2650" spc="-200" dirty="0">
                <a:latin typeface="Arial"/>
                <a:cs typeface="Arial"/>
              </a:rPr>
              <a:t>same  </a:t>
            </a:r>
            <a:r>
              <a:rPr sz="2650" spc="-114" dirty="0">
                <a:latin typeface="Arial"/>
                <a:cs typeface="Arial"/>
              </a:rPr>
              <a:t>facts </a:t>
            </a:r>
            <a:r>
              <a:rPr sz="2650" spc="-130" dirty="0">
                <a:latin typeface="Arial"/>
                <a:cs typeface="Arial"/>
              </a:rPr>
              <a:t>and</a:t>
            </a:r>
            <a:r>
              <a:rPr sz="2650" spc="-190" dirty="0">
                <a:latin typeface="Arial"/>
                <a:cs typeface="Arial"/>
              </a:rPr>
              <a:t> </a:t>
            </a:r>
            <a:r>
              <a:rPr sz="2650" spc="-135" dirty="0">
                <a:latin typeface="Arial"/>
                <a:cs typeface="Arial"/>
              </a:rPr>
              <a:t>circumstances.</a:t>
            </a:r>
            <a:endParaRPr lang="en-US" sz="2650" spc="-135" dirty="0">
              <a:latin typeface="Arial"/>
              <a:cs typeface="Arial"/>
            </a:endParaRPr>
          </a:p>
          <a:p>
            <a:pPr marL="796925" marR="410845" indent="-457200">
              <a:lnSpc>
                <a:spcPts val="3170"/>
              </a:lnSpc>
              <a:buFont typeface="Arial" panose="020B0604020202020204" pitchFamily="34" charset="0"/>
              <a:buChar char="•"/>
            </a:pPr>
            <a:r>
              <a:rPr lang="en-US" sz="2650" spc="-135" dirty="0">
                <a:latin typeface="Arial"/>
                <a:cs typeface="Arial"/>
              </a:rPr>
              <a:t>Multiple Respondents</a:t>
            </a:r>
          </a:p>
          <a:p>
            <a:pPr marL="796925" marR="410845" indent="-457200">
              <a:lnSpc>
                <a:spcPts val="3170"/>
              </a:lnSpc>
              <a:buFont typeface="Arial" panose="020B0604020202020204" pitchFamily="34" charset="0"/>
              <a:buChar char="•"/>
            </a:pPr>
            <a:r>
              <a:rPr lang="en-US" sz="2650" spc="-135" dirty="0">
                <a:latin typeface="Arial"/>
                <a:cs typeface="Arial"/>
              </a:rPr>
              <a:t>Multiple Complainants</a:t>
            </a:r>
          </a:p>
          <a:p>
            <a:pPr marL="796925" marR="410845" indent="-457200">
              <a:lnSpc>
                <a:spcPts val="3170"/>
              </a:lnSpc>
              <a:buFont typeface="Arial" panose="020B0604020202020204" pitchFamily="34" charset="0"/>
              <a:buChar char="•"/>
            </a:pPr>
            <a:r>
              <a:rPr lang="en-US" sz="2650" spc="-135" dirty="0">
                <a:latin typeface="Arial"/>
                <a:cs typeface="Arial"/>
              </a:rPr>
              <a:t>Multiple allegations against a single respondent</a:t>
            </a:r>
          </a:p>
          <a:p>
            <a:pPr marL="796925" marR="410845" indent="-457200">
              <a:lnSpc>
                <a:spcPts val="3170"/>
              </a:lnSpc>
              <a:buFont typeface="Arial" panose="020B0604020202020204" pitchFamily="34" charset="0"/>
              <a:buChar char="•"/>
            </a:pPr>
            <a:r>
              <a:rPr lang="en-US" sz="2650" spc="-135" dirty="0">
                <a:latin typeface="Arial"/>
                <a:cs typeface="Arial"/>
              </a:rPr>
              <a:t>Multiple allegations from a single complainant</a:t>
            </a:r>
          </a:p>
          <a:p>
            <a:pPr marL="339725" marR="410845">
              <a:lnSpc>
                <a:spcPts val="3170"/>
              </a:lnSpc>
            </a:pPr>
            <a:endParaRPr sz="26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4663" y="1182116"/>
            <a:ext cx="795020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00">
                <a:solidFill>
                  <a:srgbClr val="0032A0"/>
                </a:solidFill>
              </a:rPr>
              <a:t>Can we </a:t>
            </a:r>
            <a:r>
              <a:rPr sz="3400" spc="-5">
                <a:solidFill>
                  <a:srgbClr val="0032A0"/>
                </a:solidFill>
              </a:rPr>
              <a:t>consolidate </a:t>
            </a:r>
            <a:r>
              <a:rPr sz="3400">
                <a:solidFill>
                  <a:srgbClr val="0032A0"/>
                </a:solidFill>
              </a:rPr>
              <a:t>the</a:t>
            </a:r>
            <a:r>
              <a:rPr sz="3400" spc="20">
                <a:solidFill>
                  <a:srgbClr val="0032A0"/>
                </a:solidFill>
              </a:rPr>
              <a:t> </a:t>
            </a:r>
            <a:r>
              <a:rPr sz="3400">
                <a:solidFill>
                  <a:srgbClr val="0032A0"/>
                </a:solidFill>
              </a:rPr>
              <a:t>complaints?</a:t>
            </a:r>
            <a:endParaRPr sz="3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33600" y="2549651"/>
            <a:ext cx="4876800" cy="3775393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715">
              <a:lnSpc>
                <a:spcPct val="89600"/>
              </a:lnSpc>
              <a:spcBef>
                <a:spcPts val="420"/>
              </a:spcBef>
            </a:pP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Students 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04" dirty="0">
                <a:solidFill>
                  <a:srgbClr val="FFFFFF"/>
                </a:solidFill>
                <a:latin typeface="Arial"/>
                <a:cs typeface="Arial"/>
              </a:rPr>
              <a:t>B,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who 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roommates,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allege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509" dirty="0">
                <a:solidFill>
                  <a:srgbClr val="FFFFFF"/>
                </a:solidFill>
                <a:latin typeface="Arial"/>
                <a:cs typeface="Arial"/>
              </a:rPr>
              <a:t>C </a:t>
            </a:r>
            <a:r>
              <a:rPr lang="en-US" sz="2650" spc="-509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barged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into </a:t>
            </a:r>
            <a:r>
              <a:rPr sz="2650" spc="-15" dirty="0">
                <a:solidFill>
                  <a:srgbClr val="FFFFFF"/>
                </a:solidFill>
                <a:latin typeface="Arial"/>
                <a:cs typeface="Arial"/>
              </a:rPr>
              <a:t>their 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dormitory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room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drunk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propositioned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65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90" dirty="0">
                <a:solidFill>
                  <a:srgbClr val="FFFFFF"/>
                </a:solidFill>
                <a:latin typeface="Arial"/>
                <a:cs typeface="Arial"/>
              </a:rPr>
              <a:t>sex.</a:t>
            </a:r>
            <a:endParaRPr lang="en-US" sz="2650" spc="-19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715">
              <a:lnSpc>
                <a:spcPct val="89600"/>
              </a:lnSpc>
              <a:spcBef>
                <a:spcPts val="420"/>
              </a:spcBef>
            </a:pPr>
            <a:endParaRPr sz="2650" dirty="0">
              <a:latin typeface="Arial"/>
              <a:cs typeface="Arial"/>
            </a:endParaRPr>
          </a:p>
          <a:p>
            <a:pPr marL="12700" marR="5080">
              <a:lnSpc>
                <a:spcPct val="89600"/>
              </a:lnSpc>
              <a:spcBef>
                <a:spcPts val="5"/>
              </a:spcBef>
            </a:pP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24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13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650" spc="-105" dirty="0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650" spc="-335" dirty="0">
                <a:solidFill>
                  <a:srgbClr val="FFFFFF"/>
                </a:solidFill>
                <a:latin typeface="Arial"/>
                <a:cs typeface="Arial"/>
              </a:rPr>
              <a:t>B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sz="2650" spc="-20" dirty="0">
                <a:solidFill>
                  <a:srgbClr val="FFFFFF"/>
                </a:solidFill>
                <a:latin typeface="Arial"/>
                <a:cs typeface="Arial"/>
              </a:rPr>
              <a:t>file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650" spc="-70" dirty="0">
                <a:solidFill>
                  <a:srgbClr val="FFFFFF"/>
                </a:solidFill>
                <a:latin typeface="Arial"/>
                <a:cs typeface="Arial"/>
              </a:rPr>
              <a:t>own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formal</a:t>
            </a:r>
            <a:r>
              <a:rPr sz="2650" spc="-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complaint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650" spc="-135" dirty="0">
                <a:solidFill>
                  <a:srgbClr val="FFFFFF"/>
                </a:solidFill>
                <a:latin typeface="Arial"/>
                <a:cs typeface="Arial"/>
              </a:rPr>
              <a:t>harassment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from the  </a:t>
            </a:r>
            <a:r>
              <a:rPr sz="2650" spc="-195" dirty="0">
                <a:solidFill>
                  <a:srgbClr val="FFFFFF"/>
                </a:solidFill>
                <a:latin typeface="Arial"/>
                <a:cs typeface="Arial"/>
              </a:rPr>
              <a:t>same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incident.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44830" y="1054098"/>
            <a:ext cx="8675370" cy="1502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1620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FFFFFF"/>
                </a:solidFill>
              </a:rPr>
              <a:t>Example of</a:t>
            </a:r>
            <a:r>
              <a:rPr sz="3950" spc="-80" dirty="0">
                <a:solidFill>
                  <a:srgbClr val="FFFFFF"/>
                </a:solidFill>
              </a:rPr>
              <a:t> </a:t>
            </a:r>
            <a:r>
              <a:rPr sz="3950" spc="5" dirty="0">
                <a:solidFill>
                  <a:srgbClr val="FFFFFF"/>
                </a:solidFill>
              </a:rPr>
              <a:t>permissible  consolidation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33600" y="2514876"/>
            <a:ext cx="6324600" cy="3252814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665"/>
              </a:spcBef>
            </a:pP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Medical 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Resident </a:t>
            </a:r>
            <a:r>
              <a:rPr sz="2450" spc="-60" dirty="0">
                <a:solidFill>
                  <a:srgbClr val="FFFFFF"/>
                </a:solidFill>
                <a:latin typeface="Arial"/>
                <a:cs typeface="Arial"/>
              </a:rPr>
              <a:t>files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35" dirty="0">
                <a:solidFill>
                  <a:srgbClr val="FFFFFF"/>
                </a:solidFill>
                <a:latin typeface="Arial"/>
                <a:cs typeface="Arial"/>
              </a:rPr>
              <a:t>formal  </a:t>
            </a: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complaint </a:t>
            </a:r>
            <a:r>
              <a:rPr sz="2450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Research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Fellow</a:t>
            </a:r>
            <a:r>
              <a:rPr sz="2450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20" dirty="0">
                <a:solidFill>
                  <a:srgbClr val="FFFFFF"/>
                </a:solidFill>
                <a:latin typeface="Arial"/>
                <a:cs typeface="Arial"/>
              </a:rPr>
              <a:t>sexually  </a:t>
            </a:r>
            <a:r>
              <a:rPr sz="2450" spc="-114" dirty="0">
                <a:solidFill>
                  <a:srgbClr val="FFFFFF"/>
                </a:solidFill>
                <a:latin typeface="Arial"/>
                <a:cs typeface="Arial"/>
              </a:rPr>
              <a:t>assaulted 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Resident </a:t>
            </a:r>
            <a:r>
              <a:rPr sz="2450" spc="15" dirty="0">
                <a:solidFill>
                  <a:srgbClr val="FFFFFF"/>
                </a:solidFill>
                <a:latin typeface="Arial"/>
                <a:cs typeface="Arial"/>
              </a:rPr>
              <a:t>two </a:t>
            </a:r>
            <a:r>
              <a:rPr sz="2450" spc="-145" dirty="0">
                <a:solidFill>
                  <a:srgbClr val="FFFFFF"/>
                </a:solidFill>
                <a:latin typeface="Arial"/>
                <a:cs typeface="Arial"/>
              </a:rPr>
              <a:t>years </a:t>
            </a:r>
            <a:r>
              <a:rPr sz="2450" spc="-150" dirty="0">
                <a:solidFill>
                  <a:srgbClr val="FFFFFF"/>
                </a:solidFill>
                <a:latin typeface="Arial"/>
                <a:cs typeface="Arial"/>
              </a:rPr>
              <a:t>ago 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when  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Resident </a:t>
            </a:r>
            <a:r>
              <a:rPr sz="2450" spc="-150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450" spc="-80" dirty="0">
                <a:solidFill>
                  <a:srgbClr val="FFFFFF"/>
                </a:solidFill>
                <a:latin typeface="Arial"/>
                <a:cs typeface="Arial"/>
              </a:rPr>
              <a:t>incapacitated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50" spc="-114" dirty="0">
                <a:solidFill>
                  <a:srgbClr val="FFFFFF"/>
                </a:solidFill>
                <a:latin typeface="Arial"/>
                <a:cs typeface="Arial"/>
              </a:rPr>
              <a:t>drugs 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taken </a:t>
            </a:r>
            <a:r>
              <a:rPr sz="2450" spc="3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0" dirty="0">
                <a:solidFill>
                  <a:srgbClr val="FFFFFF"/>
                </a:solidFill>
                <a:latin typeface="Arial"/>
                <a:cs typeface="Arial"/>
              </a:rPr>
              <a:t>treat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135" dirty="0">
                <a:solidFill>
                  <a:srgbClr val="FFFFFF"/>
                </a:solidFill>
                <a:latin typeface="Arial"/>
                <a:cs typeface="Arial"/>
              </a:rPr>
              <a:t>back</a:t>
            </a:r>
            <a:r>
              <a:rPr sz="2450" spc="-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injury.</a:t>
            </a:r>
            <a:endParaRPr lang="en-US" sz="2450" spc="-5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ts val="2380"/>
              </a:lnSpc>
              <a:spcBef>
                <a:spcPts val="665"/>
              </a:spcBef>
            </a:pPr>
            <a:endParaRPr sz="2450" dirty="0">
              <a:latin typeface="Arial"/>
              <a:cs typeface="Arial"/>
            </a:endParaRPr>
          </a:p>
          <a:p>
            <a:pPr marL="12700">
              <a:lnSpc>
                <a:spcPts val="2090"/>
              </a:lnSpc>
            </a:pP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Undergraduate, </a:t>
            </a:r>
            <a:r>
              <a:rPr sz="2450" spc="-110" dirty="0">
                <a:solidFill>
                  <a:srgbClr val="FFFFFF"/>
                </a:solidFill>
                <a:latin typeface="Arial"/>
                <a:cs typeface="Arial"/>
              </a:rPr>
              <a:t>Fellow’s</a:t>
            </a:r>
            <a:r>
              <a:rPr sz="245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present</a:t>
            </a:r>
            <a:endParaRPr sz="2450" dirty="0">
              <a:latin typeface="Arial"/>
              <a:cs typeface="Arial"/>
            </a:endParaRPr>
          </a:p>
          <a:p>
            <a:pPr marL="12700" marR="326390">
              <a:lnSpc>
                <a:spcPts val="2380"/>
              </a:lnSpc>
              <a:spcBef>
                <a:spcPts val="265"/>
              </a:spcBef>
            </a:pP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romantic </a:t>
            </a:r>
            <a:r>
              <a:rPr sz="2450" spc="-65" dirty="0">
                <a:solidFill>
                  <a:srgbClr val="FFFFFF"/>
                </a:solidFill>
                <a:latin typeface="Arial"/>
                <a:cs typeface="Arial"/>
              </a:rPr>
              <a:t>partner, </a:t>
            </a:r>
            <a:r>
              <a:rPr sz="2450" spc="-60" dirty="0">
                <a:solidFill>
                  <a:srgbClr val="FFFFFF"/>
                </a:solidFill>
                <a:latin typeface="Arial"/>
                <a:cs typeface="Arial"/>
              </a:rPr>
              <a:t>files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35" dirty="0">
                <a:solidFill>
                  <a:srgbClr val="FFFFFF"/>
                </a:solidFill>
                <a:latin typeface="Arial"/>
                <a:cs typeface="Arial"/>
              </a:rPr>
              <a:t>formal  </a:t>
            </a:r>
            <a:r>
              <a:rPr sz="2450" spc="-55" dirty="0">
                <a:solidFill>
                  <a:srgbClr val="FFFFFF"/>
                </a:solidFill>
                <a:latin typeface="Arial"/>
                <a:cs typeface="Arial"/>
              </a:rPr>
              <a:t>complaint </a:t>
            </a:r>
            <a:r>
              <a:rPr sz="2450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50" spc="-95" dirty="0">
                <a:solidFill>
                  <a:srgbClr val="FFFFFF"/>
                </a:solidFill>
                <a:latin typeface="Arial"/>
                <a:cs typeface="Arial"/>
              </a:rPr>
              <a:t>Fellow </a:t>
            </a:r>
            <a:r>
              <a:rPr sz="2450" spc="-40" dirty="0">
                <a:solidFill>
                  <a:srgbClr val="FFFFFF"/>
                </a:solidFill>
                <a:latin typeface="Arial"/>
                <a:cs typeface="Arial"/>
              </a:rPr>
              <a:t>committed  </a:t>
            </a:r>
            <a:r>
              <a:rPr sz="2450" spc="-60" dirty="0">
                <a:solidFill>
                  <a:srgbClr val="FFFFFF"/>
                </a:solidFill>
                <a:latin typeface="Arial"/>
                <a:cs typeface="Arial"/>
              </a:rPr>
              <a:t>dating </a:t>
            </a:r>
            <a:r>
              <a:rPr sz="2450" spc="-80" dirty="0">
                <a:solidFill>
                  <a:srgbClr val="FFFFFF"/>
                </a:solidFill>
                <a:latin typeface="Arial"/>
                <a:cs typeface="Arial"/>
              </a:rPr>
              <a:t>violence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50" spc="-105" dirty="0">
                <a:solidFill>
                  <a:srgbClr val="FFFFFF"/>
                </a:solidFill>
                <a:latin typeface="Arial"/>
                <a:cs typeface="Arial"/>
              </a:rPr>
              <a:t>slapping  </a:t>
            </a:r>
            <a:r>
              <a:rPr sz="2450" spc="-90" dirty="0">
                <a:solidFill>
                  <a:srgbClr val="FFFFFF"/>
                </a:solidFill>
                <a:latin typeface="Arial"/>
                <a:cs typeface="Arial"/>
              </a:rPr>
              <a:t>Undergraduate </a:t>
            </a:r>
            <a:r>
              <a:rPr sz="2450" spc="-60" dirty="0">
                <a:solidFill>
                  <a:srgbClr val="FFFFFF"/>
                </a:solidFill>
                <a:latin typeface="Arial"/>
                <a:cs typeface="Arial"/>
              </a:rPr>
              <a:t>during </a:t>
            </a:r>
            <a:r>
              <a:rPr sz="2450" spc="-12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450" spc="-75" dirty="0">
                <a:solidFill>
                  <a:srgbClr val="FFFFFF"/>
                </a:solidFill>
                <a:latin typeface="Arial"/>
                <a:cs typeface="Arial"/>
              </a:rPr>
              <a:t>argument</a:t>
            </a:r>
            <a:r>
              <a:rPr sz="245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8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50" spc="-30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r>
              <a:rPr sz="2450" spc="-130" dirty="0">
                <a:solidFill>
                  <a:srgbClr val="FFFFFF"/>
                </a:solidFill>
                <a:latin typeface="Arial"/>
                <a:cs typeface="Arial"/>
              </a:rPr>
              <a:t> ago.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8221" y="908169"/>
            <a:ext cx="8675370" cy="1502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1620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FFFFFF"/>
                </a:solidFill>
              </a:rPr>
              <a:t>Example of</a:t>
            </a:r>
            <a:r>
              <a:rPr sz="3950" spc="-80" dirty="0">
                <a:solidFill>
                  <a:srgbClr val="FFFFFF"/>
                </a:solidFill>
              </a:rPr>
              <a:t> </a:t>
            </a:r>
            <a:r>
              <a:rPr sz="3950" spc="10" dirty="0">
                <a:solidFill>
                  <a:srgbClr val="FFFFFF"/>
                </a:solidFill>
              </a:rPr>
              <a:t>impermissible  </a:t>
            </a:r>
            <a:r>
              <a:rPr sz="3950" spc="5" dirty="0">
                <a:solidFill>
                  <a:srgbClr val="FFFFFF"/>
                </a:solidFill>
              </a:rPr>
              <a:t>consolidation</a:t>
            </a:r>
            <a:endParaRPr sz="3950" dirty="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object 27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 descr="HuschBlackwell Logo"/>
          <p:cNvSpPr/>
          <p:nvPr/>
        </p:nvSpPr>
        <p:spPr>
          <a:xfrm>
            <a:off x="7914132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 txBox="1"/>
          <p:nvPr/>
        </p:nvSpPr>
        <p:spPr>
          <a:xfrm>
            <a:off x="8060516" y="2805874"/>
            <a:ext cx="931083" cy="316753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1950" spc="-80" dirty="0">
                <a:latin typeface="Arial"/>
                <a:cs typeface="Arial"/>
              </a:rPr>
              <a:t>Appeal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835780" y="2802761"/>
            <a:ext cx="3733800" cy="2130070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spcBef>
                <a:spcPts val="130"/>
              </a:spcBef>
            </a:pPr>
            <a:r>
              <a:rPr sz="1950" spc="-110" dirty="0">
                <a:latin typeface="Arial"/>
                <a:cs typeface="Arial"/>
              </a:rPr>
              <a:t>Live </a:t>
            </a:r>
            <a:r>
              <a:rPr sz="1950" spc="-65" dirty="0">
                <a:latin typeface="Arial"/>
                <a:cs typeface="Arial"/>
              </a:rPr>
              <a:t>hearing </a:t>
            </a:r>
            <a:r>
              <a:rPr sz="1950" spc="-45" dirty="0">
                <a:latin typeface="Arial"/>
                <a:cs typeface="Arial"/>
              </a:rPr>
              <a:t>before</a:t>
            </a:r>
            <a:r>
              <a:rPr sz="1950" spc="-195" dirty="0">
                <a:latin typeface="Arial"/>
                <a:cs typeface="Arial"/>
              </a:rPr>
              <a:t> </a:t>
            </a:r>
            <a:r>
              <a:rPr sz="1950" spc="-140" dirty="0">
                <a:latin typeface="Arial"/>
                <a:cs typeface="Arial"/>
              </a:rPr>
              <a:t>a</a:t>
            </a:r>
            <a:r>
              <a:rPr lang="en-US" sz="1950" spc="-140" dirty="0">
                <a:latin typeface="Arial"/>
                <a:cs typeface="Arial"/>
              </a:rPr>
              <a:t> </a:t>
            </a:r>
            <a:r>
              <a:rPr lang="en-US" sz="1950" spc="-70" dirty="0">
                <a:latin typeface="Arial"/>
                <a:cs typeface="Arial"/>
              </a:rPr>
              <a:t>decision-maker </a:t>
            </a:r>
            <a:r>
              <a:rPr lang="en-US" sz="1950" spc="-30" dirty="0">
                <a:latin typeface="Arial"/>
                <a:cs typeface="Arial"/>
              </a:rPr>
              <a:t>who  </a:t>
            </a:r>
            <a:r>
              <a:rPr lang="en-US" sz="1950" spc="-50" dirty="0">
                <a:latin typeface="Arial"/>
                <a:cs typeface="Arial"/>
              </a:rPr>
              <a:t>finds </a:t>
            </a:r>
            <a:r>
              <a:rPr lang="en-US" sz="1950" spc="-70" dirty="0">
                <a:latin typeface="Arial"/>
                <a:cs typeface="Arial"/>
              </a:rPr>
              <a:t>facts </a:t>
            </a:r>
            <a:r>
              <a:rPr lang="en-US" sz="1950" spc="-45" dirty="0">
                <a:latin typeface="Arial"/>
                <a:cs typeface="Arial"/>
              </a:rPr>
              <a:t>under </a:t>
            </a:r>
            <a:r>
              <a:rPr lang="en-US" sz="1950" spc="-95" dirty="0">
                <a:latin typeface="Arial"/>
                <a:cs typeface="Arial"/>
              </a:rPr>
              <a:t>an  </a:t>
            </a:r>
            <a:r>
              <a:rPr lang="en-US" sz="1950" spc="-40" dirty="0">
                <a:latin typeface="Arial"/>
                <a:cs typeface="Arial"/>
              </a:rPr>
              <a:t>evidentiary </a:t>
            </a:r>
            <a:r>
              <a:rPr lang="en-US" sz="1950" spc="-70" dirty="0">
                <a:latin typeface="Arial"/>
                <a:cs typeface="Arial"/>
              </a:rPr>
              <a:t>standard  </a:t>
            </a:r>
            <a:r>
              <a:rPr lang="en-US" sz="1950" spc="-80" dirty="0">
                <a:latin typeface="Arial"/>
                <a:cs typeface="Arial"/>
              </a:rPr>
              <a:t>and </a:t>
            </a:r>
            <a:r>
              <a:rPr lang="en-US" sz="1950" spc="-50" dirty="0">
                <a:latin typeface="Arial"/>
                <a:cs typeface="Arial"/>
              </a:rPr>
              <a:t>determines </a:t>
            </a:r>
            <a:r>
              <a:rPr lang="en-US" sz="1950" spc="-10" dirty="0">
                <a:latin typeface="Arial"/>
                <a:cs typeface="Arial"/>
              </a:rPr>
              <a:t>the  </a:t>
            </a:r>
            <a:r>
              <a:rPr lang="en-US" sz="1950" spc="-85" dirty="0">
                <a:latin typeface="Arial"/>
                <a:cs typeface="Arial"/>
              </a:rPr>
              <a:t>existence </a:t>
            </a:r>
            <a:r>
              <a:rPr lang="en-US" sz="1950" spc="-20" dirty="0">
                <a:latin typeface="Arial"/>
                <a:cs typeface="Arial"/>
              </a:rPr>
              <a:t>(or </a:t>
            </a:r>
            <a:r>
              <a:rPr lang="en-US" sz="1950" spc="-10" dirty="0">
                <a:latin typeface="Arial"/>
                <a:cs typeface="Arial"/>
              </a:rPr>
              <a:t>not) </a:t>
            </a:r>
            <a:r>
              <a:rPr lang="en-US" sz="1950" spc="5" dirty="0">
                <a:latin typeface="Arial"/>
                <a:cs typeface="Arial"/>
              </a:rPr>
              <a:t>of </a:t>
            </a:r>
            <a:r>
              <a:rPr lang="en-US" sz="1950" spc="-140" dirty="0">
                <a:latin typeface="Arial"/>
                <a:cs typeface="Arial"/>
              </a:rPr>
              <a:t>a  </a:t>
            </a:r>
            <a:r>
              <a:rPr lang="en-US" sz="1950" spc="-50" dirty="0">
                <a:latin typeface="Arial"/>
                <a:cs typeface="Arial"/>
              </a:rPr>
              <a:t>policy </a:t>
            </a:r>
            <a:r>
              <a:rPr lang="en-US" sz="1950" spc="-20" dirty="0">
                <a:latin typeface="Arial"/>
                <a:cs typeface="Arial"/>
              </a:rPr>
              <a:t>violation </a:t>
            </a:r>
            <a:r>
              <a:rPr lang="en-US" sz="1950" spc="-75" dirty="0">
                <a:latin typeface="Arial"/>
                <a:cs typeface="Arial"/>
              </a:rPr>
              <a:t>and  </a:t>
            </a:r>
            <a:r>
              <a:rPr lang="en-US" sz="1950" spc="-100" dirty="0">
                <a:latin typeface="Arial"/>
                <a:cs typeface="Arial"/>
              </a:rPr>
              <a:t>any </a:t>
            </a:r>
            <a:r>
              <a:rPr lang="en-US" sz="1950" spc="-40" dirty="0">
                <a:latin typeface="Arial"/>
                <a:cs typeface="Arial"/>
              </a:rPr>
              <a:t>resulting  </a:t>
            </a:r>
            <a:r>
              <a:rPr lang="en-US" sz="1950" spc="-50" dirty="0">
                <a:latin typeface="Arial"/>
                <a:cs typeface="Arial"/>
              </a:rPr>
              <a:t>sanctions/remedi</a:t>
            </a:r>
            <a:r>
              <a:rPr lang="en-US" sz="1950" spc="-75" dirty="0">
                <a:latin typeface="Arial"/>
                <a:cs typeface="Arial"/>
              </a:rPr>
              <a:t>a</a:t>
            </a:r>
            <a:r>
              <a:rPr lang="en-US" sz="1950" spc="5" dirty="0">
                <a:latin typeface="Arial"/>
                <a:cs typeface="Arial"/>
              </a:rPr>
              <a:t>tion</a:t>
            </a:r>
            <a:endParaRPr lang="en-US" sz="1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1950" dirty="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31641" y="2802761"/>
            <a:ext cx="2513203" cy="1153393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2065" marR="5080" algn="ctr">
              <a:lnSpc>
                <a:spcPct val="93000"/>
              </a:lnSpc>
              <a:spcBef>
                <a:spcPts val="290"/>
              </a:spcBef>
            </a:pPr>
            <a:r>
              <a:rPr sz="1950" spc="-55">
                <a:latin typeface="Arial"/>
                <a:cs typeface="Arial"/>
              </a:rPr>
              <a:t>Investigation </a:t>
            </a:r>
            <a:r>
              <a:rPr sz="1950" spc="35">
                <a:latin typeface="Arial"/>
                <a:cs typeface="Arial"/>
              </a:rPr>
              <a:t>to</a:t>
            </a:r>
            <a:r>
              <a:rPr sz="1950" spc="-200">
                <a:latin typeface="Arial"/>
                <a:cs typeface="Arial"/>
              </a:rPr>
              <a:t> </a:t>
            </a:r>
            <a:r>
              <a:rPr sz="1950" spc="-45">
                <a:latin typeface="Arial"/>
                <a:cs typeface="Arial"/>
              </a:rPr>
              <a:t>collect  relevant </a:t>
            </a:r>
            <a:r>
              <a:rPr sz="1950" spc="-40">
                <a:latin typeface="Arial"/>
                <a:cs typeface="Arial"/>
              </a:rPr>
              <a:t>inculpatory  </a:t>
            </a:r>
            <a:r>
              <a:rPr sz="1950" spc="-75">
                <a:latin typeface="Arial"/>
                <a:cs typeface="Arial"/>
              </a:rPr>
              <a:t>and </a:t>
            </a:r>
            <a:r>
              <a:rPr sz="1950" spc="-60">
                <a:latin typeface="Arial"/>
                <a:cs typeface="Arial"/>
              </a:rPr>
              <a:t>exculpat</a:t>
            </a:r>
            <a:r>
              <a:rPr lang="en-US" sz="1950" spc="-60">
                <a:latin typeface="Arial"/>
                <a:cs typeface="Arial"/>
              </a:rPr>
              <a:t>o</a:t>
            </a:r>
            <a:r>
              <a:rPr sz="1950" spc="-60">
                <a:latin typeface="Arial"/>
                <a:cs typeface="Arial"/>
              </a:rPr>
              <a:t>ry  </a:t>
            </a:r>
            <a:r>
              <a:rPr sz="1950" spc="-75">
                <a:latin typeface="Arial"/>
                <a:cs typeface="Arial"/>
              </a:rPr>
              <a:t>evidence</a:t>
            </a:r>
            <a:endParaRPr lang="en-US" sz="1950" spc="-75">
              <a:latin typeface="Arial"/>
              <a:cs typeface="Arial"/>
            </a:endParaRPr>
          </a:p>
        </p:txBody>
      </p:sp>
      <p:sp>
        <p:nvSpPr>
          <p:cNvPr id="100" name="object 100"/>
          <p:cNvSpPr txBox="1">
            <a:spLocks noGrp="1"/>
          </p:cNvSpPr>
          <p:nvPr>
            <p:ph type="title"/>
          </p:nvPr>
        </p:nvSpPr>
        <p:spPr>
          <a:xfrm>
            <a:off x="1191260" y="1232408"/>
            <a:ext cx="798195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is </a:t>
            </a:r>
            <a:r>
              <a:rPr sz="3950" dirty="0">
                <a:solidFill>
                  <a:srgbClr val="0032A0"/>
                </a:solidFill>
              </a:rPr>
              <a:t>the </a:t>
            </a:r>
            <a:r>
              <a:rPr sz="3950" spc="10" dirty="0">
                <a:solidFill>
                  <a:srgbClr val="0032A0"/>
                </a:solidFill>
              </a:rPr>
              <a:t>grievance</a:t>
            </a:r>
            <a:r>
              <a:rPr sz="3950" spc="-55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process?</a:t>
            </a:r>
            <a:endParaRPr sz="395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9200" y="2735579"/>
            <a:ext cx="6172200" cy="209929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solidFill>
                <a:schemeClr val="tx2"/>
              </a:solidFill>
              <a:latin typeface="Georgia" panose="02040502050405020303" pitchFamily="18" charset="0"/>
              <a:cs typeface="Times New Roman"/>
            </a:endParaRPr>
          </a:p>
          <a:p>
            <a:pPr marL="760095" marR="414655" indent="-342900">
              <a:lnSpc>
                <a:spcPts val="2720"/>
              </a:lnSpc>
              <a:buFont typeface="Arial" panose="020B0604020202020204" pitchFamily="34" charset="0"/>
              <a:buChar char="•"/>
            </a:pPr>
            <a:r>
              <a:rPr sz="2450" spc="-5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Title </a:t>
            </a:r>
            <a:r>
              <a:rPr sz="2450" spc="-204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IX  </a:t>
            </a:r>
            <a:r>
              <a:rPr sz="2450" spc="-150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Coo</a:t>
            </a:r>
            <a:r>
              <a:rPr sz="2450" spc="-120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r</a:t>
            </a:r>
            <a:r>
              <a:rPr sz="2450" spc="-3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dinator</a:t>
            </a:r>
            <a:endParaRPr lang="en-US" sz="2450" spc="-35">
              <a:solidFill>
                <a:schemeClr val="tx2"/>
              </a:solidFill>
              <a:latin typeface="Georgia" panose="02040502050405020303" pitchFamily="18" charset="0"/>
              <a:cs typeface="Arial"/>
            </a:endParaRPr>
          </a:p>
          <a:p>
            <a:pPr marL="760095" marR="414655" indent="-342900">
              <a:lnSpc>
                <a:spcPts val="2720"/>
              </a:lnSpc>
              <a:buFont typeface="Arial" panose="020B0604020202020204" pitchFamily="34" charset="0"/>
              <a:buChar char="•"/>
            </a:pPr>
            <a:r>
              <a:rPr lang="en-US" sz="2450" spc="-3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Investigator</a:t>
            </a:r>
          </a:p>
          <a:p>
            <a:pPr marL="760095" marR="414655" indent="-342900">
              <a:lnSpc>
                <a:spcPts val="2720"/>
              </a:lnSpc>
              <a:buFont typeface="Arial" panose="020B0604020202020204" pitchFamily="34" charset="0"/>
              <a:buChar char="•"/>
            </a:pPr>
            <a:r>
              <a:rPr lang="en-US" sz="2450" spc="-3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Hearing chair/panel</a:t>
            </a:r>
          </a:p>
          <a:p>
            <a:pPr marL="760095" marR="414655" indent="-342900">
              <a:lnSpc>
                <a:spcPts val="2720"/>
              </a:lnSpc>
              <a:buFont typeface="Arial" panose="020B0604020202020204" pitchFamily="34" charset="0"/>
              <a:buChar char="•"/>
            </a:pPr>
            <a:r>
              <a:rPr lang="en-US" sz="2450" spc="-3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Appellate Officer</a:t>
            </a:r>
          </a:p>
          <a:p>
            <a:pPr marL="760095" marR="414655" indent="-342900">
              <a:lnSpc>
                <a:spcPts val="2720"/>
              </a:lnSpc>
              <a:buFont typeface="Arial" panose="020B0604020202020204" pitchFamily="34" charset="0"/>
              <a:buChar char="•"/>
            </a:pPr>
            <a:r>
              <a:rPr lang="en-US" sz="2450" spc="-35">
                <a:solidFill>
                  <a:schemeClr val="tx2"/>
                </a:solidFill>
                <a:latin typeface="Georgia" panose="02040502050405020303" pitchFamily="18" charset="0"/>
                <a:cs typeface="Arial"/>
              </a:rPr>
              <a:t>Informal resolution coordinator</a:t>
            </a:r>
            <a:endParaRPr sz="2450">
              <a:solidFill>
                <a:schemeClr val="tx2"/>
              </a:solidFill>
              <a:latin typeface="Georgia" panose="02040502050405020303" pitchFamily="18" charset="0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9319" y="1247647"/>
            <a:ext cx="8271509" cy="1232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sz="3950">
                <a:solidFill>
                  <a:srgbClr val="0032A0"/>
                </a:solidFill>
              </a:rPr>
              <a:t>Who </a:t>
            </a:r>
            <a:r>
              <a:rPr sz="3950" spc="5">
                <a:solidFill>
                  <a:srgbClr val="0032A0"/>
                </a:solidFill>
              </a:rPr>
              <a:t>are </a:t>
            </a:r>
            <a:r>
              <a:rPr sz="3950">
                <a:solidFill>
                  <a:srgbClr val="0032A0"/>
                </a:solidFill>
              </a:rPr>
              <a:t>the </a:t>
            </a:r>
            <a:r>
              <a:rPr sz="3950" spc="5">
                <a:solidFill>
                  <a:srgbClr val="0032A0"/>
                </a:solidFill>
              </a:rPr>
              <a:t>key institutional  actors in </a:t>
            </a:r>
            <a:r>
              <a:rPr sz="3950">
                <a:solidFill>
                  <a:srgbClr val="0032A0"/>
                </a:solidFill>
              </a:rPr>
              <a:t>the </a:t>
            </a:r>
            <a:r>
              <a:rPr sz="3950" spc="5">
                <a:solidFill>
                  <a:srgbClr val="0032A0"/>
                </a:solidFill>
              </a:rPr>
              <a:t>grievance</a:t>
            </a:r>
            <a:r>
              <a:rPr sz="3950" spc="-65">
                <a:solidFill>
                  <a:srgbClr val="0032A0"/>
                </a:solidFill>
              </a:rPr>
              <a:t> </a:t>
            </a:r>
            <a:r>
              <a:rPr sz="3950" spc="5">
                <a:solidFill>
                  <a:srgbClr val="0032A0"/>
                </a:solidFill>
              </a:rPr>
              <a:t>process?</a:t>
            </a:r>
            <a:endParaRPr sz="39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object 134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115" name="object 115"/>
          <p:cNvSpPr txBox="1"/>
          <p:nvPr/>
        </p:nvSpPr>
        <p:spPr>
          <a:xfrm>
            <a:off x="914400" y="2178451"/>
            <a:ext cx="8077200" cy="312649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r>
              <a:rPr lang="en-US" sz="1450" spc="-25" dirty="0">
                <a:latin typeface="Arial"/>
                <a:cs typeface="Arial"/>
              </a:rPr>
              <a:t>1972- </a:t>
            </a:r>
            <a:r>
              <a:rPr sz="1450" spc="-25" dirty="0">
                <a:latin typeface="Arial"/>
                <a:cs typeface="Arial"/>
              </a:rPr>
              <a:t>Title </a:t>
            </a:r>
            <a:r>
              <a:rPr sz="1450" spc="-114" dirty="0">
                <a:latin typeface="Arial"/>
                <a:cs typeface="Arial"/>
              </a:rPr>
              <a:t>IX </a:t>
            </a:r>
            <a:r>
              <a:rPr sz="1450" spc="-90" dirty="0">
                <a:latin typeface="Arial"/>
                <a:cs typeface="Arial"/>
              </a:rPr>
              <a:t>passed </a:t>
            </a:r>
            <a:r>
              <a:rPr sz="1450" spc="20" dirty="0">
                <a:latin typeface="Arial"/>
                <a:cs typeface="Arial"/>
              </a:rPr>
              <a:t>with</a:t>
            </a:r>
            <a:r>
              <a:rPr sz="1450" spc="-85" dirty="0">
                <a:latin typeface="Arial"/>
                <a:cs typeface="Arial"/>
              </a:rPr>
              <a:t> </a:t>
            </a:r>
            <a:r>
              <a:rPr sz="1450" spc="-55" dirty="0">
                <a:latin typeface="Arial"/>
                <a:cs typeface="Arial"/>
              </a:rPr>
              <a:t>Education  </a:t>
            </a:r>
            <a:r>
              <a:rPr sz="1450" spc="-40" dirty="0">
                <a:latin typeface="Arial"/>
                <a:cs typeface="Arial"/>
              </a:rPr>
              <a:t>Amendme</a:t>
            </a:r>
            <a:r>
              <a:rPr sz="1450" u="sng" spc="-4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sz="1450" spc="-40" dirty="0">
                <a:latin typeface="Arial"/>
                <a:cs typeface="Arial"/>
              </a:rPr>
              <a:t>ts </a:t>
            </a:r>
            <a:r>
              <a:rPr sz="1450" spc="10" dirty="0">
                <a:latin typeface="Arial"/>
                <a:cs typeface="Arial"/>
              </a:rPr>
              <a:t>of</a:t>
            </a:r>
            <a:r>
              <a:rPr sz="1450" spc="-165" dirty="0">
                <a:latin typeface="Arial"/>
                <a:cs typeface="Arial"/>
              </a:rPr>
              <a:t> </a:t>
            </a:r>
            <a:r>
              <a:rPr sz="1450" spc="-55" dirty="0">
                <a:latin typeface="Arial"/>
                <a:cs typeface="Arial"/>
              </a:rPr>
              <a:t>1972</a:t>
            </a:r>
            <a:endParaRPr lang="en-US" sz="1450" spc="-55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lang="en-US" sz="1450" spc="-55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r>
              <a:rPr lang="en-US" sz="1450" spc="-30" dirty="0">
                <a:latin typeface="Arial"/>
                <a:cs typeface="Arial"/>
              </a:rPr>
              <a:t>2011- “Dear </a:t>
            </a:r>
            <a:r>
              <a:rPr lang="en-US" sz="1450" spc="-75" dirty="0">
                <a:latin typeface="Arial"/>
                <a:cs typeface="Arial"/>
              </a:rPr>
              <a:t>Colleague </a:t>
            </a:r>
            <a:r>
              <a:rPr lang="en-US" sz="1450" spc="15" dirty="0">
                <a:latin typeface="Arial"/>
                <a:cs typeface="Arial"/>
              </a:rPr>
              <a:t>Letter” </a:t>
            </a:r>
            <a:r>
              <a:rPr lang="en-US" sz="1450" spc="-30" dirty="0">
                <a:latin typeface="Arial"/>
                <a:cs typeface="Arial"/>
              </a:rPr>
              <a:t>directing  </a:t>
            </a:r>
            <a:r>
              <a:rPr lang="en-US" sz="1450" spc="-10" dirty="0">
                <a:latin typeface="Arial"/>
                <a:cs typeface="Arial"/>
              </a:rPr>
              <a:t>institutions </a:t>
            </a:r>
            <a:r>
              <a:rPr lang="en-US" sz="1450" spc="30" dirty="0">
                <a:latin typeface="Arial"/>
                <a:cs typeface="Arial"/>
              </a:rPr>
              <a:t>to </a:t>
            </a:r>
            <a:r>
              <a:rPr lang="en-US" sz="1450" spc="-70" dirty="0">
                <a:latin typeface="Arial"/>
                <a:cs typeface="Arial"/>
              </a:rPr>
              <a:t>address sexual </a:t>
            </a:r>
            <a:r>
              <a:rPr lang="en-US" sz="1450" spc="-60" dirty="0">
                <a:latin typeface="Arial"/>
                <a:cs typeface="Arial"/>
              </a:rPr>
              <a:t>assault,  </a:t>
            </a:r>
            <a:r>
              <a:rPr lang="en-US" sz="1450" spc="-15" dirty="0">
                <a:latin typeface="Arial"/>
                <a:cs typeface="Arial"/>
              </a:rPr>
              <a:t>followed </a:t>
            </a:r>
            <a:r>
              <a:rPr lang="en-US" sz="1450" spc="-45" dirty="0">
                <a:latin typeface="Arial"/>
                <a:cs typeface="Arial"/>
              </a:rPr>
              <a:t>by </a:t>
            </a:r>
            <a:r>
              <a:rPr lang="en-US" sz="1450" spc="-50" dirty="0">
                <a:latin typeface="Arial"/>
                <a:cs typeface="Arial"/>
              </a:rPr>
              <a:t>2011-2018 </a:t>
            </a:r>
            <a:r>
              <a:rPr lang="en-US" sz="1450" spc="-60" dirty="0">
                <a:latin typeface="Arial"/>
                <a:cs typeface="Arial"/>
              </a:rPr>
              <a:t>sub-  </a:t>
            </a:r>
            <a:r>
              <a:rPr lang="en-US" sz="1450" spc="-25" dirty="0">
                <a:latin typeface="Arial"/>
                <a:cs typeface="Arial"/>
              </a:rPr>
              <a:t>regulatory</a:t>
            </a:r>
            <a:r>
              <a:rPr lang="en-US" sz="1450" spc="-80" dirty="0">
                <a:latin typeface="Arial"/>
                <a:cs typeface="Arial"/>
              </a:rPr>
              <a:t> </a:t>
            </a:r>
            <a:r>
              <a:rPr lang="en-US" sz="1450" spc="-60" dirty="0">
                <a:latin typeface="Arial"/>
                <a:cs typeface="Arial"/>
              </a:rPr>
              <a:t>guidance</a:t>
            </a: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lang="en-US" sz="1450" spc="-60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r>
              <a:rPr lang="en-US" sz="1450" spc="-50" dirty="0">
                <a:latin typeface="Arial"/>
                <a:cs typeface="Arial"/>
              </a:rPr>
              <a:t>2013- Violence </a:t>
            </a:r>
            <a:r>
              <a:rPr lang="en-US" sz="1450" spc="-60" dirty="0">
                <a:latin typeface="Arial"/>
                <a:cs typeface="Arial"/>
              </a:rPr>
              <a:t>Against </a:t>
            </a:r>
            <a:r>
              <a:rPr lang="en-US" sz="1450" spc="-55" dirty="0">
                <a:latin typeface="Arial"/>
                <a:cs typeface="Arial"/>
              </a:rPr>
              <a:t>Women  </a:t>
            </a:r>
            <a:r>
              <a:rPr lang="en-US" sz="1450" spc="-40" dirty="0">
                <a:latin typeface="Arial"/>
                <a:cs typeface="Arial"/>
              </a:rPr>
              <a:t>Reauthorization Act</a:t>
            </a:r>
            <a:r>
              <a:rPr lang="en-US" sz="1450" spc="-155" dirty="0">
                <a:latin typeface="Arial"/>
                <a:cs typeface="Arial"/>
              </a:rPr>
              <a:t> </a:t>
            </a:r>
            <a:r>
              <a:rPr lang="en-US" sz="1450" spc="-40" dirty="0">
                <a:latin typeface="Arial"/>
                <a:cs typeface="Arial"/>
              </a:rPr>
              <a:t>extended </a:t>
            </a:r>
            <a:r>
              <a:rPr lang="en-US" sz="1450" spc="-5" dirty="0">
                <a:latin typeface="Arial"/>
                <a:cs typeface="Arial"/>
              </a:rPr>
              <a:t>institutional</a:t>
            </a:r>
            <a:r>
              <a:rPr lang="en-US" sz="1450" spc="-90" dirty="0">
                <a:latin typeface="Arial"/>
                <a:cs typeface="Arial"/>
              </a:rPr>
              <a:t> </a:t>
            </a:r>
            <a:r>
              <a:rPr lang="en-US" sz="1450" spc="-35" dirty="0">
                <a:latin typeface="Arial"/>
                <a:cs typeface="Arial"/>
              </a:rPr>
              <a:t>obligations</a:t>
            </a: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lang="en-US" sz="1450" spc="-35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r>
              <a:rPr lang="en-US" sz="1450" spc="-70" dirty="0">
                <a:latin typeface="Arial"/>
                <a:cs typeface="Arial"/>
              </a:rPr>
              <a:t>November 2018- Proposed </a:t>
            </a:r>
            <a:r>
              <a:rPr lang="en-US" sz="1450" spc="-25" dirty="0">
                <a:latin typeface="Arial"/>
                <a:cs typeface="Arial"/>
              </a:rPr>
              <a:t>Title </a:t>
            </a:r>
            <a:r>
              <a:rPr lang="en-US" sz="1450" spc="-114" dirty="0">
                <a:latin typeface="Arial"/>
                <a:cs typeface="Arial"/>
              </a:rPr>
              <a:t>IX</a:t>
            </a:r>
            <a:r>
              <a:rPr lang="en-US" sz="1450" spc="-165" dirty="0">
                <a:latin typeface="Arial"/>
                <a:cs typeface="Arial"/>
              </a:rPr>
              <a:t> </a:t>
            </a:r>
            <a:r>
              <a:rPr lang="en-US" sz="1450" spc="-15" dirty="0">
                <a:latin typeface="Arial"/>
                <a:cs typeface="Arial"/>
              </a:rPr>
              <a:t>rule</a:t>
            </a:r>
            <a:endParaRPr lang="en-US" sz="1450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lang="en-US" sz="1450" spc="-65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r>
              <a:rPr lang="en-US" sz="1450" spc="-65" dirty="0">
                <a:latin typeface="Arial"/>
                <a:cs typeface="Arial"/>
              </a:rPr>
              <a:t>May 6, 2020- Final </a:t>
            </a:r>
            <a:r>
              <a:rPr lang="en-US" sz="1450" spc="-15" dirty="0">
                <a:latin typeface="Arial"/>
                <a:cs typeface="Arial"/>
              </a:rPr>
              <a:t>rule </a:t>
            </a:r>
            <a:r>
              <a:rPr lang="en-US" sz="1450" spc="-35" dirty="0">
                <a:latin typeface="Arial"/>
                <a:cs typeface="Arial"/>
              </a:rPr>
              <a:t>(new</a:t>
            </a:r>
            <a:r>
              <a:rPr lang="en-US" sz="1450" spc="-135" dirty="0">
                <a:latin typeface="Arial"/>
                <a:cs typeface="Arial"/>
              </a:rPr>
              <a:t> </a:t>
            </a:r>
            <a:r>
              <a:rPr lang="en-US" sz="1450" spc="-40" dirty="0">
                <a:latin typeface="Arial"/>
                <a:cs typeface="Arial"/>
              </a:rPr>
              <a:t>regulations)</a:t>
            </a:r>
            <a:endParaRPr lang="en-US" sz="1450" dirty="0">
              <a:latin typeface="Arial"/>
              <a:cs typeface="Arial"/>
            </a:endParaRPr>
          </a:p>
          <a:p>
            <a:pPr marL="12700" marR="5080" indent="184150">
              <a:lnSpc>
                <a:spcPts val="1630"/>
              </a:lnSpc>
              <a:spcBef>
                <a:spcPts val="280"/>
              </a:spcBef>
            </a:pPr>
            <a:endParaRPr lang="en-US" sz="1450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lang="en-US" sz="1450" dirty="0">
              <a:latin typeface="Arial"/>
              <a:cs typeface="Arial"/>
            </a:endParaRPr>
          </a:p>
          <a:p>
            <a:pPr marL="324485" marR="5080" indent="-312420">
              <a:lnSpc>
                <a:spcPts val="1630"/>
              </a:lnSpc>
              <a:spcBef>
                <a:spcPts val="280"/>
              </a:spcBef>
            </a:pPr>
            <a:endParaRPr sz="1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759" y="1454912"/>
            <a:ext cx="791718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00" dirty="0">
                <a:solidFill>
                  <a:srgbClr val="0032A0"/>
                </a:solidFill>
              </a:rPr>
              <a:t>Why are we </a:t>
            </a:r>
            <a:r>
              <a:rPr sz="3400" spc="-5" dirty="0">
                <a:solidFill>
                  <a:srgbClr val="0032A0"/>
                </a:solidFill>
              </a:rPr>
              <a:t>talking </a:t>
            </a:r>
            <a:r>
              <a:rPr sz="3400" dirty="0">
                <a:solidFill>
                  <a:srgbClr val="0032A0"/>
                </a:solidFill>
              </a:rPr>
              <a:t>about this </a:t>
            </a:r>
            <a:r>
              <a:rPr sz="3400" spc="5" dirty="0">
                <a:solidFill>
                  <a:srgbClr val="0032A0"/>
                </a:solidFill>
              </a:rPr>
              <a:t>now?</a:t>
            </a:r>
            <a:endParaRPr sz="3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64383"/>
            <a:ext cx="7296784" cy="350392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90525" marR="794385" indent="-378460">
              <a:lnSpc>
                <a:spcPts val="3120"/>
              </a:lnSpc>
              <a:spcBef>
                <a:spcPts val="495"/>
              </a:spcBef>
              <a:buChar char="•"/>
              <a:tabLst>
                <a:tab pos="390525" algn="l"/>
                <a:tab pos="391160" algn="l"/>
              </a:tabLst>
            </a:pPr>
            <a:r>
              <a:rPr sz="2900" spc="-125">
                <a:latin typeface="Arial"/>
                <a:cs typeface="Arial"/>
              </a:rPr>
              <a:t>Equitable </a:t>
            </a:r>
            <a:r>
              <a:rPr sz="2900" spc="-40">
                <a:latin typeface="Arial"/>
                <a:cs typeface="Arial"/>
              </a:rPr>
              <a:t>treatment </a:t>
            </a:r>
            <a:r>
              <a:rPr sz="2900" spc="-15">
                <a:latin typeface="Arial"/>
                <a:cs typeface="Arial"/>
              </a:rPr>
              <a:t>of </a:t>
            </a:r>
            <a:r>
              <a:rPr sz="2900" spc="-114">
                <a:latin typeface="Arial"/>
                <a:cs typeface="Arial"/>
              </a:rPr>
              <a:t>complainants</a:t>
            </a:r>
            <a:r>
              <a:rPr sz="2900" spc="-555">
                <a:latin typeface="Arial"/>
                <a:cs typeface="Arial"/>
              </a:rPr>
              <a:t> </a:t>
            </a:r>
            <a:r>
              <a:rPr sz="2900" spc="-140">
                <a:latin typeface="Arial"/>
                <a:cs typeface="Arial"/>
              </a:rPr>
              <a:t>and  </a:t>
            </a:r>
            <a:r>
              <a:rPr sz="2900" spc="-125">
                <a:latin typeface="Arial"/>
                <a:cs typeface="Arial"/>
              </a:rPr>
              <a:t>respondents</a:t>
            </a:r>
            <a:endParaRPr sz="2900">
              <a:latin typeface="Arial"/>
              <a:cs typeface="Arial"/>
            </a:endParaRPr>
          </a:p>
          <a:p>
            <a:pPr marL="390525" marR="473075" indent="-378460">
              <a:lnSpc>
                <a:spcPts val="3120"/>
              </a:lnSpc>
              <a:spcBef>
                <a:spcPts val="695"/>
              </a:spcBef>
              <a:buChar char="•"/>
              <a:tabLst>
                <a:tab pos="390525" algn="l"/>
                <a:tab pos="391160" algn="l"/>
              </a:tabLst>
            </a:pPr>
            <a:r>
              <a:rPr sz="2900" spc="-160">
                <a:latin typeface="Arial"/>
                <a:cs typeface="Arial"/>
              </a:rPr>
              <a:t>No </a:t>
            </a:r>
            <a:r>
              <a:rPr sz="2900" spc="-114">
                <a:latin typeface="Arial"/>
                <a:cs typeface="Arial"/>
              </a:rPr>
              <a:t>stereotypes </a:t>
            </a:r>
            <a:r>
              <a:rPr sz="2900" spc="-190">
                <a:latin typeface="Arial"/>
                <a:cs typeface="Arial"/>
              </a:rPr>
              <a:t>based </a:t>
            </a:r>
            <a:r>
              <a:rPr sz="2900" spc="-95">
                <a:latin typeface="Arial"/>
                <a:cs typeface="Arial"/>
              </a:rPr>
              <a:t>on </a:t>
            </a:r>
            <a:r>
              <a:rPr sz="2900" spc="-229">
                <a:latin typeface="Arial"/>
                <a:cs typeface="Arial"/>
              </a:rPr>
              <a:t>a </a:t>
            </a:r>
            <a:r>
              <a:rPr sz="2900" spc="-85">
                <a:latin typeface="Arial"/>
                <a:cs typeface="Arial"/>
              </a:rPr>
              <a:t>party’s </a:t>
            </a:r>
            <a:r>
              <a:rPr sz="2900" spc="-125">
                <a:latin typeface="Arial"/>
                <a:cs typeface="Arial"/>
              </a:rPr>
              <a:t>status</a:t>
            </a:r>
            <a:r>
              <a:rPr sz="2900" spc="-285">
                <a:latin typeface="Arial"/>
                <a:cs typeface="Arial"/>
              </a:rPr>
              <a:t> </a:t>
            </a:r>
            <a:r>
              <a:rPr sz="2900" spc="-280">
                <a:latin typeface="Arial"/>
                <a:cs typeface="Arial"/>
              </a:rPr>
              <a:t>as  </a:t>
            </a:r>
            <a:r>
              <a:rPr sz="2900" spc="-95">
                <a:latin typeface="Arial"/>
                <a:cs typeface="Arial"/>
              </a:rPr>
              <a:t>complainant </a:t>
            </a:r>
            <a:r>
              <a:rPr sz="2900" spc="-30">
                <a:latin typeface="Arial"/>
                <a:cs typeface="Arial"/>
              </a:rPr>
              <a:t>or</a:t>
            </a:r>
            <a:r>
              <a:rPr sz="2900" spc="-275">
                <a:latin typeface="Arial"/>
                <a:cs typeface="Arial"/>
              </a:rPr>
              <a:t> </a:t>
            </a:r>
            <a:r>
              <a:rPr sz="2900" spc="-100">
                <a:latin typeface="Arial"/>
                <a:cs typeface="Arial"/>
              </a:rPr>
              <a:t>respondent</a:t>
            </a:r>
            <a:endParaRPr sz="2900">
              <a:latin typeface="Arial"/>
              <a:cs typeface="Arial"/>
            </a:endParaRPr>
          </a:p>
          <a:p>
            <a:pPr marL="390525" marR="7620" indent="-378460" algn="just">
              <a:lnSpc>
                <a:spcPts val="3120"/>
              </a:lnSpc>
              <a:spcBef>
                <a:spcPts val="685"/>
              </a:spcBef>
              <a:buChar char="•"/>
              <a:tabLst>
                <a:tab pos="391160" algn="l"/>
              </a:tabLst>
            </a:pPr>
            <a:r>
              <a:rPr sz="2900" spc="-114">
                <a:latin typeface="Arial"/>
                <a:cs typeface="Arial"/>
              </a:rPr>
              <a:t>Presumption </a:t>
            </a:r>
            <a:r>
              <a:rPr sz="2900" spc="-100">
                <a:latin typeface="Arial"/>
                <a:cs typeface="Arial"/>
              </a:rPr>
              <a:t>respondent </a:t>
            </a:r>
            <a:r>
              <a:rPr sz="2900" spc="-60">
                <a:latin typeface="Arial"/>
                <a:cs typeface="Arial"/>
              </a:rPr>
              <a:t>did </a:t>
            </a:r>
            <a:r>
              <a:rPr sz="2900" spc="-10">
                <a:latin typeface="Arial"/>
                <a:cs typeface="Arial"/>
              </a:rPr>
              <a:t>not </a:t>
            </a:r>
            <a:r>
              <a:rPr sz="2900" spc="-75">
                <a:latin typeface="Arial"/>
                <a:cs typeface="Arial"/>
              </a:rPr>
              <a:t>violate</a:t>
            </a:r>
            <a:r>
              <a:rPr sz="2900" spc="-595">
                <a:latin typeface="Arial"/>
                <a:cs typeface="Arial"/>
              </a:rPr>
              <a:t> </a:t>
            </a:r>
            <a:r>
              <a:rPr sz="2900" spc="-100">
                <a:latin typeface="Arial"/>
                <a:cs typeface="Arial"/>
              </a:rPr>
              <a:t>policy </a:t>
            </a:r>
            <a:r>
              <a:rPr sz="2900" u="heavy" spc="-1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u="heavy" spc="-1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unless </a:t>
            </a:r>
            <a:r>
              <a:rPr sz="2900" u="heavy" spc="-1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 </a:t>
            </a:r>
            <a:r>
              <a:rPr sz="2900" u="heavy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until</a:t>
            </a:r>
            <a:r>
              <a:rPr sz="2900" spc="-5">
                <a:latin typeface="Arial"/>
                <a:cs typeface="Arial"/>
              </a:rPr>
              <a:t> </a:t>
            </a:r>
            <a:r>
              <a:rPr sz="2900" spc="-229">
                <a:latin typeface="Arial"/>
                <a:cs typeface="Arial"/>
              </a:rPr>
              <a:t>a </a:t>
            </a:r>
            <a:r>
              <a:rPr sz="2900" spc="-60">
                <a:latin typeface="Arial"/>
                <a:cs typeface="Arial"/>
              </a:rPr>
              <a:t>determination </a:t>
            </a:r>
            <a:r>
              <a:rPr sz="2900" spc="-155">
                <a:latin typeface="Arial"/>
                <a:cs typeface="Arial"/>
              </a:rPr>
              <a:t>is made </a:t>
            </a:r>
            <a:r>
              <a:rPr sz="2900" spc="-35">
                <a:latin typeface="Arial"/>
                <a:cs typeface="Arial"/>
              </a:rPr>
              <a:t>after  </a:t>
            </a:r>
            <a:r>
              <a:rPr sz="2900" spc="-120">
                <a:latin typeface="Arial"/>
                <a:cs typeface="Arial"/>
              </a:rPr>
              <a:t>hearing</a:t>
            </a:r>
            <a:endParaRPr sz="2900">
              <a:latin typeface="Arial"/>
              <a:cs typeface="Arial"/>
            </a:endParaRPr>
          </a:p>
          <a:p>
            <a:pPr marL="390525" indent="-378460" algn="just">
              <a:lnSpc>
                <a:spcPct val="100000"/>
              </a:lnSpc>
              <a:spcBef>
                <a:spcPts val="290"/>
              </a:spcBef>
              <a:buChar char="•"/>
              <a:tabLst>
                <a:tab pos="391160" algn="l"/>
              </a:tabLst>
            </a:pPr>
            <a:r>
              <a:rPr sz="2900" spc="-90">
                <a:latin typeface="Arial"/>
                <a:cs typeface="Arial"/>
              </a:rPr>
              <a:t>Conflict </a:t>
            </a:r>
            <a:r>
              <a:rPr sz="2900" spc="-145">
                <a:latin typeface="Arial"/>
                <a:cs typeface="Arial"/>
              </a:rPr>
              <a:t>and </a:t>
            </a:r>
            <a:r>
              <a:rPr sz="2900" spc="-110">
                <a:latin typeface="Arial"/>
                <a:cs typeface="Arial"/>
              </a:rPr>
              <a:t>bias-free </a:t>
            </a:r>
            <a:r>
              <a:rPr sz="2900" spc="-35">
                <a:latin typeface="Arial"/>
                <a:cs typeface="Arial"/>
              </a:rPr>
              <a:t>institutional</a:t>
            </a:r>
            <a:r>
              <a:rPr sz="2900" spc="-360">
                <a:latin typeface="Arial"/>
                <a:cs typeface="Arial"/>
              </a:rPr>
              <a:t> </a:t>
            </a:r>
            <a:r>
              <a:rPr sz="2900" spc="-80">
                <a:latin typeface="Arial"/>
                <a:cs typeface="Arial"/>
              </a:rPr>
              <a:t>participants</a:t>
            </a:r>
            <a:endParaRPr sz="29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0825" marR="5080">
              <a:lnSpc>
                <a:spcPct val="100299"/>
              </a:lnSpc>
              <a:spcBef>
                <a:spcPts val="95"/>
              </a:spcBef>
            </a:pPr>
            <a:r>
              <a:rPr sz="3950">
                <a:solidFill>
                  <a:srgbClr val="0032A0"/>
                </a:solidFill>
              </a:rPr>
              <a:t>What </a:t>
            </a:r>
            <a:r>
              <a:rPr sz="3950" spc="5">
                <a:solidFill>
                  <a:srgbClr val="0032A0"/>
                </a:solidFill>
              </a:rPr>
              <a:t>general principles  govern </a:t>
            </a:r>
            <a:r>
              <a:rPr sz="3950">
                <a:solidFill>
                  <a:srgbClr val="0032A0"/>
                </a:solidFill>
              </a:rPr>
              <a:t>the </a:t>
            </a:r>
            <a:r>
              <a:rPr sz="3950" spc="5">
                <a:solidFill>
                  <a:srgbClr val="0032A0"/>
                </a:solidFill>
              </a:rPr>
              <a:t>grievance</a:t>
            </a:r>
            <a:r>
              <a:rPr sz="3950" spc="-75">
                <a:solidFill>
                  <a:srgbClr val="0032A0"/>
                </a:solidFill>
              </a:rPr>
              <a:t> </a:t>
            </a:r>
            <a:r>
              <a:rPr sz="3950" spc="5">
                <a:solidFill>
                  <a:srgbClr val="0032A0"/>
                </a:solidFill>
              </a:rPr>
              <a:t>process?</a:t>
            </a:r>
            <a:endParaRPr sz="395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7807"/>
            <a:ext cx="5081270" cy="3883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0525" marR="284480" indent="-378460">
              <a:lnSpc>
                <a:spcPct val="101200"/>
              </a:lnSpc>
              <a:spcBef>
                <a:spcPts val="95"/>
              </a:spcBef>
              <a:buChar char="•"/>
              <a:tabLst>
                <a:tab pos="390525" algn="l"/>
                <a:tab pos="391160" algn="l"/>
              </a:tabLst>
            </a:pPr>
            <a:r>
              <a:rPr sz="2500" spc="-120">
                <a:latin typeface="Arial"/>
                <a:cs typeface="Arial"/>
              </a:rPr>
              <a:t>There is </a:t>
            </a:r>
            <a:r>
              <a:rPr sz="2500" spc="-65">
                <a:latin typeface="Arial"/>
                <a:cs typeface="Arial"/>
              </a:rPr>
              <a:t>no </a:t>
            </a:r>
            <a:r>
              <a:rPr sz="2500" spc="15">
                <a:latin typeface="Arial"/>
                <a:cs typeface="Arial"/>
              </a:rPr>
              <a:t>firm </a:t>
            </a:r>
            <a:r>
              <a:rPr sz="2500" spc="-75">
                <a:latin typeface="Arial"/>
                <a:cs typeface="Arial"/>
              </a:rPr>
              <a:t>deadline, </a:t>
            </a:r>
            <a:r>
              <a:rPr sz="2500" spc="-105">
                <a:latin typeface="Arial"/>
                <a:cs typeface="Arial"/>
              </a:rPr>
              <a:t>and</a:t>
            </a:r>
            <a:r>
              <a:rPr sz="2500" spc="-455">
                <a:latin typeface="Arial"/>
                <a:cs typeface="Arial"/>
              </a:rPr>
              <a:t> </a:t>
            </a:r>
            <a:r>
              <a:rPr sz="2500" spc="-20">
                <a:latin typeface="Arial"/>
                <a:cs typeface="Arial"/>
              </a:rPr>
              <a:t>the  </a:t>
            </a:r>
            <a:r>
              <a:rPr sz="2500" spc="-55">
                <a:latin typeface="Arial"/>
                <a:cs typeface="Arial"/>
              </a:rPr>
              <a:t>length </a:t>
            </a:r>
            <a:r>
              <a:rPr sz="2500" spc="5">
                <a:latin typeface="Arial"/>
                <a:cs typeface="Arial"/>
              </a:rPr>
              <a:t>of </a:t>
            </a:r>
            <a:r>
              <a:rPr sz="2500" spc="-20">
                <a:latin typeface="Arial"/>
                <a:cs typeface="Arial"/>
              </a:rPr>
              <a:t>the </a:t>
            </a:r>
            <a:r>
              <a:rPr sz="2500" spc="-110">
                <a:latin typeface="Arial"/>
                <a:cs typeface="Arial"/>
              </a:rPr>
              <a:t>grievance </a:t>
            </a:r>
            <a:r>
              <a:rPr sz="2500" spc="-140">
                <a:latin typeface="Arial"/>
                <a:cs typeface="Arial"/>
              </a:rPr>
              <a:t>process  </a:t>
            </a:r>
            <a:r>
              <a:rPr sz="2500" spc="-110">
                <a:latin typeface="Arial"/>
                <a:cs typeface="Arial"/>
              </a:rPr>
              <a:t>varies </a:t>
            </a:r>
            <a:r>
              <a:rPr sz="2500" spc="-90">
                <a:latin typeface="Arial"/>
                <a:cs typeface="Arial"/>
              </a:rPr>
              <a:t>depending </a:t>
            </a:r>
            <a:r>
              <a:rPr sz="2500" spc="-65">
                <a:latin typeface="Arial"/>
                <a:cs typeface="Arial"/>
              </a:rPr>
              <a:t>on </a:t>
            </a:r>
            <a:r>
              <a:rPr sz="2500" spc="-180">
                <a:latin typeface="Arial"/>
                <a:cs typeface="Arial"/>
              </a:rPr>
              <a:t>a </a:t>
            </a:r>
            <a:r>
              <a:rPr sz="2500" spc="-50">
                <a:latin typeface="Arial"/>
                <a:cs typeface="Arial"/>
              </a:rPr>
              <a:t>variety </a:t>
            </a:r>
            <a:r>
              <a:rPr sz="2500" spc="5">
                <a:latin typeface="Arial"/>
                <a:cs typeface="Arial"/>
              </a:rPr>
              <a:t>of  </a:t>
            </a:r>
            <a:r>
              <a:rPr sz="2500" spc="-75">
                <a:latin typeface="Arial"/>
                <a:cs typeface="Arial"/>
              </a:rPr>
              <a:t>factors</a:t>
            </a:r>
            <a:endParaRPr sz="2500">
              <a:latin typeface="Arial"/>
              <a:cs typeface="Arial"/>
            </a:endParaRPr>
          </a:p>
          <a:p>
            <a:pPr marL="390525" marR="5080" indent="-378460">
              <a:lnSpc>
                <a:spcPct val="101200"/>
              </a:lnSpc>
              <a:spcBef>
                <a:spcPts val="10"/>
              </a:spcBef>
              <a:buChar char="•"/>
              <a:tabLst>
                <a:tab pos="390525" algn="l"/>
                <a:tab pos="391160" algn="l"/>
              </a:tabLst>
            </a:pPr>
            <a:r>
              <a:rPr sz="2500" spc="-10">
                <a:latin typeface="Arial"/>
                <a:cs typeface="Arial"/>
              </a:rPr>
              <a:t>Institution </a:t>
            </a:r>
            <a:r>
              <a:rPr sz="2500" spc="-65">
                <a:latin typeface="Arial"/>
                <a:cs typeface="Arial"/>
              </a:rPr>
              <a:t>must </a:t>
            </a:r>
            <a:r>
              <a:rPr sz="2500" spc="-100">
                <a:latin typeface="Arial"/>
                <a:cs typeface="Arial"/>
              </a:rPr>
              <a:t>be reasonably  </a:t>
            </a:r>
            <a:r>
              <a:rPr sz="2500" spc="-25">
                <a:latin typeface="Arial"/>
                <a:cs typeface="Arial"/>
              </a:rPr>
              <a:t>prompt, </a:t>
            </a:r>
            <a:r>
              <a:rPr sz="2500" spc="-125">
                <a:latin typeface="Arial"/>
                <a:cs typeface="Arial"/>
              </a:rPr>
              <a:t>advise </a:t>
            </a:r>
            <a:r>
              <a:rPr sz="2500" spc="-65">
                <a:latin typeface="Arial"/>
                <a:cs typeface="Arial"/>
              </a:rPr>
              <a:t>parties </a:t>
            </a:r>
            <a:r>
              <a:rPr sz="2500" spc="5">
                <a:latin typeface="Arial"/>
                <a:cs typeface="Arial"/>
              </a:rPr>
              <a:t>of </a:t>
            </a:r>
            <a:r>
              <a:rPr sz="2500" spc="-55">
                <a:latin typeface="Arial"/>
                <a:cs typeface="Arial"/>
              </a:rPr>
              <a:t>timelines  </a:t>
            </a:r>
            <a:r>
              <a:rPr sz="2500">
                <a:latin typeface="Arial"/>
                <a:cs typeface="Arial"/>
              </a:rPr>
              <a:t>for </a:t>
            </a:r>
            <a:r>
              <a:rPr sz="2500" spc="-40">
                <a:latin typeface="Arial"/>
                <a:cs typeface="Arial"/>
              </a:rPr>
              <a:t>particular </a:t>
            </a:r>
            <a:r>
              <a:rPr sz="2500" spc="-165">
                <a:latin typeface="Arial"/>
                <a:cs typeface="Arial"/>
              </a:rPr>
              <a:t>phases </a:t>
            </a:r>
            <a:r>
              <a:rPr sz="2500" spc="5">
                <a:latin typeface="Arial"/>
                <a:cs typeface="Arial"/>
              </a:rPr>
              <a:t>of </a:t>
            </a:r>
            <a:r>
              <a:rPr sz="2500" spc="-20">
                <a:latin typeface="Arial"/>
                <a:cs typeface="Arial"/>
              </a:rPr>
              <a:t>the</a:t>
            </a:r>
            <a:r>
              <a:rPr sz="2500" spc="-475">
                <a:latin typeface="Arial"/>
                <a:cs typeface="Arial"/>
              </a:rPr>
              <a:t> </a:t>
            </a:r>
            <a:r>
              <a:rPr sz="2500" spc="-125">
                <a:latin typeface="Arial"/>
                <a:cs typeface="Arial"/>
              </a:rPr>
              <a:t>process,  </a:t>
            </a:r>
            <a:r>
              <a:rPr sz="2500" spc="-105">
                <a:latin typeface="Arial"/>
                <a:cs typeface="Arial"/>
              </a:rPr>
              <a:t>and </a:t>
            </a:r>
            <a:r>
              <a:rPr sz="2500">
                <a:latin typeface="Arial"/>
                <a:cs typeface="Arial"/>
              </a:rPr>
              <a:t>notify </a:t>
            </a:r>
            <a:r>
              <a:rPr sz="2500" spc="-65">
                <a:latin typeface="Arial"/>
                <a:cs typeface="Arial"/>
              </a:rPr>
              <a:t>parties </a:t>
            </a:r>
            <a:r>
              <a:rPr sz="2500" spc="5">
                <a:latin typeface="Arial"/>
                <a:cs typeface="Arial"/>
              </a:rPr>
              <a:t>of </a:t>
            </a:r>
            <a:r>
              <a:rPr sz="2500" spc="-100">
                <a:latin typeface="Arial"/>
                <a:cs typeface="Arial"/>
              </a:rPr>
              <a:t>extensions </a:t>
            </a:r>
            <a:r>
              <a:rPr sz="2500">
                <a:latin typeface="Arial"/>
                <a:cs typeface="Arial"/>
              </a:rPr>
              <a:t>of  </a:t>
            </a:r>
            <a:r>
              <a:rPr sz="2500" spc="-50">
                <a:latin typeface="Arial"/>
                <a:cs typeface="Arial"/>
              </a:rPr>
              <a:t>timelines </a:t>
            </a:r>
            <a:r>
              <a:rPr sz="2500" spc="-105">
                <a:latin typeface="Arial"/>
                <a:cs typeface="Arial"/>
              </a:rPr>
              <a:t>and </a:t>
            </a:r>
            <a:r>
              <a:rPr sz="2500" spc="-20">
                <a:latin typeface="Arial"/>
                <a:cs typeface="Arial"/>
              </a:rPr>
              <a:t>the </a:t>
            </a:r>
            <a:r>
              <a:rPr sz="2500" spc="-135">
                <a:latin typeface="Arial"/>
                <a:cs typeface="Arial"/>
              </a:rPr>
              <a:t>reasons </a:t>
            </a:r>
            <a:r>
              <a:rPr sz="2500" spc="-5">
                <a:latin typeface="Arial"/>
                <a:cs typeface="Arial"/>
              </a:rPr>
              <a:t>for </a:t>
            </a:r>
            <a:r>
              <a:rPr sz="2500" spc="-15">
                <a:latin typeface="Arial"/>
                <a:cs typeface="Arial"/>
              </a:rPr>
              <a:t>the  </a:t>
            </a:r>
            <a:r>
              <a:rPr sz="2500" spc="-160">
                <a:latin typeface="Arial"/>
                <a:cs typeface="Arial"/>
              </a:rPr>
              <a:t>same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0825" marR="5080">
              <a:lnSpc>
                <a:spcPct val="100299"/>
              </a:lnSpc>
              <a:spcBef>
                <a:spcPts val="95"/>
              </a:spcBef>
            </a:pPr>
            <a:r>
              <a:rPr sz="3950" spc="5" dirty="0">
                <a:solidFill>
                  <a:srgbClr val="0032A0"/>
                </a:solidFill>
              </a:rPr>
              <a:t>How </a:t>
            </a:r>
            <a:r>
              <a:rPr sz="3950" dirty="0">
                <a:solidFill>
                  <a:srgbClr val="0032A0"/>
                </a:solidFill>
              </a:rPr>
              <a:t>long </a:t>
            </a:r>
            <a:r>
              <a:rPr sz="3950" spc="5" dirty="0">
                <a:solidFill>
                  <a:srgbClr val="0032A0"/>
                </a:solidFill>
              </a:rPr>
              <a:t>does a</a:t>
            </a:r>
            <a:r>
              <a:rPr sz="3950" spc="-7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grievance  process take?</a:t>
            </a:r>
            <a:endParaRPr sz="395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4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01A124-7463-3B42-9EA3-B1E414BF7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000" y="2273925"/>
            <a:ext cx="6502400" cy="1612275"/>
          </a:xfrm>
        </p:spPr>
        <p:txBody>
          <a:bodyPr/>
          <a:lstStyle/>
          <a:p>
            <a:r>
              <a:rPr lang="en-US" dirty="0">
                <a:solidFill>
                  <a:srgbClr val="0032A0"/>
                </a:solidFill>
              </a:rPr>
              <a:t>Bias, Stereotypes and Conflicts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6284"/>
            <a:ext cx="7346315" cy="3251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0525" marR="156845" indent="-378460">
              <a:lnSpc>
                <a:spcPct val="100400"/>
              </a:lnSpc>
              <a:spcBef>
                <a:spcPts val="90"/>
              </a:spcBef>
              <a:buChar char="•"/>
              <a:tabLst>
                <a:tab pos="390525" algn="l"/>
                <a:tab pos="391160" algn="l"/>
              </a:tabLst>
            </a:pPr>
            <a:r>
              <a:rPr sz="2850" spc="-65">
                <a:latin typeface="Arial"/>
                <a:cs typeface="Arial"/>
              </a:rPr>
              <a:t>Title </a:t>
            </a:r>
            <a:r>
              <a:rPr sz="2850" spc="-250">
                <a:latin typeface="Arial"/>
                <a:cs typeface="Arial"/>
              </a:rPr>
              <a:t>IX </a:t>
            </a:r>
            <a:r>
              <a:rPr sz="2850" spc="-90">
                <a:latin typeface="Arial"/>
                <a:cs typeface="Arial"/>
              </a:rPr>
              <a:t>Coordinator </a:t>
            </a:r>
            <a:r>
              <a:rPr sz="2850" spc="-20">
                <a:latin typeface="Arial"/>
                <a:cs typeface="Arial"/>
              </a:rPr>
              <a:t>or </a:t>
            </a:r>
            <a:r>
              <a:rPr sz="2850" spc="-155">
                <a:latin typeface="Arial"/>
                <a:cs typeface="Arial"/>
              </a:rPr>
              <a:t>designee </a:t>
            </a:r>
            <a:r>
              <a:rPr sz="2850" spc="-175">
                <a:latin typeface="Arial"/>
                <a:cs typeface="Arial"/>
              </a:rPr>
              <a:t>oversees  </a:t>
            </a:r>
            <a:r>
              <a:rPr sz="2850" spc="-140">
                <a:latin typeface="Arial"/>
                <a:cs typeface="Arial"/>
              </a:rPr>
              <a:t>grievance </a:t>
            </a:r>
            <a:r>
              <a:rPr sz="2850" spc="-170">
                <a:latin typeface="Arial"/>
                <a:cs typeface="Arial"/>
              </a:rPr>
              <a:t>process </a:t>
            </a:r>
            <a:r>
              <a:rPr sz="2850" spc="-130">
                <a:latin typeface="Arial"/>
                <a:cs typeface="Arial"/>
              </a:rPr>
              <a:t>and </a:t>
            </a:r>
            <a:r>
              <a:rPr sz="2850" spc="-90">
                <a:latin typeface="Arial"/>
                <a:cs typeface="Arial"/>
              </a:rPr>
              <a:t>must </a:t>
            </a:r>
            <a:r>
              <a:rPr sz="2850" spc="-170">
                <a:latin typeface="Arial"/>
                <a:cs typeface="Arial"/>
              </a:rPr>
              <a:t>address </a:t>
            </a:r>
            <a:r>
              <a:rPr sz="2850" spc="-80">
                <a:latin typeface="Arial"/>
                <a:cs typeface="Arial"/>
              </a:rPr>
              <a:t>known </a:t>
            </a:r>
            <a:r>
              <a:rPr sz="2850" spc="-25">
                <a:latin typeface="Arial"/>
                <a:cs typeface="Arial"/>
              </a:rPr>
              <a:t>or  </a:t>
            </a:r>
            <a:r>
              <a:rPr sz="2850" spc="-50">
                <a:latin typeface="Arial"/>
                <a:cs typeface="Arial"/>
              </a:rPr>
              <a:t>reported </a:t>
            </a:r>
            <a:r>
              <a:rPr sz="2850" spc="-75">
                <a:latin typeface="Arial"/>
                <a:cs typeface="Arial"/>
              </a:rPr>
              <a:t>conflicts </a:t>
            </a:r>
            <a:r>
              <a:rPr sz="2850" spc="-5">
                <a:latin typeface="Arial"/>
                <a:cs typeface="Arial"/>
              </a:rPr>
              <a:t>of</a:t>
            </a:r>
            <a:r>
              <a:rPr sz="2850" spc="-295">
                <a:latin typeface="Arial"/>
                <a:cs typeface="Arial"/>
              </a:rPr>
              <a:t> </a:t>
            </a:r>
            <a:r>
              <a:rPr sz="2850" spc="-60">
                <a:latin typeface="Arial"/>
                <a:cs typeface="Arial"/>
              </a:rPr>
              <a:t>interest/bias</a:t>
            </a:r>
            <a:endParaRPr sz="2850">
              <a:latin typeface="Arial"/>
              <a:cs typeface="Arial"/>
            </a:endParaRPr>
          </a:p>
          <a:p>
            <a:pPr marL="390525" marR="570865" indent="-378460">
              <a:lnSpc>
                <a:spcPct val="100400"/>
              </a:lnSpc>
              <a:spcBef>
                <a:spcPts val="685"/>
              </a:spcBef>
              <a:buChar char="•"/>
              <a:tabLst>
                <a:tab pos="390525" algn="l"/>
                <a:tab pos="391160" algn="l"/>
              </a:tabLst>
            </a:pPr>
            <a:r>
              <a:rPr sz="2850" spc="-20">
                <a:latin typeface="Arial"/>
                <a:cs typeface="Arial"/>
              </a:rPr>
              <a:t>Institution </a:t>
            </a:r>
            <a:r>
              <a:rPr sz="2850" spc="-95">
                <a:latin typeface="Arial"/>
                <a:cs typeface="Arial"/>
              </a:rPr>
              <a:t>must </a:t>
            </a:r>
            <a:r>
              <a:rPr sz="2850" spc="-150">
                <a:latin typeface="Arial"/>
                <a:cs typeface="Arial"/>
              </a:rPr>
              <a:t>also </a:t>
            </a:r>
            <a:r>
              <a:rPr sz="2850" spc="-20">
                <a:latin typeface="Arial"/>
                <a:cs typeface="Arial"/>
              </a:rPr>
              <a:t>permit </a:t>
            </a:r>
            <a:r>
              <a:rPr sz="2850" spc="-80">
                <a:latin typeface="Arial"/>
                <a:cs typeface="Arial"/>
              </a:rPr>
              <a:t>parties </a:t>
            </a:r>
            <a:r>
              <a:rPr sz="2850" spc="45">
                <a:latin typeface="Arial"/>
                <a:cs typeface="Arial"/>
              </a:rPr>
              <a:t>to</a:t>
            </a:r>
            <a:r>
              <a:rPr sz="2850" spc="-520">
                <a:latin typeface="Arial"/>
                <a:cs typeface="Arial"/>
              </a:rPr>
              <a:t> </a:t>
            </a:r>
            <a:r>
              <a:rPr sz="2850" spc="-140">
                <a:latin typeface="Arial"/>
                <a:cs typeface="Arial"/>
              </a:rPr>
              <a:t>raise  </a:t>
            </a:r>
            <a:r>
              <a:rPr sz="2850" spc="-145">
                <a:latin typeface="Arial"/>
                <a:cs typeface="Arial"/>
              </a:rPr>
              <a:t>concerns </a:t>
            </a:r>
            <a:r>
              <a:rPr sz="2850" spc="-5">
                <a:latin typeface="Arial"/>
                <a:cs typeface="Arial"/>
              </a:rPr>
              <a:t>of </a:t>
            </a:r>
            <a:r>
              <a:rPr sz="2850" spc="-70">
                <a:latin typeface="Arial"/>
                <a:cs typeface="Arial"/>
              </a:rPr>
              <a:t>conflicts </a:t>
            </a:r>
            <a:r>
              <a:rPr sz="2850" spc="-5">
                <a:latin typeface="Arial"/>
                <a:cs typeface="Arial"/>
              </a:rPr>
              <a:t>of </a:t>
            </a:r>
            <a:r>
              <a:rPr sz="2850" spc="-60">
                <a:latin typeface="Arial"/>
                <a:cs typeface="Arial"/>
              </a:rPr>
              <a:t>interest </a:t>
            </a:r>
            <a:r>
              <a:rPr sz="2850" spc="-130">
                <a:latin typeface="Arial"/>
                <a:cs typeface="Arial"/>
              </a:rPr>
              <a:t>and</a:t>
            </a:r>
            <a:r>
              <a:rPr sz="2850" spc="-585">
                <a:latin typeface="Arial"/>
                <a:cs typeface="Arial"/>
              </a:rPr>
              <a:t> </a:t>
            </a:r>
            <a:r>
              <a:rPr sz="2850" spc="-150">
                <a:latin typeface="Arial"/>
                <a:cs typeface="Arial"/>
              </a:rPr>
              <a:t>bias</a:t>
            </a:r>
            <a:endParaRPr sz="2850">
              <a:latin typeface="Arial"/>
              <a:cs typeface="Arial"/>
            </a:endParaRPr>
          </a:p>
          <a:p>
            <a:pPr marL="390525" marR="5080" indent="-378460">
              <a:lnSpc>
                <a:spcPct val="100400"/>
              </a:lnSpc>
              <a:spcBef>
                <a:spcPts val="690"/>
              </a:spcBef>
              <a:buChar char="•"/>
              <a:tabLst>
                <a:tab pos="390525" algn="l"/>
                <a:tab pos="391160" algn="l"/>
              </a:tabLst>
            </a:pPr>
            <a:r>
              <a:rPr sz="2850" spc="-35">
                <a:latin typeface="Arial"/>
                <a:cs typeface="Arial"/>
              </a:rPr>
              <a:t>*Individual </a:t>
            </a:r>
            <a:r>
              <a:rPr sz="2850" spc="-25">
                <a:latin typeface="Arial"/>
                <a:cs typeface="Arial"/>
              </a:rPr>
              <a:t>institutional </a:t>
            </a:r>
            <a:r>
              <a:rPr sz="2850" spc="-114">
                <a:latin typeface="Arial"/>
                <a:cs typeface="Arial"/>
              </a:rPr>
              <a:t>actors </a:t>
            </a:r>
            <a:r>
              <a:rPr sz="2850" spc="-105">
                <a:latin typeface="Arial"/>
                <a:cs typeface="Arial"/>
              </a:rPr>
              <a:t>should </a:t>
            </a:r>
            <a:r>
              <a:rPr sz="2850" spc="-90">
                <a:latin typeface="Arial"/>
                <a:cs typeface="Arial"/>
              </a:rPr>
              <a:t>self-  police </a:t>
            </a:r>
            <a:r>
              <a:rPr sz="2850" spc="-70">
                <a:latin typeface="Arial"/>
                <a:cs typeface="Arial"/>
              </a:rPr>
              <a:t>conflicts </a:t>
            </a:r>
            <a:r>
              <a:rPr sz="2850" spc="-5">
                <a:latin typeface="Arial"/>
                <a:cs typeface="Arial"/>
              </a:rPr>
              <a:t>of </a:t>
            </a:r>
            <a:r>
              <a:rPr sz="2850" spc="-60">
                <a:latin typeface="Arial"/>
                <a:cs typeface="Arial"/>
              </a:rPr>
              <a:t>interest </a:t>
            </a:r>
            <a:r>
              <a:rPr sz="2850" spc="-135">
                <a:latin typeface="Arial"/>
                <a:cs typeface="Arial"/>
              </a:rPr>
              <a:t>and </a:t>
            </a:r>
            <a:r>
              <a:rPr sz="2850" spc="-50">
                <a:latin typeface="Arial"/>
                <a:cs typeface="Arial"/>
              </a:rPr>
              <a:t>self-identify</a:t>
            </a:r>
            <a:r>
              <a:rPr sz="2850" spc="-495">
                <a:latin typeface="Arial"/>
                <a:cs typeface="Arial"/>
              </a:rPr>
              <a:t> </a:t>
            </a:r>
            <a:r>
              <a:rPr sz="2850" spc="-145">
                <a:latin typeface="Arial"/>
                <a:cs typeface="Arial"/>
              </a:rPr>
              <a:t>bias</a:t>
            </a:r>
            <a:endParaRPr sz="28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083056"/>
            <a:ext cx="8092440" cy="1132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100"/>
              </a:spcBef>
            </a:pPr>
            <a:r>
              <a:rPr sz="3600" spc="20" dirty="0">
                <a:solidFill>
                  <a:srgbClr val="0032A0"/>
                </a:solidFill>
              </a:rPr>
              <a:t>Who </a:t>
            </a:r>
            <a:r>
              <a:rPr sz="3600" spc="15" dirty="0">
                <a:solidFill>
                  <a:srgbClr val="0032A0"/>
                </a:solidFill>
              </a:rPr>
              <a:t>is responsible for</a:t>
            </a:r>
            <a:r>
              <a:rPr sz="3600" spc="-145" dirty="0">
                <a:solidFill>
                  <a:srgbClr val="0032A0"/>
                </a:solidFill>
              </a:rPr>
              <a:t> </a:t>
            </a:r>
            <a:r>
              <a:rPr sz="3600" spc="15" dirty="0">
                <a:solidFill>
                  <a:srgbClr val="0032A0"/>
                </a:solidFill>
              </a:rPr>
              <a:t>identifying  </a:t>
            </a:r>
            <a:r>
              <a:rPr sz="3600" spc="10" dirty="0">
                <a:solidFill>
                  <a:srgbClr val="0032A0"/>
                </a:solidFill>
              </a:rPr>
              <a:t>conflicts </a:t>
            </a:r>
            <a:r>
              <a:rPr sz="3600" spc="15" dirty="0">
                <a:solidFill>
                  <a:srgbClr val="0032A0"/>
                </a:solidFill>
              </a:rPr>
              <a:t>of interest </a:t>
            </a:r>
            <a:r>
              <a:rPr sz="3600" spc="20" dirty="0">
                <a:solidFill>
                  <a:srgbClr val="0032A0"/>
                </a:solidFill>
              </a:rPr>
              <a:t>and</a:t>
            </a:r>
            <a:r>
              <a:rPr sz="3600" spc="-60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bias?</a:t>
            </a:r>
            <a:endParaRPr sz="36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68750" y="1626107"/>
            <a:ext cx="6784850" cy="3828227"/>
          </a:xfrm>
          <a:prstGeom prst="rect">
            <a:avLst/>
          </a:prstGeom>
        </p:spPr>
        <p:txBody>
          <a:bodyPr vert="horz" wrap="square" lIns="0" tIns="251460" rIns="0" bIns="0" rtlCol="0">
            <a:spAutoFit/>
          </a:bodyPr>
          <a:lstStyle/>
          <a:p>
            <a:pPr marL="92710" marR="88900" indent="-1905" algn="ctr">
              <a:lnSpc>
                <a:spcPct val="92500"/>
              </a:lnSpc>
              <a:spcBef>
                <a:spcPts val="1980"/>
              </a:spcBef>
            </a:pPr>
            <a:r>
              <a:rPr sz="2450" spc="-105" dirty="0">
                <a:solidFill>
                  <a:srgbClr val="0032A0"/>
                </a:solidFill>
                <a:latin typeface="Arial"/>
                <a:cs typeface="Arial"/>
              </a:rPr>
              <a:t>“Anyone </a:t>
            </a:r>
            <a:r>
              <a:rPr sz="2450" spc="-45" dirty="0">
                <a:solidFill>
                  <a:srgbClr val="0032A0"/>
                </a:solidFill>
                <a:latin typeface="Arial"/>
                <a:cs typeface="Arial"/>
              </a:rPr>
              <a:t>who would </a:t>
            </a:r>
            <a:r>
              <a:rPr sz="2450" spc="-130" dirty="0">
                <a:solidFill>
                  <a:srgbClr val="0032A0"/>
                </a:solidFill>
                <a:latin typeface="Arial"/>
                <a:cs typeface="Arial"/>
              </a:rPr>
              <a:t>go  </a:t>
            </a:r>
            <a:r>
              <a:rPr sz="2450" dirty="0">
                <a:solidFill>
                  <a:srgbClr val="0032A0"/>
                </a:solidFill>
                <a:latin typeface="Arial"/>
                <a:cs typeface="Arial"/>
              </a:rPr>
              <a:t>into </a:t>
            </a:r>
            <a:r>
              <a:rPr sz="2450" spc="-65" dirty="0">
                <a:solidFill>
                  <a:srgbClr val="0032A0"/>
                </a:solidFill>
                <a:latin typeface="Arial"/>
                <a:cs typeface="Arial"/>
              </a:rPr>
              <a:t>another’s</a:t>
            </a:r>
            <a:r>
              <a:rPr sz="2450" spc="-29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2450" spc="-65" dirty="0">
                <a:solidFill>
                  <a:srgbClr val="0032A0"/>
                </a:solidFill>
                <a:latin typeface="Arial"/>
                <a:cs typeface="Arial"/>
              </a:rPr>
              <a:t>bedroom  </a:t>
            </a:r>
            <a:r>
              <a:rPr sz="2450" spc="-55" dirty="0">
                <a:solidFill>
                  <a:srgbClr val="0032A0"/>
                </a:solidFill>
                <a:latin typeface="Arial"/>
                <a:cs typeface="Arial"/>
              </a:rPr>
              <a:t>drunk </a:t>
            </a:r>
            <a:r>
              <a:rPr sz="2450" spc="-65" dirty="0">
                <a:solidFill>
                  <a:srgbClr val="0032A0"/>
                </a:solidFill>
                <a:latin typeface="Arial"/>
                <a:cs typeface="Arial"/>
              </a:rPr>
              <a:t>must </a:t>
            </a:r>
            <a:r>
              <a:rPr sz="2450" spc="-145" dirty="0">
                <a:solidFill>
                  <a:srgbClr val="0032A0"/>
                </a:solidFill>
                <a:latin typeface="Arial"/>
                <a:cs typeface="Arial"/>
              </a:rPr>
              <a:t>have  </a:t>
            </a:r>
            <a:r>
              <a:rPr sz="2450" spc="-65" dirty="0">
                <a:solidFill>
                  <a:srgbClr val="0032A0"/>
                </a:solidFill>
                <a:latin typeface="Arial"/>
                <a:cs typeface="Arial"/>
              </a:rPr>
              <a:t>wanted </a:t>
            </a:r>
            <a:r>
              <a:rPr sz="2450" spc="30" dirty="0">
                <a:solidFill>
                  <a:srgbClr val="0032A0"/>
                </a:solidFill>
                <a:latin typeface="Arial"/>
                <a:cs typeface="Arial"/>
              </a:rPr>
              <a:t>to </a:t>
            </a:r>
            <a:r>
              <a:rPr sz="2450" spc="-140" dirty="0">
                <a:solidFill>
                  <a:srgbClr val="0032A0"/>
                </a:solidFill>
                <a:latin typeface="Arial"/>
                <a:cs typeface="Arial"/>
              </a:rPr>
              <a:t>have</a:t>
            </a:r>
            <a:r>
              <a:rPr sz="2450" spc="-36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2450" spc="-125" dirty="0">
                <a:solidFill>
                  <a:srgbClr val="0032A0"/>
                </a:solidFill>
                <a:latin typeface="Arial"/>
                <a:cs typeface="Arial"/>
              </a:rPr>
              <a:t>sex.”</a:t>
            </a:r>
            <a:endParaRPr lang="en-US" sz="2450" spc="-125" dirty="0">
              <a:solidFill>
                <a:srgbClr val="0032A0"/>
              </a:solidFill>
              <a:latin typeface="Arial"/>
              <a:cs typeface="Arial"/>
            </a:endParaRPr>
          </a:p>
          <a:p>
            <a:pPr marL="92710" marR="88900" indent="-1905" algn="ctr">
              <a:lnSpc>
                <a:spcPct val="92500"/>
              </a:lnSpc>
              <a:spcBef>
                <a:spcPts val="1980"/>
              </a:spcBef>
            </a:pPr>
            <a:r>
              <a:rPr lang="en-US" sz="2450" spc="-70" dirty="0">
                <a:solidFill>
                  <a:srgbClr val="0032A0"/>
                </a:solidFill>
                <a:latin typeface="Arial"/>
                <a:cs typeface="Arial"/>
              </a:rPr>
              <a:t>“Students </a:t>
            </a:r>
            <a:r>
              <a:rPr lang="en-US" sz="2450" spc="-50" dirty="0">
                <a:solidFill>
                  <a:srgbClr val="0032A0"/>
                </a:solidFill>
                <a:latin typeface="Arial"/>
                <a:cs typeface="Arial"/>
              </a:rPr>
              <a:t>can’t </a:t>
            </a:r>
            <a:r>
              <a:rPr lang="en-US" sz="2450" spc="-100" dirty="0">
                <a:solidFill>
                  <a:srgbClr val="0032A0"/>
                </a:solidFill>
                <a:latin typeface="Arial"/>
                <a:cs typeface="Arial"/>
              </a:rPr>
              <a:t>be  </a:t>
            </a:r>
            <a:r>
              <a:rPr lang="en-US" sz="2450" spc="-30" dirty="0">
                <a:solidFill>
                  <a:srgbClr val="0032A0"/>
                </a:solidFill>
                <a:latin typeface="Arial"/>
                <a:cs typeface="Arial"/>
              </a:rPr>
              <a:t>trusted </a:t>
            </a:r>
            <a:r>
              <a:rPr lang="en-US" sz="2450" spc="-150" dirty="0">
                <a:solidFill>
                  <a:srgbClr val="0032A0"/>
                </a:solidFill>
                <a:latin typeface="Arial"/>
                <a:cs typeface="Arial"/>
              </a:rPr>
              <a:t>because</a:t>
            </a:r>
            <a:r>
              <a:rPr lang="en-US" sz="2450" spc="-320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45" dirty="0">
                <a:solidFill>
                  <a:srgbClr val="0032A0"/>
                </a:solidFill>
                <a:latin typeface="Arial"/>
                <a:cs typeface="Arial"/>
              </a:rPr>
              <a:t>they  </a:t>
            </a:r>
            <a:r>
              <a:rPr lang="en-US" sz="2450" spc="15" dirty="0">
                <a:solidFill>
                  <a:srgbClr val="0032A0"/>
                </a:solidFill>
                <a:latin typeface="Arial"/>
                <a:cs typeface="Arial"/>
              </a:rPr>
              <a:t>will </a:t>
            </a:r>
            <a:r>
              <a:rPr lang="en-US" sz="2450" spc="-40" dirty="0">
                <a:solidFill>
                  <a:srgbClr val="0032A0"/>
                </a:solidFill>
                <a:latin typeface="Arial"/>
                <a:cs typeface="Arial"/>
              </a:rPr>
              <a:t>just </a:t>
            </a:r>
            <a:r>
              <a:rPr lang="en-US" sz="2450" spc="-35" dirty="0">
                <a:solidFill>
                  <a:srgbClr val="0032A0"/>
                </a:solidFill>
                <a:latin typeface="Arial"/>
                <a:cs typeface="Arial"/>
              </a:rPr>
              <a:t>lie </a:t>
            </a:r>
            <a:r>
              <a:rPr lang="en-US" sz="2450" spc="5" dirty="0">
                <a:solidFill>
                  <a:srgbClr val="0032A0"/>
                </a:solidFill>
                <a:latin typeface="Arial"/>
                <a:cs typeface="Arial"/>
              </a:rPr>
              <a:t>for </a:t>
            </a:r>
            <a:r>
              <a:rPr lang="en-US" sz="2450" spc="-140" dirty="0">
                <a:solidFill>
                  <a:srgbClr val="0032A0"/>
                </a:solidFill>
                <a:latin typeface="Arial"/>
                <a:cs typeface="Arial"/>
              </a:rPr>
              <a:t>each  </a:t>
            </a:r>
            <a:r>
              <a:rPr lang="en-US" sz="2450" spc="-75" dirty="0">
                <a:solidFill>
                  <a:srgbClr val="0032A0"/>
                </a:solidFill>
                <a:latin typeface="Arial"/>
                <a:cs typeface="Arial"/>
              </a:rPr>
              <a:t>other.”</a:t>
            </a:r>
          </a:p>
          <a:p>
            <a:pPr marL="92710" marR="88900" indent="-1905" algn="ctr">
              <a:lnSpc>
                <a:spcPct val="92500"/>
              </a:lnSpc>
              <a:spcBef>
                <a:spcPts val="1980"/>
              </a:spcBef>
            </a:pPr>
            <a:r>
              <a:rPr lang="en-US" sz="2450" spc="-85" dirty="0">
                <a:solidFill>
                  <a:srgbClr val="0032A0"/>
                </a:solidFill>
                <a:latin typeface="Arial"/>
                <a:cs typeface="Arial"/>
              </a:rPr>
              <a:t>“People </a:t>
            </a:r>
            <a:r>
              <a:rPr lang="en-US" sz="2450" spc="-45" dirty="0">
                <a:solidFill>
                  <a:srgbClr val="0032A0"/>
                </a:solidFill>
                <a:latin typeface="Arial"/>
                <a:cs typeface="Arial"/>
              </a:rPr>
              <a:t>who </a:t>
            </a:r>
            <a:r>
              <a:rPr lang="en-US" sz="2450" spc="-105" dirty="0">
                <a:solidFill>
                  <a:srgbClr val="0032A0"/>
                </a:solidFill>
                <a:latin typeface="Arial"/>
                <a:cs typeface="Arial"/>
              </a:rPr>
              <a:t>are</a:t>
            </a:r>
            <a:r>
              <a:rPr lang="en-US" sz="2450" spc="-27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70" dirty="0">
                <a:solidFill>
                  <a:srgbClr val="0032A0"/>
                </a:solidFill>
                <a:latin typeface="Arial"/>
                <a:cs typeface="Arial"/>
              </a:rPr>
              <a:t>dating  </a:t>
            </a:r>
            <a:r>
              <a:rPr lang="en-US" sz="2450" spc="-50" dirty="0">
                <a:solidFill>
                  <a:srgbClr val="0032A0"/>
                </a:solidFill>
                <a:latin typeface="Arial"/>
                <a:cs typeface="Arial"/>
              </a:rPr>
              <a:t>can’t </a:t>
            </a:r>
            <a:r>
              <a:rPr lang="en-US" sz="2450" spc="-40" dirty="0">
                <a:solidFill>
                  <a:srgbClr val="0032A0"/>
                </a:solidFill>
                <a:latin typeface="Arial"/>
                <a:cs typeface="Arial"/>
              </a:rPr>
              <a:t>commit </a:t>
            </a:r>
            <a:r>
              <a:rPr lang="en-US" sz="2450" spc="-140" dirty="0">
                <a:solidFill>
                  <a:srgbClr val="0032A0"/>
                </a:solidFill>
                <a:latin typeface="Arial"/>
                <a:cs typeface="Arial"/>
              </a:rPr>
              <a:t>sexual  </a:t>
            </a:r>
            <a:r>
              <a:rPr lang="en-US" sz="2450" spc="-110" dirty="0">
                <a:solidFill>
                  <a:srgbClr val="0032A0"/>
                </a:solidFill>
                <a:latin typeface="Arial"/>
                <a:cs typeface="Arial"/>
              </a:rPr>
              <a:t>assault </a:t>
            </a:r>
            <a:r>
              <a:rPr lang="en-US" sz="2450" spc="-114" dirty="0">
                <a:solidFill>
                  <a:srgbClr val="0032A0"/>
                </a:solidFill>
                <a:latin typeface="Arial"/>
                <a:cs typeface="Arial"/>
              </a:rPr>
              <a:t>against </a:t>
            </a:r>
            <a:r>
              <a:rPr lang="en-US" sz="2450" spc="-140" dirty="0">
                <a:solidFill>
                  <a:srgbClr val="0032A0"/>
                </a:solidFill>
                <a:latin typeface="Arial"/>
                <a:cs typeface="Arial"/>
              </a:rPr>
              <a:t>each  </a:t>
            </a:r>
            <a:r>
              <a:rPr lang="en-US" sz="2450" spc="-75" dirty="0">
                <a:solidFill>
                  <a:srgbClr val="0032A0"/>
                </a:solidFill>
                <a:latin typeface="Arial"/>
                <a:cs typeface="Arial"/>
              </a:rPr>
              <a:t>other.”</a:t>
            </a:r>
          </a:p>
          <a:p>
            <a:pPr marL="92710" marR="88900" indent="-1905" algn="ctr">
              <a:lnSpc>
                <a:spcPct val="92500"/>
              </a:lnSpc>
              <a:spcBef>
                <a:spcPts val="1980"/>
              </a:spcBef>
            </a:pPr>
            <a:r>
              <a:rPr lang="en-US" sz="2450" spc="-50" dirty="0">
                <a:solidFill>
                  <a:srgbClr val="0032A0"/>
                </a:solidFill>
                <a:latin typeface="Arial"/>
                <a:cs typeface="Arial"/>
              </a:rPr>
              <a:t>“There </a:t>
            </a:r>
            <a:r>
              <a:rPr lang="en-US" sz="2450" spc="-100" dirty="0">
                <a:solidFill>
                  <a:srgbClr val="0032A0"/>
                </a:solidFill>
                <a:latin typeface="Arial"/>
                <a:cs typeface="Arial"/>
              </a:rPr>
              <a:t>are </a:t>
            </a:r>
            <a:r>
              <a:rPr lang="en-US" sz="2450" spc="-65" dirty="0">
                <a:solidFill>
                  <a:srgbClr val="0032A0"/>
                </a:solidFill>
                <a:latin typeface="Arial"/>
                <a:cs typeface="Arial"/>
              </a:rPr>
              <a:t>no</a:t>
            </a:r>
            <a:r>
              <a:rPr lang="en-US" sz="2450" spc="-29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105" dirty="0">
                <a:solidFill>
                  <a:srgbClr val="0032A0"/>
                </a:solidFill>
                <a:latin typeface="Arial"/>
                <a:cs typeface="Arial"/>
              </a:rPr>
              <a:t>false  </a:t>
            </a:r>
            <a:r>
              <a:rPr lang="en-US" sz="2450" spc="-50" dirty="0">
                <a:solidFill>
                  <a:srgbClr val="0032A0"/>
                </a:solidFill>
                <a:latin typeface="Arial"/>
                <a:cs typeface="Arial"/>
              </a:rPr>
              <a:t>reports </a:t>
            </a:r>
            <a:r>
              <a:rPr lang="en-US" sz="2450" dirty="0">
                <a:solidFill>
                  <a:srgbClr val="0032A0"/>
                </a:solidFill>
                <a:latin typeface="Arial"/>
                <a:cs typeface="Arial"/>
              </a:rPr>
              <a:t>of</a:t>
            </a:r>
            <a:r>
              <a:rPr lang="en-US" sz="2450" spc="-22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90" dirty="0">
                <a:solidFill>
                  <a:srgbClr val="0032A0"/>
                </a:solidFill>
                <a:latin typeface="Arial"/>
                <a:cs typeface="Arial"/>
              </a:rPr>
              <a:t>rape. Therefore,</a:t>
            </a:r>
            <a:r>
              <a:rPr lang="en-US" sz="2450" spc="-130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90" dirty="0">
                <a:solidFill>
                  <a:srgbClr val="0032A0"/>
                </a:solidFill>
                <a:latin typeface="Arial"/>
                <a:cs typeface="Arial"/>
              </a:rPr>
              <a:t>every </a:t>
            </a:r>
            <a:r>
              <a:rPr lang="en-US" sz="2450" spc="-65" dirty="0">
                <a:solidFill>
                  <a:srgbClr val="0032A0"/>
                </a:solidFill>
                <a:latin typeface="Arial"/>
                <a:cs typeface="Arial"/>
              </a:rPr>
              <a:t>complainant</a:t>
            </a:r>
            <a:r>
              <a:rPr lang="en-US" sz="2450" spc="-204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65" dirty="0">
                <a:solidFill>
                  <a:srgbClr val="0032A0"/>
                </a:solidFill>
                <a:latin typeface="Arial"/>
                <a:cs typeface="Arial"/>
              </a:rPr>
              <a:t>must  </a:t>
            </a:r>
            <a:r>
              <a:rPr lang="en-US" sz="2450" spc="-105" dirty="0">
                <a:solidFill>
                  <a:srgbClr val="0032A0"/>
                </a:solidFill>
                <a:latin typeface="Arial"/>
                <a:cs typeface="Arial"/>
              </a:rPr>
              <a:t>be</a:t>
            </a:r>
            <a:r>
              <a:rPr lang="en-US" sz="2450" spc="-135" dirty="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lang="en-US" sz="2450" spc="-70" dirty="0">
                <a:solidFill>
                  <a:srgbClr val="0032A0"/>
                </a:solidFill>
                <a:latin typeface="Arial"/>
                <a:cs typeface="Arial"/>
              </a:rPr>
              <a:t>believed.”</a:t>
            </a:r>
            <a:endParaRPr lang="en-US" sz="2450" spc="-125" dirty="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939" y="1557019"/>
            <a:ext cx="2259965" cy="1106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sz="2350" dirty="0">
                <a:solidFill>
                  <a:srgbClr val="0032A0"/>
                </a:solidFill>
              </a:rPr>
              <a:t>Examples </a:t>
            </a:r>
            <a:r>
              <a:rPr sz="2350" spc="5" dirty="0">
                <a:solidFill>
                  <a:srgbClr val="0032A0"/>
                </a:solidFill>
              </a:rPr>
              <a:t>of  </a:t>
            </a:r>
            <a:r>
              <a:rPr sz="2350" u="heavy" spc="10" dirty="0">
                <a:solidFill>
                  <a:srgbClr val="0032A0"/>
                </a:solidFill>
                <a:uFill>
                  <a:solidFill>
                    <a:srgbClr val="FFFFFF"/>
                  </a:solidFill>
                </a:uFill>
              </a:rPr>
              <a:t>i</a:t>
            </a:r>
            <a:r>
              <a:rPr sz="2350" u="heavy" spc="5" dirty="0">
                <a:solidFill>
                  <a:srgbClr val="0032A0"/>
                </a:solidFill>
                <a:uFill>
                  <a:solidFill>
                    <a:srgbClr val="FFFFFF"/>
                  </a:solidFill>
                </a:uFill>
              </a:rPr>
              <a:t>m</a:t>
            </a:r>
            <a:r>
              <a:rPr sz="2350" spc="5" dirty="0">
                <a:solidFill>
                  <a:srgbClr val="0032A0"/>
                </a:solidFill>
              </a:rPr>
              <a:t>permissible  stereotypes</a:t>
            </a:r>
            <a:endParaRPr sz="2350" dirty="0">
              <a:solidFill>
                <a:srgbClr val="0032A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10103"/>
            <a:ext cx="7435850" cy="3164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0525" marR="5080" indent="-378460">
              <a:lnSpc>
                <a:spcPct val="100400"/>
              </a:lnSpc>
              <a:spcBef>
                <a:spcPts val="90"/>
              </a:spcBef>
              <a:buChar char="•"/>
              <a:tabLst>
                <a:tab pos="390525" algn="l"/>
                <a:tab pos="391160" algn="l"/>
              </a:tabLst>
            </a:pPr>
            <a:r>
              <a:rPr sz="2850" spc="-125">
                <a:latin typeface="Arial"/>
                <a:cs typeface="Arial"/>
              </a:rPr>
              <a:t>When </a:t>
            </a:r>
            <a:r>
              <a:rPr sz="2850" spc="-155">
                <a:latin typeface="Arial"/>
                <a:cs typeface="Arial"/>
              </a:rPr>
              <a:t>an </a:t>
            </a:r>
            <a:r>
              <a:rPr sz="2850" spc="-65">
                <a:latin typeface="Arial"/>
                <a:cs typeface="Arial"/>
              </a:rPr>
              <a:t>individual </a:t>
            </a:r>
            <a:r>
              <a:rPr sz="2850" spc="-204">
                <a:latin typeface="Arial"/>
                <a:cs typeface="Arial"/>
              </a:rPr>
              <a:t>has </a:t>
            </a:r>
            <a:r>
              <a:rPr sz="2850" spc="-220">
                <a:latin typeface="Arial"/>
                <a:cs typeface="Arial"/>
              </a:rPr>
              <a:t>a </a:t>
            </a:r>
            <a:r>
              <a:rPr sz="2850" spc="-60">
                <a:latin typeface="Arial"/>
                <a:cs typeface="Arial"/>
              </a:rPr>
              <a:t>material </a:t>
            </a:r>
            <a:r>
              <a:rPr sz="2850" spc="-90">
                <a:latin typeface="Arial"/>
                <a:cs typeface="Arial"/>
              </a:rPr>
              <a:t>connection  </a:t>
            </a:r>
            <a:r>
              <a:rPr sz="2850" spc="30">
                <a:latin typeface="Arial"/>
                <a:cs typeface="Arial"/>
              </a:rPr>
              <a:t>to </a:t>
            </a:r>
            <a:r>
              <a:rPr sz="2850" spc="-220">
                <a:latin typeface="Arial"/>
                <a:cs typeface="Arial"/>
              </a:rPr>
              <a:t>a </a:t>
            </a:r>
            <a:r>
              <a:rPr sz="2850" spc="-85">
                <a:latin typeface="Arial"/>
                <a:cs typeface="Arial"/>
              </a:rPr>
              <a:t>dispute, </a:t>
            </a:r>
            <a:r>
              <a:rPr sz="2850" spc="-20">
                <a:latin typeface="Arial"/>
                <a:cs typeface="Arial"/>
              </a:rPr>
              <a:t>or </a:t>
            </a:r>
            <a:r>
              <a:rPr sz="2850" spc="-30">
                <a:latin typeface="Arial"/>
                <a:cs typeface="Arial"/>
              </a:rPr>
              <a:t>the </a:t>
            </a:r>
            <a:r>
              <a:rPr sz="2850" spc="-85">
                <a:latin typeface="Arial"/>
                <a:cs typeface="Arial"/>
              </a:rPr>
              <a:t>parties </a:t>
            </a:r>
            <a:r>
              <a:rPr sz="2850" spc="-90">
                <a:latin typeface="Arial"/>
                <a:cs typeface="Arial"/>
              </a:rPr>
              <a:t>involved, </a:t>
            </a:r>
            <a:r>
              <a:rPr sz="2850" spc="-180">
                <a:latin typeface="Arial"/>
                <a:cs typeface="Arial"/>
              </a:rPr>
              <a:t>such </a:t>
            </a:r>
            <a:r>
              <a:rPr sz="2850">
                <a:latin typeface="Arial"/>
                <a:cs typeface="Arial"/>
              </a:rPr>
              <a:t>that</a:t>
            </a:r>
            <a:r>
              <a:rPr sz="2850" spc="-575">
                <a:latin typeface="Arial"/>
                <a:cs typeface="Arial"/>
              </a:rPr>
              <a:t> </a:t>
            </a:r>
            <a:r>
              <a:rPr sz="2850" spc="-220">
                <a:latin typeface="Arial"/>
                <a:cs typeface="Arial"/>
              </a:rPr>
              <a:t>a  </a:t>
            </a:r>
            <a:r>
              <a:rPr sz="2850" spc="-130">
                <a:latin typeface="Arial"/>
                <a:cs typeface="Arial"/>
              </a:rPr>
              <a:t>reasonable </a:t>
            </a:r>
            <a:r>
              <a:rPr sz="2850" spc="-125">
                <a:latin typeface="Arial"/>
                <a:cs typeface="Arial"/>
              </a:rPr>
              <a:t>person </a:t>
            </a:r>
            <a:r>
              <a:rPr sz="2850" spc="-60">
                <a:latin typeface="Arial"/>
                <a:cs typeface="Arial"/>
              </a:rPr>
              <a:t>would </a:t>
            </a:r>
            <a:r>
              <a:rPr sz="2850" spc="-85">
                <a:latin typeface="Arial"/>
                <a:cs typeface="Arial"/>
              </a:rPr>
              <a:t>question </a:t>
            </a:r>
            <a:r>
              <a:rPr sz="2850" spc="-30">
                <a:latin typeface="Arial"/>
                <a:cs typeface="Arial"/>
              </a:rPr>
              <a:t>the  </a:t>
            </a:r>
            <a:r>
              <a:rPr sz="2850" spc="-85">
                <a:latin typeface="Arial"/>
                <a:cs typeface="Arial"/>
              </a:rPr>
              <a:t>individual’s </a:t>
            </a:r>
            <a:r>
              <a:rPr sz="2850" spc="-30">
                <a:latin typeface="Arial"/>
                <a:cs typeface="Arial"/>
              </a:rPr>
              <a:t>ability </a:t>
            </a:r>
            <a:r>
              <a:rPr sz="2850" spc="30">
                <a:latin typeface="Arial"/>
                <a:cs typeface="Arial"/>
              </a:rPr>
              <a:t>to </a:t>
            </a:r>
            <a:r>
              <a:rPr sz="2850" spc="-130">
                <a:latin typeface="Arial"/>
                <a:cs typeface="Arial"/>
              </a:rPr>
              <a:t>be</a:t>
            </a:r>
            <a:r>
              <a:rPr sz="2850" spc="-475">
                <a:latin typeface="Arial"/>
                <a:cs typeface="Arial"/>
              </a:rPr>
              <a:t> </a:t>
            </a:r>
            <a:r>
              <a:rPr sz="2850" spc="-40">
                <a:latin typeface="Arial"/>
                <a:cs typeface="Arial"/>
              </a:rPr>
              <a:t>impartial</a:t>
            </a:r>
            <a:endParaRPr sz="2850">
              <a:latin typeface="Arial"/>
              <a:cs typeface="Arial"/>
            </a:endParaRPr>
          </a:p>
          <a:p>
            <a:pPr marL="390525" marR="41275" indent="-378460">
              <a:lnSpc>
                <a:spcPct val="100499"/>
              </a:lnSpc>
              <a:spcBef>
                <a:spcPts val="680"/>
              </a:spcBef>
              <a:buChar char="•"/>
              <a:tabLst>
                <a:tab pos="390525" algn="l"/>
                <a:tab pos="391160" algn="l"/>
              </a:tabLst>
            </a:pPr>
            <a:r>
              <a:rPr sz="2850" spc="-114">
                <a:latin typeface="Arial"/>
                <a:cs typeface="Arial"/>
              </a:rPr>
              <a:t>May </a:t>
            </a:r>
            <a:r>
              <a:rPr sz="2850" spc="-130">
                <a:latin typeface="Arial"/>
                <a:cs typeface="Arial"/>
              </a:rPr>
              <a:t>be </a:t>
            </a:r>
            <a:r>
              <a:rPr sz="2850" spc="-180">
                <a:latin typeface="Arial"/>
                <a:cs typeface="Arial"/>
              </a:rPr>
              <a:t>based </a:t>
            </a:r>
            <a:r>
              <a:rPr sz="2850" spc="-85">
                <a:latin typeface="Arial"/>
                <a:cs typeface="Arial"/>
              </a:rPr>
              <a:t>on </a:t>
            </a:r>
            <a:r>
              <a:rPr sz="2850" spc="-10">
                <a:latin typeface="Arial"/>
                <a:cs typeface="Arial"/>
              </a:rPr>
              <a:t>prior </a:t>
            </a:r>
            <a:r>
              <a:rPr sz="2850" spc="-20">
                <a:latin typeface="Arial"/>
                <a:cs typeface="Arial"/>
              </a:rPr>
              <a:t>or </a:t>
            </a:r>
            <a:r>
              <a:rPr sz="2850" spc="-110">
                <a:latin typeface="Arial"/>
                <a:cs typeface="Arial"/>
              </a:rPr>
              <a:t>existing</a:t>
            </a:r>
            <a:r>
              <a:rPr sz="2850" spc="-380">
                <a:latin typeface="Arial"/>
                <a:cs typeface="Arial"/>
              </a:rPr>
              <a:t> </a:t>
            </a:r>
            <a:r>
              <a:rPr sz="2850" spc="-90">
                <a:latin typeface="Arial"/>
                <a:cs typeface="Arial"/>
              </a:rPr>
              <a:t>relationships,  </a:t>
            </a:r>
            <a:r>
              <a:rPr sz="2850" spc="-105">
                <a:latin typeface="Arial"/>
                <a:cs typeface="Arial"/>
              </a:rPr>
              <a:t>professional </a:t>
            </a:r>
            <a:r>
              <a:rPr sz="2850" spc="-65">
                <a:latin typeface="Arial"/>
                <a:cs typeface="Arial"/>
              </a:rPr>
              <a:t>interest, </a:t>
            </a:r>
            <a:r>
              <a:rPr sz="2850" spc="-75">
                <a:latin typeface="Arial"/>
                <a:cs typeface="Arial"/>
              </a:rPr>
              <a:t>financial </a:t>
            </a:r>
            <a:r>
              <a:rPr sz="2850" spc="-65">
                <a:latin typeface="Arial"/>
                <a:cs typeface="Arial"/>
              </a:rPr>
              <a:t>interest, </a:t>
            </a:r>
            <a:r>
              <a:rPr sz="2850" spc="-15">
                <a:latin typeface="Arial"/>
                <a:cs typeface="Arial"/>
              </a:rPr>
              <a:t>prior  </a:t>
            </a:r>
            <a:r>
              <a:rPr sz="2850" spc="-80">
                <a:latin typeface="Arial"/>
                <a:cs typeface="Arial"/>
              </a:rPr>
              <a:t>involvement, </a:t>
            </a:r>
            <a:r>
              <a:rPr sz="2850" spc="-35">
                <a:latin typeface="Arial"/>
                <a:cs typeface="Arial"/>
              </a:rPr>
              <a:t>and/or </a:t>
            </a:r>
            <a:r>
              <a:rPr sz="2850" spc="-70">
                <a:latin typeface="Arial"/>
                <a:cs typeface="Arial"/>
              </a:rPr>
              <a:t>nature </a:t>
            </a:r>
            <a:r>
              <a:rPr sz="2850">
                <a:latin typeface="Arial"/>
                <a:cs typeface="Arial"/>
              </a:rPr>
              <a:t>of</a:t>
            </a:r>
            <a:r>
              <a:rPr sz="2850" spc="-380">
                <a:latin typeface="Arial"/>
                <a:cs typeface="Arial"/>
              </a:rPr>
              <a:t> </a:t>
            </a:r>
            <a:r>
              <a:rPr sz="2850" spc="-55">
                <a:latin typeface="Arial"/>
                <a:cs typeface="Arial"/>
              </a:rPr>
              <a:t>position</a:t>
            </a:r>
            <a:endParaRPr sz="28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02156"/>
            <a:ext cx="757745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0032A0"/>
                </a:solidFill>
              </a:rPr>
              <a:t>What </a:t>
            </a:r>
            <a:r>
              <a:rPr sz="3950" spc="5">
                <a:solidFill>
                  <a:srgbClr val="0032A0"/>
                </a:solidFill>
              </a:rPr>
              <a:t>is a </a:t>
            </a:r>
            <a:r>
              <a:rPr sz="3950">
                <a:solidFill>
                  <a:srgbClr val="0032A0"/>
                </a:solidFill>
              </a:rPr>
              <a:t>conflict </a:t>
            </a:r>
            <a:r>
              <a:rPr sz="3950" spc="5">
                <a:solidFill>
                  <a:srgbClr val="0032A0"/>
                </a:solidFill>
              </a:rPr>
              <a:t>of</a:t>
            </a:r>
            <a:r>
              <a:rPr sz="3950" spc="-30">
                <a:solidFill>
                  <a:srgbClr val="0032A0"/>
                </a:solidFill>
              </a:rPr>
              <a:t> </a:t>
            </a:r>
            <a:r>
              <a:rPr sz="3950" spc="5">
                <a:solidFill>
                  <a:srgbClr val="0032A0"/>
                </a:solidFill>
              </a:rPr>
              <a:t>interest?</a:t>
            </a:r>
            <a:endParaRPr sz="395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556764"/>
            <a:ext cx="5034915" cy="345821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ct val="90900"/>
              </a:lnSpc>
              <a:spcBef>
                <a:spcPts val="390"/>
              </a:spcBef>
              <a:tabLst>
                <a:tab pos="3961765" algn="l"/>
              </a:tabLst>
            </a:pP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Student </a:t>
            </a:r>
            <a:r>
              <a:rPr sz="2450" spc="-175">
                <a:solidFill>
                  <a:srgbClr val="FFFFFF"/>
                </a:solidFill>
                <a:latin typeface="Arial"/>
                <a:cs typeface="Arial"/>
              </a:rPr>
              <a:t>Soccer </a:t>
            </a:r>
            <a:r>
              <a:rPr sz="2450" spc="-114">
                <a:solidFill>
                  <a:srgbClr val="FFFFFF"/>
                </a:solidFill>
                <a:latin typeface="Arial"/>
                <a:cs typeface="Arial"/>
              </a:rPr>
              <a:t>Goalie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files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formal  </a:t>
            </a:r>
            <a:r>
              <a:rPr sz="2450" spc="-55">
                <a:solidFill>
                  <a:srgbClr val="FFFFFF"/>
                </a:solidFill>
                <a:latin typeface="Arial"/>
                <a:cs typeface="Arial"/>
              </a:rPr>
              <a:t>complaint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-140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harassment</a:t>
            </a:r>
            <a:r>
              <a:rPr sz="2450" spc="-3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14">
                <a:solidFill>
                  <a:srgbClr val="FFFFFF"/>
                </a:solidFill>
                <a:latin typeface="Arial"/>
                <a:cs typeface="Arial"/>
              </a:rPr>
              <a:t>against 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student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75">
                <a:solidFill>
                  <a:srgbClr val="FFFFFF"/>
                </a:solidFill>
                <a:latin typeface="Arial"/>
                <a:cs typeface="Arial"/>
              </a:rPr>
              <a:t>Lacrosse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Midfielder.	</a:t>
            </a:r>
            <a:r>
              <a:rPr sz="2450" spc="-16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hearing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board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members selected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Midfielder’s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sz="2450" spc="-175">
                <a:solidFill>
                  <a:srgbClr val="FFFFFF"/>
                </a:solidFill>
                <a:latin typeface="Arial"/>
                <a:cs typeface="Arial"/>
              </a:rPr>
              <a:t>has  </a:t>
            </a:r>
            <a:r>
              <a:rPr sz="2450" spc="-75">
                <a:solidFill>
                  <a:srgbClr val="FFFFFF"/>
                </a:solidFill>
                <a:latin typeface="Arial"/>
                <a:cs typeface="Arial"/>
              </a:rPr>
              <a:t>previously </a:t>
            </a:r>
            <a:r>
              <a:rPr sz="2450" spc="10">
                <a:solidFill>
                  <a:srgbClr val="FFFFFF"/>
                </a:solidFill>
                <a:latin typeface="Arial"/>
                <a:cs typeface="Arial"/>
              </a:rPr>
              <a:t>written </a:t>
            </a:r>
            <a:r>
              <a:rPr sz="2450" spc="-40">
                <a:solidFill>
                  <a:srgbClr val="FFFFFF"/>
                </a:solidFill>
                <a:latin typeface="Arial"/>
                <a:cs typeface="Arial"/>
              </a:rPr>
              <a:t>letters </a:t>
            </a:r>
            <a:r>
              <a:rPr sz="2450" spc="-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recommendation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Midfielder’s 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application </a:t>
            </a:r>
            <a:r>
              <a:rPr sz="245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law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school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which  </a:t>
            </a:r>
            <a:r>
              <a:rPr sz="2450" spc="-5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wrote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Midfielder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2450" spc="-40">
                <a:solidFill>
                  <a:srgbClr val="FFFFFF"/>
                </a:solidFill>
                <a:latin typeface="Arial"/>
                <a:cs typeface="Arial"/>
              </a:rPr>
              <a:t>“honest </a:t>
            </a:r>
            <a:r>
              <a:rPr sz="245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50" spc="-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fault.”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52448"/>
            <a:ext cx="685419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FFFFFF"/>
                </a:solidFill>
              </a:rPr>
              <a:t>Example </a:t>
            </a:r>
            <a:r>
              <a:rPr sz="3600" spc="10">
                <a:solidFill>
                  <a:srgbClr val="FFFFFF"/>
                </a:solidFill>
              </a:rPr>
              <a:t>- conflict </a:t>
            </a:r>
            <a:r>
              <a:rPr sz="3600" spc="15">
                <a:solidFill>
                  <a:srgbClr val="FFFFFF"/>
                </a:solidFill>
              </a:rPr>
              <a:t>of</a:t>
            </a:r>
            <a:r>
              <a:rPr sz="3600" spc="-65">
                <a:solidFill>
                  <a:srgbClr val="FFFFFF"/>
                </a:solidFill>
              </a:rPr>
              <a:t> </a:t>
            </a:r>
            <a:r>
              <a:rPr sz="3600" spc="10">
                <a:solidFill>
                  <a:srgbClr val="FFFFFF"/>
                </a:solidFill>
              </a:rPr>
              <a:t>interest</a:t>
            </a:r>
            <a:endParaRPr sz="360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1" y="2475991"/>
            <a:ext cx="5140960" cy="379793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ct val="90900"/>
              </a:lnSpc>
              <a:spcBef>
                <a:spcPts val="390"/>
              </a:spcBef>
              <a:tabLst>
                <a:tab pos="1122045" algn="l"/>
                <a:tab pos="2317750" algn="l"/>
                <a:tab pos="2346960" algn="l"/>
              </a:tabLst>
            </a:pP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employee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gender studies  </a:t>
            </a:r>
            <a:r>
              <a:rPr sz="2450" spc="-40">
                <a:solidFill>
                  <a:srgbClr val="FFFFFF"/>
                </a:solidFill>
                <a:latin typeface="Arial"/>
                <a:cs typeface="Arial"/>
              </a:rPr>
              <a:t>department 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chosen </a:t>
            </a:r>
            <a:r>
              <a:rPr sz="245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serve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50" spc="-4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hearing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board </a:t>
            </a:r>
            <a:r>
              <a:rPr sz="2450" spc="-120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chairs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-70">
                <a:solidFill>
                  <a:srgbClr val="FFFFFF"/>
                </a:solidFill>
                <a:latin typeface="Arial"/>
                <a:cs typeface="Arial"/>
              </a:rPr>
              <a:t>board </a:t>
            </a:r>
            <a:r>
              <a:rPr sz="2450" spc="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local </a:t>
            </a:r>
            <a:r>
              <a:rPr sz="2450" spc="-15">
                <a:solidFill>
                  <a:srgbClr val="FFFFFF"/>
                </a:solidFill>
                <a:latin typeface="Arial"/>
                <a:cs typeface="Arial"/>
              </a:rPr>
              <a:t>non-profit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dedicated </a:t>
            </a:r>
            <a:r>
              <a:rPr sz="2450" spc="4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50" spc="-145">
                <a:solidFill>
                  <a:srgbClr val="FFFFFF"/>
                </a:solidFill>
                <a:latin typeface="Arial"/>
                <a:cs typeface="Arial"/>
              </a:rPr>
              <a:t>sexual  </a:t>
            </a:r>
            <a:r>
              <a:rPr sz="2450" spc="-110">
                <a:solidFill>
                  <a:srgbClr val="FFFFFF"/>
                </a:solidFill>
                <a:latin typeface="Arial"/>
                <a:cs typeface="Arial"/>
              </a:rPr>
              <a:t>assault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150">
                <a:solidFill>
                  <a:srgbClr val="FFFFFF"/>
                </a:solidFill>
                <a:latin typeface="Arial"/>
                <a:cs typeface="Arial"/>
              </a:rPr>
              <a:t>advocacy.		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During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145">
                <a:solidFill>
                  <a:srgbClr val="FFFFFF"/>
                </a:solidFill>
                <a:latin typeface="Arial"/>
                <a:cs typeface="Arial"/>
              </a:rPr>
              <a:t>speech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at 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50" spc="-35">
                <a:solidFill>
                  <a:srgbClr val="FFFFFF"/>
                </a:solidFill>
                <a:latin typeface="Arial"/>
                <a:cs typeface="Arial"/>
              </a:rPr>
              <a:t>non-profit’s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annual 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gala, </a:t>
            </a:r>
            <a:r>
              <a:rPr sz="2450" spc="-2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50" spc="-90">
                <a:solidFill>
                  <a:srgbClr val="FFFFFF"/>
                </a:solidFill>
                <a:latin typeface="Arial"/>
                <a:cs typeface="Arial"/>
              </a:rPr>
              <a:t>employee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95">
                <a:solidFill>
                  <a:srgbClr val="FFFFFF"/>
                </a:solidFill>
                <a:latin typeface="Arial"/>
                <a:cs typeface="Arial"/>
              </a:rPr>
              <a:t>states:	</a:t>
            </a:r>
            <a:r>
              <a:rPr sz="2450" spc="-45">
                <a:solidFill>
                  <a:srgbClr val="FFFFFF"/>
                </a:solidFill>
                <a:latin typeface="Arial"/>
                <a:cs typeface="Arial"/>
              </a:rPr>
              <a:t>“The </a:t>
            </a:r>
            <a:r>
              <a:rPr sz="2450" spc="-55">
                <a:solidFill>
                  <a:srgbClr val="FFFFFF"/>
                </a:solidFill>
                <a:latin typeface="Arial"/>
                <a:cs typeface="Arial"/>
              </a:rPr>
              <a:t>presumption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innocence </a:t>
            </a:r>
            <a:r>
              <a:rPr sz="2450" spc="-1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wrong </a:t>
            </a:r>
            <a:r>
              <a:rPr sz="2450" spc="-2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50" spc="-204">
                <a:solidFill>
                  <a:srgbClr val="FFFFFF"/>
                </a:solidFill>
                <a:latin typeface="Arial"/>
                <a:cs typeface="Arial"/>
              </a:rPr>
              <a:t>cases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-140">
                <a:solidFill>
                  <a:srgbClr val="FFFFFF"/>
                </a:solidFill>
                <a:latin typeface="Arial"/>
                <a:cs typeface="Arial"/>
              </a:rPr>
              <a:t>sexual  </a:t>
            </a:r>
            <a:r>
              <a:rPr sz="2450" spc="-105">
                <a:solidFill>
                  <a:srgbClr val="FFFFFF"/>
                </a:solidFill>
                <a:latin typeface="Arial"/>
                <a:cs typeface="Arial"/>
              </a:rPr>
              <a:t>assault.	</a:t>
            </a:r>
            <a:r>
              <a:rPr sz="2450" spc="-60">
                <a:solidFill>
                  <a:srgbClr val="FFFFFF"/>
                </a:solidFill>
                <a:latin typeface="Arial"/>
                <a:cs typeface="Arial"/>
              </a:rPr>
              <a:t>I </a:t>
            </a:r>
            <a:r>
              <a:rPr sz="2450" spc="-10">
                <a:solidFill>
                  <a:srgbClr val="FFFFFF"/>
                </a:solidFill>
                <a:latin typeface="Arial"/>
                <a:cs typeface="Arial"/>
              </a:rPr>
              <a:t>firmly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believe </a:t>
            </a:r>
            <a:r>
              <a:rPr sz="2450" spc="-18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50" spc="-100">
                <a:solidFill>
                  <a:srgbClr val="FFFFFF"/>
                </a:solidFill>
                <a:latin typeface="Arial"/>
                <a:cs typeface="Arial"/>
              </a:rPr>
              <a:t>person  </a:t>
            </a:r>
            <a:r>
              <a:rPr sz="2450" spc="-155">
                <a:solidFill>
                  <a:srgbClr val="FFFFFF"/>
                </a:solidFill>
                <a:latin typeface="Arial"/>
                <a:cs typeface="Arial"/>
              </a:rPr>
              <a:t>accused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50" spc="-135">
                <a:solidFill>
                  <a:srgbClr val="FFFFFF"/>
                </a:solidFill>
                <a:latin typeface="Arial"/>
                <a:cs typeface="Arial"/>
              </a:rPr>
              <a:t>sexual </a:t>
            </a:r>
            <a:r>
              <a:rPr sz="2450" spc="-114">
                <a:solidFill>
                  <a:srgbClr val="FFFFFF"/>
                </a:solidFill>
                <a:latin typeface="Arial"/>
                <a:cs typeface="Arial"/>
              </a:rPr>
              <a:t>assault </a:t>
            </a:r>
            <a:r>
              <a:rPr sz="2450" spc="-65">
                <a:solidFill>
                  <a:srgbClr val="FFFFFF"/>
                </a:solidFill>
                <a:latin typeface="Arial"/>
                <a:cs typeface="Arial"/>
              </a:rPr>
              <a:t>must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prove  </a:t>
            </a:r>
            <a:r>
              <a:rPr sz="245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245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85">
                <a:solidFill>
                  <a:srgbClr val="FFFFFF"/>
                </a:solidFill>
                <a:latin typeface="Arial"/>
                <a:cs typeface="Arial"/>
              </a:rPr>
              <a:t>innocence.”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79523" y="1502156"/>
            <a:ext cx="530098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FFFFFF"/>
                </a:solidFill>
              </a:rPr>
              <a:t>Example of bias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(#1)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83808"/>
            <a:ext cx="10058400" cy="632460"/>
          </a:xfrm>
          <a:custGeom>
            <a:avLst/>
            <a:gdLst/>
            <a:ahLst/>
            <a:cxnLst/>
            <a:rect l="l" t="t" r="r" b="b"/>
            <a:pathLst>
              <a:path w="10058400" h="632459">
                <a:moveTo>
                  <a:pt x="10058400" y="0"/>
                </a:moveTo>
                <a:lnTo>
                  <a:pt x="0" y="0"/>
                </a:lnTo>
                <a:lnTo>
                  <a:pt x="0" y="632460"/>
                </a:lnTo>
                <a:lnTo>
                  <a:pt x="10058400" y="632460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46455" y="3288163"/>
            <a:ext cx="7057390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50" u="heavy" spc="-35" dirty="0">
                <a:solidFill>
                  <a:srgbClr val="153CF9"/>
                </a:solidFill>
                <a:uFill>
                  <a:solidFill>
                    <a:srgbClr val="153CF9"/>
                  </a:solidFill>
                </a:uFill>
                <a:latin typeface="Arial"/>
                <a:cs typeface="Arial"/>
              </a:rPr>
              <a:t>https://</a:t>
            </a:r>
            <a:r>
              <a:rPr sz="2650" u="heavy" spc="-35" dirty="0" err="1">
                <a:solidFill>
                  <a:srgbClr val="153CF9"/>
                </a:solidFill>
                <a:uFill>
                  <a:solidFill>
                    <a:srgbClr val="153CF9"/>
                  </a:solidFill>
                </a:uFill>
                <a:latin typeface="Arial"/>
                <a:cs typeface="Arial"/>
              </a:rPr>
              <a:t>implicit.harvard.edu</a:t>
            </a:r>
            <a:r>
              <a:rPr sz="2650" u="heavy" spc="-35" dirty="0">
                <a:solidFill>
                  <a:srgbClr val="153CF9"/>
                </a:solidFill>
                <a:uFill>
                  <a:solidFill>
                    <a:srgbClr val="153CF9"/>
                  </a:solidFill>
                </a:uFill>
                <a:latin typeface="Arial"/>
                <a:cs typeface="Arial"/>
              </a:rPr>
              <a:t>/implicit/</a:t>
            </a:r>
            <a:r>
              <a:rPr sz="2650" u="heavy" spc="-35" dirty="0" err="1">
                <a:solidFill>
                  <a:srgbClr val="153CF9"/>
                </a:solidFill>
                <a:uFill>
                  <a:solidFill>
                    <a:srgbClr val="153CF9"/>
                  </a:solidFill>
                </a:uFill>
                <a:latin typeface="Arial"/>
                <a:cs typeface="Arial"/>
              </a:rPr>
              <a:t>takeatest.html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EBF6DF-AED6-B847-A22E-18F31018A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455" y="1031772"/>
            <a:ext cx="6502400" cy="2251075"/>
          </a:xfrm>
        </p:spPr>
        <p:txBody>
          <a:bodyPr/>
          <a:lstStyle/>
          <a:p>
            <a:pPr rtl="0" eaLnBrk="1" latinLnBrk="0" hangingPunct="1"/>
            <a:r>
              <a:rPr lang="en-US" sz="33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Resource for</a:t>
            </a:r>
            <a:r>
              <a:rPr lang="en-US" sz="3300" b="1" kern="1200" spc="-9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 </a:t>
            </a:r>
            <a:r>
              <a:rPr lang="en-US" sz="33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consideration:  Harvard </a:t>
            </a:r>
            <a:r>
              <a:rPr lang="en-US" sz="3300" b="1" kern="120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implicit bias</a:t>
            </a:r>
            <a:r>
              <a:rPr lang="en-US" sz="3300" b="1" kern="1200" spc="-4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 </a:t>
            </a:r>
            <a:r>
              <a:rPr lang="en-US" sz="33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test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5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6CA38A-B6D2-EC44-83D9-2E1F301B4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000" y="2986686"/>
            <a:ext cx="6502400" cy="650947"/>
          </a:xfrm>
        </p:spPr>
        <p:txBody>
          <a:bodyPr/>
          <a:lstStyle/>
          <a:p>
            <a:r>
              <a:rPr lang="en-US" dirty="0">
                <a:solidFill>
                  <a:srgbClr val="0032A0"/>
                </a:solidFill>
              </a:rPr>
              <a:t>Trauma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4" y="2819400"/>
            <a:ext cx="7497065" cy="18807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0525" indent="-378460">
              <a:lnSpc>
                <a:spcPts val="3175"/>
              </a:lnSpc>
              <a:spcBef>
                <a:spcPts val="9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 dirty="0">
                <a:latin typeface="Arial"/>
                <a:cs typeface="Arial"/>
              </a:rPr>
              <a:t>August </a:t>
            </a:r>
            <a:r>
              <a:rPr sz="2650" spc="-120" dirty="0">
                <a:latin typeface="Arial"/>
                <a:cs typeface="Arial"/>
              </a:rPr>
              <a:t>14,</a:t>
            </a:r>
            <a:r>
              <a:rPr sz="2650" spc="-135" dirty="0">
                <a:latin typeface="Arial"/>
                <a:cs typeface="Arial"/>
              </a:rPr>
              <a:t> </a:t>
            </a:r>
            <a:r>
              <a:rPr sz="2650" spc="-140" dirty="0">
                <a:latin typeface="Arial"/>
                <a:cs typeface="Arial"/>
              </a:rPr>
              <a:t>2020</a:t>
            </a:r>
            <a:endParaRPr sz="2650" dirty="0">
              <a:latin typeface="Arial"/>
              <a:cs typeface="Arial"/>
            </a:endParaRPr>
          </a:p>
          <a:p>
            <a:pPr marL="390525" marR="5080" indent="-378460">
              <a:lnSpc>
                <a:spcPct val="79800"/>
              </a:lnSpc>
              <a:spcBef>
                <a:spcPts val="6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90" dirty="0">
                <a:latin typeface="Arial"/>
                <a:cs typeface="Arial"/>
              </a:rPr>
              <a:t>Do </a:t>
            </a:r>
            <a:r>
              <a:rPr sz="2650" spc="-15" dirty="0">
                <a:latin typeface="Arial"/>
                <a:cs typeface="Arial"/>
              </a:rPr>
              <a:t>not </a:t>
            </a:r>
            <a:r>
              <a:rPr sz="2650" spc="-100" dirty="0">
                <a:latin typeface="Arial"/>
                <a:cs typeface="Arial"/>
              </a:rPr>
              <a:t>apply </a:t>
            </a:r>
            <a:r>
              <a:rPr sz="2650" spc="30" dirty="0">
                <a:latin typeface="Arial"/>
                <a:cs typeface="Arial"/>
              </a:rPr>
              <a:t>to </a:t>
            </a:r>
            <a:r>
              <a:rPr sz="2650" spc="-210" dirty="0">
                <a:latin typeface="Arial"/>
                <a:cs typeface="Arial"/>
              </a:rPr>
              <a:t>Sexual</a:t>
            </a:r>
            <a:r>
              <a:rPr sz="2650" spc="-455" dirty="0">
                <a:latin typeface="Arial"/>
                <a:cs typeface="Arial"/>
              </a:rPr>
              <a:t> </a:t>
            </a:r>
            <a:r>
              <a:rPr sz="2650" spc="-155" dirty="0">
                <a:latin typeface="Arial"/>
                <a:cs typeface="Arial"/>
              </a:rPr>
              <a:t>Harassment  </a:t>
            </a:r>
            <a:r>
              <a:rPr sz="2650" spc="-10" dirty="0">
                <a:latin typeface="Arial"/>
                <a:cs typeface="Arial"/>
              </a:rPr>
              <a:t>that </a:t>
            </a:r>
            <a:r>
              <a:rPr sz="2650" spc="-110" dirty="0">
                <a:latin typeface="Arial"/>
                <a:cs typeface="Arial"/>
              </a:rPr>
              <a:t>allegedly </a:t>
            </a:r>
            <a:r>
              <a:rPr sz="2650" spc="-100" dirty="0">
                <a:latin typeface="Arial"/>
                <a:cs typeface="Arial"/>
              </a:rPr>
              <a:t>occurred </a:t>
            </a:r>
            <a:r>
              <a:rPr sz="2650" spc="-20" dirty="0">
                <a:latin typeface="Arial"/>
                <a:cs typeface="Arial"/>
              </a:rPr>
              <a:t>prior </a:t>
            </a:r>
            <a:r>
              <a:rPr sz="2650" spc="25" dirty="0">
                <a:latin typeface="Arial"/>
                <a:cs typeface="Arial"/>
              </a:rPr>
              <a:t>to  </a:t>
            </a:r>
            <a:r>
              <a:rPr sz="2650" spc="-80" dirty="0">
                <a:latin typeface="Arial"/>
                <a:cs typeface="Arial"/>
              </a:rPr>
              <a:t>effective</a:t>
            </a:r>
            <a:r>
              <a:rPr sz="2650" spc="-135" dirty="0">
                <a:latin typeface="Arial"/>
                <a:cs typeface="Arial"/>
              </a:rPr>
              <a:t> </a:t>
            </a:r>
            <a:r>
              <a:rPr sz="2650" spc="-100" dirty="0">
                <a:latin typeface="Arial"/>
                <a:cs typeface="Arial"/>
              </a:rPr>
              <a:t>date</a:t>
            </a:r>
            <a:endParaRPr sz="2650" dirty="0">
              <a:latin typeface="Arial"/>
              <a:cs typeface="Arial"/>
            </a:endParaRPr>
          </a:p>
          <a:p>
            <a:pPr marL="829310" marR="26034" lvl="1" indent="-314325" algn="just">
              <a:lnSpc>
                <a:spcPct val="79600"/>
              </a:lnSpc>
              <a:spcBef>
                <a:spcPts val="635"/>
              </a:spcBef>
              <a:buFont typeface="Wingdings"/>
              <a:buChar char=""/>
              <a:tabLst>
                <a:tab pos="829944" algn="l"/>
              </a:tabLst>
            </a:pPr>
            <a:r>
              <a:rPr sz="2650" spc="-235" dirty="0">
                <a:latin typeface="Arial"/>
                <a:cs typeface="Arial"/>
              </a:rPr>
              <a:t>Assessed </a:t>
            </a:r>
            <a:r>
              <a:rPr sz="2650" spc="-130" dirty="0">
                <a:latin typeface="Arial"/>
                <a:cs typeface="Arial"/>
              </a:rPr>
              <a:t>according </a:t>
            </a:r>
            <a:r>
              <a:rPr sz="2650" spc="25" dirty="0">
                <a:latin typeface="Arial"/>
                <a:cs typeface="Arial"/>
              </a:rPr>
              <a:t>to</a:t>
            </a:r>
            <a:r>
              <a:rPr sz="2650" spc="-65" dirty="0">
                <a:latin typeface="Arial"/>
                <a:cs typeface="Arial"/>
              </a:rPr>
              <a:t> </a:t>
            </a:r>
            <a:r>
              <a:rPr sz="2650" spc="-135" dirty="0">
                <a:latin typeface="Arial"/>
                <a:cs typeface="Arial"/>
              </a:rPr>
              <a:t>guidance  </a:t>
            </a:r>
            <a:r>
              <a:rPr sz="2650" spc="-125" dirty="0">
                <a:latin typeface="Arial"/>
                <a:cs typeface="Arial"/>
              </a:rPr>
              <a:t>and </a:t>
            </a:r>
            <a:r>
              <a:rPr sz="2650" spc="-95" dirty="0">
                <a:latin typeface="Arial"/>
                <a:cs typeface="Arial"/>
              </a:rPr>
              <a:t>regulations </a:t>
            </a:r>
            <a:r>
              <a:rPr sz="2650" spc="-40" dirty="0">
                <a:latin typeface="Arial"/>
                <a:cs typeface="Arial"/>
              </a:rPr>
              <a:t>in </a:t>
            </a:r>
            <a:r>
              <a:rPr sz="2650" spc="-130" dirty="0">
                <a:latin typeface="Arial"/>
                <a:cs typeface="Arial"/>
              </a:rPr>
              <a:t>place </a:t>
            </a:r>
            <a:r>
              <a:rPr sz="2650" spc="-40" dirty="0">
                <a:latin typeface="Arial"/>
                <a:cs typeface="Arial"/>
              </a:rPr>
              <a:t>at</a:t>
            </a:r>
            <a:r>
              <a:rPr sz="2650" spc="-330" dirty="0">
                <a:latin typeface="Arial"/>
                <a:cs typeface="Arial"/>
              </a:rPr>
              <a:t> </a:t>
            </a:r>
            <a:r>
              <a:rPr sz="2650" spc="-25" dirty="0">
                <a:latin typeface="Arial"/>
                <a:cs typeface="Arial"/>
              </a:rPr>
              <a:t>time  </a:t>
            </a:r>
            <a:r>
              <a:rPr sz="2650" spc="-125" dirty="0">
                <a:latin typeface="Arial"/>
                <a:cs typeface="Arial"/>
              </a:rPr>
              <a:t>alleged </a:t>
            </a:r>
            <a:r>
              <a:rPr sz="2650" spc="-95" dirty="0">
                <a:latin typeface="Arial"/>
                <a:cs typeface="Arial"/>
              </a:rPr>
              <a:t>conduct</a:t>
            </a:r>
            <a:r>
              <a:rPr sz="2650" spc="-145" dirty="0">
                <a:latin typeface="Arial"/>
                <a:cs typeface="Arial"/>
              </a:rPr>
              <a:t> </a:t>
            </a:r>
            <a:r>
              <a:rPr sz="2650" spc="-100" dirty="0">
                <a:latin typeface="Arial"/>
                <a:cs typeface="Arial"/>
              </a:rPr>
              <a:t>occurred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709612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32A0"/>
                </a:solidFill>
              </a:rPr>
              <a:t>When </a:t>
            </a:r>
            <a:r>
              <a:rPr dirty="0">
                <a:solidFill>
                  <a:srgbClr val="0032A0"/>
                </a:solidFill>
              </a:rPr>
              <a:t>are </a:t>
            </a:r>
            <a:r>
              <a:rPr spc="-5" dirty="0">
                <a:solidFill>
                  <a:srgbClr val="0032A0"/>
                </a:solidFill>
              </a:rPr>
              <a:t>the new regs</a:t>
            </a:r>
            <a:r>
              <a:rPr spc="-85" dirty="0">
                <a:solidFill>
                  <a:srgbClr val="0032A0"/>
                </a:solidFill>
              </a:rPr>
              <a:t> </a:t>
            </a:r>
            <a:r>
              <a:rPr dirty="0">
                <a:solidFill>
                  <a:srgbClr val="0032A0"/>
                </a:solidFill>
              </a:rPr>
              <a:t>effective?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7055"/>
            <a:ext cx="7447280" cy="25203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50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90">
                <a:latin typeface="Arial"/>
                <a:cs typeface="Arial"/>
              </a:rPr>
              <a:t>“Trauma-informed investigation </a:t>
            </a:r>
            <a:r>
              <a:rPr sz="2650" spc="-105">
                <a:latin typeface="Arial"/>
                <a:cs typeface="Arial"/>
              </a:rPr>
              <a:t>techniques </a:t>
            </a:r>
            <a:r>
              <a:rPr sz="2650" spc="-10">
                <a:latin typeface="Arial"/>
                <a:cs typeface="Arial"/>
              </a:rPr>
              <a:t>that  </a:t>
            </a:r>
            <a:r>
              <a:rPr sz="2650" spc="-100">
                <a:latin typeface="Arial"/>
                <a:cs typeface="Arial"/>
              </a:rPr>
              <a:t>bleed </a:t>
            </a:r>
            <a:r>
              <a:rPr sz="2650" spc="-95">
                <a:latin typeface="Arial"/>
                <a:cs typeface="Arial"/>
              </a:rPr>
              <a:t>over </a:t>
            </a:r>
            <a:r>
              <a:rPr sz="2650" spc="-5">
                <a:latin typeface="Arial"/>
                <a:cs typeface="Arial"/>
              </a:rPr>
              <a:t>into </a:t>
            </a:r>
            <a:r>
              <a:rPr sz="2650" spc="-830">
                <a:latin typeface="Arial"/>
                <a:cs typeface="Arial"/>
              </a:rPr>
              <a:t>…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150">
                <a:latin typeface="Arial"/>
                <a:cs typeface="Arial"/>
              </a:rPr>
              <a:t>bias </a:t>
            </a:r>
            <a:r>
              <a:rPr sz="2650" spc="-60">
                <a:latin typeface="Arial"/>
                <a:cs typeface="Arial"/>
              </a:rPr>
              <a:t>detract </a:t>
            </a:r>
            <a:r>
              <a:rPr sz="2650" spc="-35">
                <a:latin typeface="Arial"/>
                <a:cs typeface="Arial"/>
              </a:rPr>
              <a:t>from the  </a:t>
            </a:r>
            <a:r>
              <a:rPr sz="2650" spc="-80">
                <a:latin typeface="Arial"/>
                <a:cs typeface="Arial"/>
              </a:rPr>
              <a:t>fundamental </a:t>
            </a:r>
            <a:r>
              <a:rPr sz="2650" spc="-75">
                <a:latin typeface="Arial"/>
                <a:cs typeface="Arial"/>
              </a:rPr>
              <a:t>tenets </a:t>
            </a:r>
            <a:r>
              <a:rPr sz="2650" spc="-15">
                <a:latin typeface="Arial"/>
                <a:cs typeface="Arial"/>
              </a:rPr>
              <a:t>of </a:t>
            </a:r>
            <a:r>
              <a:rPr sz="2650" spc="-125">
                <a:latin typeface="Arial"/>
                <a:cs typeface="Arial"/>
              </a:rPr>
              <a:t>fairness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35">
                <a:latin typeface="Arial"/>
                <a:cs typeface="Arial"/>
              </a:rPr>
              <a:t>impartiality</a:t>
            </a:r>
            <a:r>
              <a:rPr sz="2650" spc="-31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that  </a:t>
            </a:r>
            <a:r>
              <a:rPr sz="2650" spc="-125">
                <a:latin typeface="Arial"/>
                <a:cs typeface="Arial"/>
              </a:rPr>
              <a:t>are </a:t>
            </a:r>
            <a:r>
              <a:rPr sz="2650" spc="-110">
                <a:latin typeface="Arial"/>
                <a:cs typeface="Arial"/>
              </a:rPr>
              <a:t>[key </a:t>
            </a:r>
            <a:r>
              <a:rPr sz="2650" spc="40">
                <a:latin typeface="Arial"/>
                <a:cs typeface="Arial"/>
              </a:rPr>
              <a:t>to] </a:t>
            </a:r>
            <a:r>
              <a:rPr sz="2650" spc="-90">
                <a:latin typeface="Arial"/>
                <a:cs typeface="Arial"/>
              </a:rPr>
              <a:t>disciplinary</a:t>
            </a:r>
            <a:r>
              <a:rPr sz="2650" spc="-340">
                <a:latin typeface="Arial"/>
                <a:cs typeface="Arial"/>
              </a:rPr>
              <a:t> </a:t>
            </a:r>
            <a:r>
              <a:rPr sz="2650" spc="-114">
                <a:latin typeface="Arial"/>
                <a:cs typeface="Arial"/>
              </a:rPr>
              <a:t>proceedings.”</a:t>
            </a:r>
            <a:endParaRPr sz="2650">
              <a:latin typeface="Arial"/>
              <a:cs typeface="Arial"/>
            </a:endParaRPr>
          </a:p>
          <a:p>
            <a:pPr marL="3464560" marR="241300">
              <a:lnSpc>
                <a:spcPts val="3170"/>
              </a:lnSpc>
              <a:spcBef>
                <a:spcPts val="630"/>
              </a:spcBef>
            </a:pPr>
            <a:r>
              <a:rPr sz="2650" spc="-75">
                <a:latin typeface="Arial"/>
                <a:cs typeface="Arial"/>
              </a:rPr>
              <a:t>- </a:t>
            </a:r>
            <a:r>
              <a:rPr sz="2650" spc="-215">
                <a:latin typeface="Arial"/>
                <a:cs typeface="Arial"/>
              </a:rPr>
              <a:t>Candace </a:t>
            </a:r>
            <a:r>
              <a:rPr sz="2650" spc="-200">
                <a:latin typeface="Arial"/>
                <a:cs typeface="Arial"/>
              </a:rPr>
              <a:t>Jackson, </a:t>
            </a:r>
            <a:r>
              <a:rPr sz="2650" spc="-105">
                <a:latin typeface="Arial"/>
                <a:cs typeface="Arial"/>
              </a:rPr>
              <a:t>Acting  </a:t>
            </a:r>
            <a:r>
              <a:rPr sz="2650" spc="-155">
                <a:latin typeface="Arial"/>
                <a:cs typeface="Arial"/>
              </a:rPr>
              <a:t>Asst. </a:t>
            </a:r>
            <a:r>
              <a:rPr sz="2650" spc="-150">
                <a:latin typeface="Arial"/>
                <a:cs typeface="Arial"/>
              </a:rPr>
              <a:t>Secretary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305">
                <a:latin typeface="Arial"/>
                <a:cs typeface="Arial"/>
              </a:rPr>
              <a:t>Ed</a:t>
            </a:r>
            <a:r>
              <a:rPr sz="2650" spc="-280">
                <a:latin typeface="Arial"/>
                <a:cs typeface="Arial"/>
              </a:rPr>
              <a:t> </a:t>
            </a:r>
            <a:r>
              <a:rPr sz="2650" spc="-120">
                <a:latin typeface="Arial"/>
                <a:cs typeface="Arial"/>
              </a:rPr>
              <a:t>(2017)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190817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Balance</a:t>
            </a:r>
            <a:endParaRPr sz="36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2383" y="2530856"/>
            <a:ext cx="7418070" cy="187706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0">
                <a:latin typeface="Arial"/>
                <a:cs typeface="Arial"/>
              </a:rPr>
              <a:t>Not </a:t>
            </a:r>
            <a:r>
              <a:rPr sz="2650" spc="-40">
                <a:latin typeface="Arial"/>
                <a:cs typeface="Arial"/>
              </a:rPr>
              <a:t>in </a:t>
            </a:r>
            <a:r>
              <a:rPr sz="2650" spc="-114">
                <a:latin typeface="Arial"/>
                <a:cs typeface="Arial"/>
              </a:rPr>
              <a:t>every</a:t>
            </a:r>
            <a:r>
              <a:rPr sz="2650" spc="-330">
                <a:latin typeface="Arial"/>
                <a:cs typeface="Arial"/>
              </a:rPr>
              <a:t> </a:t>
            </a:r>
            <a:r>
              <a:rPr sz="2650" spc="-235">
                <a:latin typeface="Arial"/>
                <a:cs typeface="Arial"/>
              </a:rPr>
              <a:t>case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45">
                <a:latin typeface="Arial"/>
                <a:cs typeface="Arial"/>
              </a:rPr>
              <a:t>Not </a:t>
            </a:r>
            <a:r>
              <a:rPr sz="2650" spc="-60">
                <a:latin typeface="Arial"/>
                <a:cs typeface="Arial"/>
              </a:rPr>
              <a:t>just </a:t>
            </a:r>
            <a:r>
              <a:rPr sz="2650" spc="-114">
                <a:latin typeface="Arial"/>
                <a:cs typeface="Arial"/>
              </a:rPr>
              <a:t>one</a:t>
            </a:r>
            <a:r>
              <a:rPr sz="2650" spc="-335">
                <a:latin typeface="Arial"/>
                <a:cs typeface="Arial"/>
              </a:rPr>
              <a:t> </a:t>
            </a:r>
            <a:r>
              <a:rPr sz="2650" spc="-50">
                <a:latin typeface="Arial"/>
                <a:cs typeface="Arial"/>
              </a:rPr>
              <a:t>party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7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25">
                <a:latin typeface="Arial"/>
                <a:cs typeface="Arial"/>
              </a:rPr>
              <a:t>Never </a:t>
            </a:r>
            <a:r>
              <a:rPr sz="2650" spc="-195">
                <a:latin typeface="Arial"/>
                <a:cs typeface="Arial"/>
              </a:rPr>
              <a:t>assume </a:t>
            </a:r>
            <a:r>
              <a:rPr sz="2650" spc="-145">
                <a:latin typeface="Arial"/>
                <a:cs typeface="Arial"/>
              </a:rPr>
              <a:t>anyone </a:t>
            </a:r>
            <a:r>
              <a:rPr sz="2650" spc="-65">
                <a:latin typeface="Arial"/>
                <a:cs typeface="Arial"/>
              </a:rPr>
              <a:t>participating </a:t>
            </a:r>
            <a:r>
              <a:rPr sz="2650" spc="-40">
                <a:latin typeface="Arial"/>
                <a:cs typeface="Arial"/>
              </a:rPr>
              <a:t>in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110">
                <a:latin typeface="Arial"/>
                <a:cs typeface="Arial"/>
              </a:rPr>
              <a:t>hearing </a:t>
            </a:r>
            <a:r>
              <a:rPr sz="2650" spc="-204">
                <a:latin typeface="Arial"/>
                <a:cs typeface="Arial"/>
              </a:rPr>
              <a:t>has  </a:t>
            </a:r>
            <a:r>
              <a:rPr sz="2650" spc="-95">
                <a:latin typeface="Arial"/>
                <a:cs typeface="Arial"/>
              </a:rPr>
              <a:t>suffered </a:t>
            </a:r>
            <a:r>
              <a:rPr sz="2650" spc="-160">
                <a:latin typeface="Arial"/>
                <a:cs typeface="Arial"/>
              </a:rPr>
              <a:t>any</a:t>
            </a:r>
            <a:r>
              <a:rPr sz="2650" spc="-190">
                <a:latin typeface="Arial"/>
                <a:cs typeface="Arial"/>
              </a:rPr>
              <a:t> </a:t>
            </a:r>
            <a:r>
              <a:rPr sz="2650" spc="-80">
                <a:latin typeface="Arial"/>
                <a:cs typeface="Arial"/>
              </a:rPr>
              <a:t>trauma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48459"/>
            <a:ext cx="724852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0032A0"/>
                </a:solidFill>
              </a:rPr>
              <a:t>Trauma </a:t>
            </a:r>
            <a:r>
              <a:rPr sz="3950" spc="10">
                <a:solidFill>
                  <a:srgbClr val="0032A0"/>
                </a:solidFill>
              </a:rPr>
              <a:t>might </a:t>
            </a:r>
            <a:r>
              <a:rPr sz="3950">
                <a:solidFill>
                  <a:srgbClr val="0032A0"/>
                </a:solidFill>
              </a:rPr>
              <a:t>affect </a:t>
            </a:r>
            <a:r>
              <a:rPr sz="3950" spc="5">
                <a:solidFill>
                  <a:srgbClr val="0032A0"/>
                </a:solidFill>
              </a:rPr>
              <a:t>a</a:t>
            </a:r>
            <a:r>
              <a:rPr sz="3950" spc="-45">
                <a:solidFill>
                  <a:srgbClr val="0032A0"/>
                </a:solidFill>
              </a:rPr>
              <a:t> </a:t>
            </a:r>
            <a:r>
              <a:rPr sz="3950" spc="5">
                <a:solidFill>
                  <a:srgbClr val="0032A0"/>
                </a:solidFill>
              </a:rPr>
              <a:t>party</a:t>
            </a:r>
            <a:endParaRPr sz="395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2514600" cy="5659120"/>
          </a:xfrm>
          <a:custGeom>
            <a:avLst/>
            <a:gdLst/>
            <a:ahLst/>
            <a:cxnLst/>
            <a:rect l="l" t="t" r="r" b="b"/>
            <a:pathLst>
              <a:path w="2514600" h="5659120">
                <a:moveTo>
                  <a:pt x="2514600" y="0"/>
                </a:moveTo>
                <a:lnTo>
                  <a:pt x="0" y="0"/>
                </a:lnTo>
                <a:lnTo>
                  <a:pt x="0" y="5658612"/>
                </a:lnTo>
                <a:lnTo>
                  <a:pt x="2514600" y="5658612"/>
                </a:lnTo>
                <a:lnTo>
                  <a:pt x="25146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06344" y="2079752"/>
            <a:ext cx="6514465" cy="300120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</a:pPr>
            <a:r>
              <a:rPr sz="2650" spc="-160" dirty="0">
                <a:latin typeface="Arial"/>
                <a:cs typeface="Arial"/>
              </a:rPr>
              <a:t>People </a:t>
            </a:r>
            <a:r>
              <a:rPr sz="2650" spc="-65" dirty="0">
                <a:latin typeface="Arial"/>
                <a:cs typeface="Arial"/>
              </a:rPr>
              <a:t>who </a:t>
            </a:r>
            <a:r>
              <a:rPr sz="2650" spc="-170" dirty="0">
                <a:latin typeface="Arial"/>
                <a:cs typeface="Arial"/>
              </a:rPr>
              <a:t>have </a:t>
            </a:r>
            <a:r>
              <a:rPr sz="2650" spc="-95" dirty="0">
                <a:latin typeface="Arial"/>
                <a:cs typeface="Arial"/>
              </a:rPr>
              <a:t>suffered </a:t>
            </a:r>
            <a:r>
              <a:rPr sz="2650" spc="-80" dirty="0">
                <a:latin typeface="Arial"/>
                <a:cs typeface="Arial"/>
              </a:rPr>
              <a:t>trauma </a:t>
            </a:r>
            <a:r>
              <a:rPr sz="2650" spc="-195" dirty="0">
                <a:latin typeface="Arial"/>
                <a:cs typeface="Arial"/>
              </a:rPr>
              <a:t>may, </a:t>
            </a:r>
            <a:r>
              <a:rPr sz="2650" spc="-10" dirty="0">
                <a:latin typeface="Arial"/>
                <a:cs typeface="Arial"/>
              </a:rPr>
              <a:t>but</a:t>
            </a:r>
            <a:r>
              <a:rPr sz="2650" spc="-235" dirty="0">
                <a:latin typeface="Arial"/>
                <a:cs typeface="Arial"/>
              </a:rPr>
              <a:t> </a:t>
            </a:r>
            <a:r>
              <a:rPr sz="2650" spc="-165" dirty="0">
                <a:latin typeface="Arial"/>
                <a:cs typeface="Arial"/>
              </a:rPr>
              <a:t>may  </a:t>
            </a:r>
            <a:r>
              <a:rPr sz="2650" spc="-25" dirty="0">
                <a:latin typeface="Arial"/>
                <a:cs typeface="Arial"/>
              </a:rPr>
              <a:t>not, </a:t>
            </a:r>
            <a:r>
              <a:rPr sz="2650" spc="-125" dirty="0">
                <a:latin typeface="Arial"/>
                <a:cs typeface="Arial"/>
              </a:rPr>
              <a:t>experience </a:t>
            </a:r>
            <a:r>
              <a:rPr sz="2650" spc="-160" dirty="0">
                <a:latin typeface="Arial"/>
                <a:cs typeface="Arial"/>
              </a:rPr>
              <a:t>any </a:t>
            </a:r>
            <a:r>
              <a:rPr sz="2650" spc="-25" dirty="0">
                <a:latin typeface="Arial"/>
                <a:cs typeface="Arial"/>
              </a:rPr>
              <a:t>or </a:t>
            </a:r>
            <a:r>
              <a:rPr sz="2650" spc="-210" dirty="0">
                <a:latin typeface="Arial"/>
                <a:cs typeface="Arial"/>
              </a:rPr>
              <a:t>a </a:t>
            </a:r>
            <a:r>
              <a:rPr sz="2650" spc="-90" dirty="0">
                <a:latin typeface="Arial"/>
                <a:cs typeface="Arial"/>
              </a:rPr>
              <a:t>mix </a:t>
            </a:r>
            <a:r>
              <a:rPr sz="2650" spc="-10" dirty="0">
                <a:latin typeface="Arial"/>
                <a:cs typeface="Arial"/>
              </a:rPr>
              <a:t>of </a:t>
            </a:r>
            <a:r>
              <a:rPr sz="2650" spc="-35" dirty="0">
                <a:latin typeface="Arial"/>
                <a:cs typeface="Arial"/>
              </a:rPr>
              <a:t>the</a:t>
            </a:r>
            <a:r>
              <a:rPr sz="2650" spc="-490" dirty="0">
                <a:latin typeface="Arial"/>
                <a:cs typeface="Arial"/>
              </a:rPr>
              <a:t> </a:t>
            </a:r>
            <a:r>
              <a:rPr sz="2650" spc="-55" dirty="0">
                <a:latin typeface="Arial"/>
                <a:cs typeface="Arial"/>
              </a:rPr>
              <a:t>following:</a:t>
            </a:r>
            <a:endParaRPr lang="en-US" sz="2650" spc="-55" dirty="0">
              <a:latin typeface="Arial"/>
              <a:cs typeface="Arial"/>
            </a:endParaRPr>
          </a:p>
          <a:p>
            <a:pPr marL="469900" marR="5080" indent="-457200">
              <a:lnSpc>
                <a:spcPts val="317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650" spc="-55" dirty="0">
                <a:latin typeface="Arial"/>
                <a:cs typeface="Arial"/>
              </a:rPr>
              <a:t>Flashbacks</a:t>
            </a:r>
          </a:p>
          <a:p>
            <a:pPr marL="469900" marR="5080" indent="-457200">
              <a:lnSpc>
                <a:spcPts val="317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650" spc="-55" dirty="0">
                <a:latin typeface="Arial"/>
                <a:cs typeface="Arial"/>
              </a:rPr>
              <a:t>Delayed recollection</a:t>
            </a:r>
          </a:p>
          <a:p>
            <a:pPr marL="469900" marR="5080" indent="-457200">
              <a:lnSpc>
                <a:spcPts val="317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650" spc="-55" dirty="0">
                <a:latin typeface="Arial"/>
                <a:cs typeface="Arial"/>
              </a:rPr>
              <a:t>Inability to concentrate</a:t>
            </a:r>
          </a:p>
          <a:p>
            <a:pPr marL="469900" marR="5080" indent="-457200">
              <a:lnSpc>
                <a:spcPts val="317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650" spc="-55" dirty="0">
                <a:latin typeface="Arial"/>
                <a:cs typeface="Arial"/>
              </a:rPr>
              <a:t>Non-linear recollection</a:t>
            </a:r>
          </a:p>
          <a:p>
            <a:pPr marL="469900" marR="5080" indent="-457200">
              <a:lnSpc>
                <a:spcPts val="317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650" spc="-55" dirty="0">
                <a:latin typeface="Arial"/>
                <a:cs typeface="Arial"/>
              </a:rPr>
              <a:t>Self-Blame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2579" y="1345183"/>
            <a:ext cx="1935480" cy="17678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200"/>
              </a:lnSpc>
              <a:spcBef>
                <a:spcPts val="105"/>
              </a:spcBef>
            </a:pPr>
            <a:r>
              <a:rPr sz="3500">
                <a:solidFill>
                  <a:srgbClr val="FFFFFF"/>
                </a:solidFill>
              </a:rPr>
              <a:t>Possible  </a:t>
            </a:r>
            <a:r>
              <a:rPr sz="3950">
                <a:solidFill>
                  <a:srgbClr val="FFFFFF"/>
                </a:solidFill>
              </a:rPr>
              <a:t>trauma  </a:t>
            </a:r>
            <a:r>
              <a:rPr sz="3950" spc="5">
                <a:solidFill>
                  <a:srgbClr val="FFFFFF"/>
                </a:solidFill>
              </a:rPr>
              <a:t>impact</a:t>
            </a:r>
            <a:endParaRPr sz="395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5704" y="2518664"/>
            <a:ext cx="7378065" cy="30829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50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Don’t assume information is not credible due to  the manner</a:t>
            </a:r>
            <a:r>
              <a:rPr sz="2650" spc="-1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delivered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Understand </a:t>
            </a:r>
            <a:r>
              <a:rPr sz="2650" spc="-15">
                <a:latin typeface="Arial"/>
                <a:cs typeface="Arial"/>
              </a:rPr>
              <a:t>memory </a:t>
            </a:r>
            <a:r>
              <a:rPr sz="2650" spc="-10">
                <a:latin typeface="Arial"/>
                <a:cs typeface="Arial"/>
              </a:rPr>
              <a:t>may be clarified in</a:t>
            </a:r>
            <a:r>
              <a:rPr sz="2650" spc="-30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time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Address</a:t>
            </a:r>
            <a:r>
              <a:rPr sz="2650" spc="-1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inconsistencies</a:t>
            </a:r>
            <a:endParaRPr sz="2650">
              <a:latin typeface="Arial"/>
              <a:cs typeface="Arial"/>
            </a:endParaRPr>
          </a:p>
          <a:p>
            <a:pPr marL="390525" marR="208279" indent="-378460" algn="just">
              <a:lnSpc>
                <a:spcPts val="3170"/>
              </a:lnSpc>
              <a:spcBef>
                <a:spcPts val="725"/>
              </a:spcBef>
              <a:buChar char="•"/>
              <a:tabLst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Ascertain fair and impartial assessment of the  facts and give appropriate weight to party </a:t>
            </a:r>
            <a:r>
              <a:rPr sz="2650" spc="-15">
                <a:latin typeface="Arial"/>
                <a:cs typeface="Arial"/>
              </a:rPr>
              <a:t>and  </a:t>
            </a:r>
            <a:r>
              <a:rPr sz="2650" spc="-10">
                <a:latin typeface="Arial"/>
                <a:cs typeface="Arial"/>
              </a:rPr>
              <a:t>witness</a:t>
            </a:r>
            <a:r>
              <a:rPr sz="2650" spc="-1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statements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495427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Trauma </a:t>
            </a:r>
            <a:r>
              <a:rPr sz="3600" spc="25">
                <a:solidFill>
                  <a:srgbClr val="0032A0"/>
                </a:solidFill>
              </a:rPr>
              <a:t>&amp;</a:t>
            </a:r>
            <a:r>
              <a:rPr sz="3600" spc="-85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credibility</a:t>
            </a:r>
            <a:endParaRPr sz="36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35451" y="2877502"/>
            <a:ext cx="6103749" cy="17079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95"/>
              </a:spcBef>
              <a:buSzPct val="94871"/>
              <a:buChar char="•"/>
              <a:tabLst>
                <a:tab pos="101600" algn="l"/>
              </a:tabLst>
            </a:pPr>
            <a:r>
              <a:rPr sz="1950" spc="-105" dirty="0">
                <a:latin typeface="Arial"/>
                <a:cs typeface="Arial"/>
              </a:rPr>
              <a:t>Brain—Trauma </a:t>
            </a:r>
            <a:r>
              <a:rPr sz="1950" spc="-55" dirty="0">
                <a:latin typeface="Arial"/>
                <a:cs typeface="Arial"/>
              </a:rPr>
              <a:t>triggers</a:t>
            </a:r>
            <a:r>
              <a:rPr sz="1950" spc="-190" dirty="0">
                <a:latin typeface="Arial"/>
                <a:cs typeface="Arial"/>
              </a:rPr>
              <a:t> </a:t>
            </a:r>
            <a:r>
              <a:rPr sz="1950" spc="-70" dirty="0">
                <a:latin typeface="Arial"/>
                <a:cs typeface="Arial"/>
              </a:rPr>
              <a:t>chemical  </a:t>
            </a:r>
            <a:r>
              <a:rPr sz="1950" spc="-35" dirty="0">
                <a:latin typeface="Arial"/>
                <a:cs typeface="Arial"/>
              </a:rPr>
              <a:t>reaction </a:t>
            </a:r>
            <a:r>
              <a:rPr sz="1950" spc="-45" dirty="0">
                <a:latin typeface="Arial"/>
                <a:cs typeface="Arial"/>
              </a:rPr>
              <a:t>which</a:t>
            </a:r>
            <a:r>
              <a:rPr sz="1950" spc="-17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impacts</a:t>
            </a:r>
            <a:endParaRPr sz="19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15"/>
              </a:spcBef>
              <a:buChar char="–"/>
              <a:tabLst>
                <a:tab pos="829310" algn="l"/>
                <a:tab pos="829944" algn="l"/>
              </a:tabLst>
            </a:pPr>
            <a:r>
              <a:rPr sz="1950" spc="-65" dirty="0">
                <a:latin typeface="Arial"/>
                <a:cs typeface="Arial"/>
              </a:rPr>
              <a:t>Perception</a:t>
            </a:r>
            <a:endParaRPr sz="19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15"/>
              </a:spcBef>
              <a:buChar char="–"/>
              <a:tabLst>
                <a:tab pos="829310" algn="l"/>
                <a:tab pos="829944" algn="l"/>
              </a:tabLst>
            </a:pPr>
            <a:r>
              <a:rPr sz="1950" spc="-15" dirty="0">
                <a:latin typeface="Arial"/>
                <a:cs typeface="Arial"/>
              </a:rPr>
              <a:t>Ability </a:t>
            </a:r>
            <a:r>
              <a:rPr sz="1950" spc="20" dirty="0">
                <a:latin typeface="Arial"/>
                <a:cs typeface="Arial"/>
              </a:rPr>
              <a:t>to</a:t>
            </a:r>
            <a:r>
              <a:rPr sz="1950" spc="-195" dirty="0">
                <a:latin typeface="Arial"/>
                <a:cs typeface="Arial"/>
              </a:rPr>
              <a:t> </a:t>
            </a:r>
            <a:r>
              <a:rPr sz="1950" spc="-125" dirty="0">
                <a:latin typeface="Arial"/>
                <a:cs typeface="Arial"/>
              </a:rPr>
              <a:t>React</a:t>
            </a:r>
            <a:endParaRPr sz="1950" dirty="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05"/>
              </a:spcBef>
              <a:buChar char="–"/>
              <a:tabLst>
                <a:tab pos="829310" algn="l"/>
                <a:tab pos="829944" algn="l"/>
              </a:tabLst>
            </a:pPr>
            <a:r>
              <a:rPr sz="1950" spc="-30" dirty="0">
                <a:latin typeface="Arial"/>
                <a:cs typeface="Arial"/>
              </a:rPr>
              <a:t>Memory</a:t>
            </a:r>
            <a:endParaRPr sz="1950" dirty="0">
              <a:latin typeface="Arial"/>
              <a:cs typeface="Arial"/>
            </a:endParaRPr>
          </a:p>
          <a:p>
            <a:pPr marL="100965" indent="-88900">
              <a:lnSpc>
                <a:spcPct val="100000"/>
              </a:lnSpc>
              <a:spcBef>
                <a:spcPts val="35"/>
              </a:spcBef>
              <a:buSzPct val="94871"/>
              <a:buChar char="•"/>
              <a:tabLst>
                <a:tab pos="101600" algn="l"/>
              </a:tabLst>
            </a:pPr>
            <a:r>
              <a:rPr sz="1950" spc="-175" dirty="0">
                <a:latin typeface="Arial"/>
                <a:cs typeface="Arial"/>
              </a:rPr>
              <a:t>Each </a:t>
            </a:r>
            <a:r>
              <a:rPr sz="1950" spc="-40" dirty="0">
                <a:latin typeface="Arial"/>
                <a:cs typeface="Arial"/>
              </a:rPr>
              <a:t>individual </a:t>
            </a:r>
            <a:r>
              <a:rPr sz="1950" spc="-70" dirty="0">
                <a:latin typeface="Arial"/>
                <a:cs typeface="Arial"/>
              </a:rPr>
              <a:t>reacts</a:t>
            </a:r>
            <a:r>
              <a:rPr sz="1950" spc="-85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differently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43200" y="2057840"/>
            <a:ext cx="37242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Physical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reaction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0" y="1057655"/>
            <a:ext cx="940308" cy="23900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5223" y="2527807"/>
            <a:ext cx="7390765" cy="235902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Provide information to the</a:t>
            </a:r>
            <a:r>
              <a:rPr sz="2650" spc="-20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party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Acknowledge the </a:t>
            </a:r>
            <a:r>
              <a:rPr sz="2650" spc="-15">
                <a:latin typeface="Arial"/>
                <a:cs typeface="Arial"/>
              </a:rPr>
              <a:t>difficult </a:t>
            </a:r>
            <a:r>
              <a:rPr sz="2650" spc="-10">
                <a:latin typeface="Arial"/>
                <a:cs typeface="Arial"/>
              </a:rPr>
              <a:t>situation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">
                <a:latin typeface="Arial"/>
                <a:cs typeface="Arial"/>
              </a:rPr>
              <a:t>Provide as many options as</a:t>
            </a:r>
            <a:r>
              <a:rPr sz="2650" spc="-30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possible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">
                <a:latin typeface="Arial"/>
                <a:cs typeface="Arial"/>
              </a:rPr>
              <a:t>Avoid </a:t>
            </a:r>
            <a:r>
              <a:rPr sz="2650" spc="-10">
                <a:latin typeface="Arial"/>
                <a:cs typeface="Arial"/>
              </a:rPr>
              <a:t>requiring recitation of information already  provided, </a:t>
            </a:r>
            <a:r>
              <a:rPr sz="2650" spc="-5">
                <a:latin typeface="Arial"/>
                <a:cs typeface="Arial"/>
              </a:rPr>
              <a:t>if</a:t>
            </a:r>
            <a:r>
              <a:rPr sz="2650" spc="-15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possible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724979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Trauma-informed</a:t>
            </a:r>
            <a:r>
              <a:rPr sz="3600" spc="-14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questioning</a:t>
            </a:r>
            <a:endParaRPr sz="36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55239"/>
            <a:ext cx="7185025" cy="32569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10"/>
              </a:spcBef>
              <a:buChar char="•"/>
              <a:tabLst>
                <a:tab pos="390525" algn="l"/>
                <a:tab pos="391160" algn="l"/>
              </a:tabLst>
            </a:pPr>
            <a:r>
              <a:rPr sz="2050" spc="-100">
                <a:latin typeface="Arial"/>
                <a:cs typeface="Arial"/>
              </a:rPr>
              <a:t>Own</a:t>
            </a:r>
            <a:r>
              <a:rPr sz="2050" spc="-114">
                <a:latin typeface="Arial"/>
                <a:cs typeface="Arial"/>
              </a:rPr>
              <a:t> </a:t>
            </a:r>
            <a:r>
              <a:rPr sz="2050" spc="-85">
                <a:latin typeface="Arial"/>
                <a:cs typeface="Arial"/>
              </a:rPr>
              <a:t>experience</a:t>
            </a:r>
            <a:endParaRPr sz="20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15"/>
              </a:spcBef>
              <a:buChar char="•"/>
              <a:tabLst>
                <a:tab pos="390525" algn="l"/>
                <a:tab pos="391160" algn="l"/>
              </a:tabLst>
            </a:pPr>
            <a:r>
              <a:rPr sz="2050" spc="-70">
                <a:latin typeface="Arial"/>
                <a:cs typeface="Arial"/>
              </a:rPr>
              <a:t>Around</a:t>
            </a:r>
            <a:r>
              <a:rPr sz="2050" spc="-120">
                <a:latin typeface="Arial"/>
                <a:cs typeface="Arial"/>
              </a:rPr>
              <a:t> </a:t>
            </a:r>
            <a:r>
              <a:rPr sz="2050" spc="-60">
                <a:latin typeface="Arial"/>
                <a:cs typeface="Arial"/>
              </a:rPr>
              <a:t>event</a:t>
            </a:r>
            <a:endParaRPr sz="20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10"/>
              </a:spcBef>
              <a:buChar char="•"/>
              <a:tabLst>
                <a:tab pos="390525" algn="l"/>
                <a:tab pos="391160" algn="l"/>
              </a:tabLst>
            </a:pPr>
            <a:r>
              <a:rPr sz="2050" spc="-70">
                <a:latin typeface="Arial"/>
                <a:cs typeface="Arial"/>
              </a:rPr>
              <a:t>Around</a:t>
            </a:r>
            <a:r>
              <a:rPr sz="2050" spc="-114">
                <a:latin typeface="Arial"/>
                <a:cs typeface="Arial"/>
              </a:rPr>
              <a:t> </a:t>
            </a:r>
            <a:r>
              <a:rPr sz="2050" spc="-105">
                <a:latin typeface="Arial"/>
                <a:cs typeface="Arial"/>
              </a:rPr>
              <a:t>accusations</a:t>
            </a:r>
            <a:endParaRPr sz="20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25"/>
              </a:spcBef>
              <a:buChar char="•"/>
              <a:tabLst>
                <a:tab pos="390525" algn="l"/>
                <a:tab pos="391160" algn="l"/>
              </a:tabLst>
            </a:pPr>
            <a:r>
              <a:rPr sz="2050" spc="-100">
                <a:latin typeface="Arial"/>
                <a:cs typeface="Arial"/>
              </a:rPr>
              <a:t>Thoughts </a:t>
            </a:r>
            <a:r>
              <a:rPr sz="2050" spc="-25">
                <a:latin typeface="Arial"/>
                <a:cs typeface="Arial"/>
              </a:rPr>
              <a:t>in </a:t>
            </a:r>
            <a:r>
              <a:rPr sz="2050" spc="-20">
                <a:latin typeface="Arial"/>
                <a:cs typeface="Arial"/>
              </a:rPr>
              <a:t>the </a:t>
            </a:r>
            <a:r>
              <a:rPr sz="2050" spc="-70">
                <a:latin typeface="Arial"/>
                <a:cs typeface="Arial"/>
              </a:rPr>
              <a:t>respondent’s</a:t>
            </a:r>
            <a:r>
              <a:rPr sz="2050" spc="-310">
                <a:latin typeface="Arial"/>
                <a:cs typeface="Arial"/>
              </a:rPr>
              <a:t> </a:t>
            </a:r>
            <a:r>
              <a:rPr sz="2050" spc="-45">
                <a:latin typeface="Arial"/>
                <a:cs typeface="Arial"/>
              </a:rPr>
              <a:t>mind:</a:t>
            </a:r>
            <a:endParaRPr sz="20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25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10">
                <a:latin typeface="Arial"/>
                <a:cs typeface="Arial"/>
              </a:rPr>
              <a:t>Will </a:t>
            </a:r>
            <a:r>
              <a:rPr sz="1800" spc="-30">
                <a:latin typeface="Arial"/>
                <a:cs typeface="Arial"/>
              </a:rPr>
              <a:t>this </a:t>
            </a:r>
            <a:r>
              <a:rPr sz="1800" spc="-80">
                <a:latin typeface="Arial"/>
                <a:cs typeface="Arial"/>
              </a:rPr>
              <a:t>be </a:t>
            </a:r>
            <a:r>
              <a:rPr sz="1800" spc="-135">
                <a:latin typeface="Arial"/>
                <a:cs typeface="Arial"/>
              </a:rPr>
              <a:t>a </a:t>
            </a:r>
            <a:r>
              <a:rPr sz="1800" spc="-40">
                <a:latin typeface="Arial"/>
                <a:cs typeface="Arial"/>
              </a:rPr>
              <a:t>criminal</a:t>
            </a:r>
            <a:r>
              <a:rPr sz="1800" spc="-235">
                <a:latin typeface="Arial"/>
                <a:cs typeface="Arial"/>
              </a:rPr>
              <a:t> </a:t>
            </a:r>
            <a:r>
              <a:rPr sz="1800" spc="-65">
                <a:latin typeface="Arial"/>
                <a:cs typeface="Arial"/>
              </a:rPr>
              <a:t>investigation?</a:t>
            </a:r>
            <a:endParaRPr sz="18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100">
                <a:latin typeface="Arial"/>
                <a:cs typeface="Arial"/>
              </a:rPr>
              <a:t>Could </a:t>
            </a:r>
            <a:r>
              <a:rPr sz="1800" spc="-45">
                <a:latin typeface="Arial"/>
                <a:cs typeface="Arial"/>
              </a:rPr>
              <a:t>I </a:t>
            </a:r>
            <a:r>
              <a:rPr sz="1800" spc="-100">
                <a:latin typeface="Arial"/>
                <a:cs typeface="Arial"/>
              </a:rPr>
              <a:t>go </a:t>
            </a:r>
            <a:r>
              <a:rPr sz="1800" spc="25">
                <a:latin typeface="Arial"/>
                <a:cs typeface="Arial"/>
              </a:rPr>
              <a:t>to</a:t>
            </a:r>
            <a:r>
              <a:rPr sz="1800" spc="-140">
                <a:latin typeface="Arial"/>
                <a:cs typeface="Arial"/>
              </a:rPr>
              <a:t> </a:t>
            </a:r>
            <a:r>
              <a:rPr sz="1800" spc="-55">
                <a:latin typeface="Arial"/>
                <a:cs typeface="Arial"/>
              </a:rPr>
              <a:t>jail?</a:t>
            </a:r>
            <a:endParaRPr sz="18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25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100">
                <a:latin typeface="Arial"/>
                <a:cs typeface="Arial"/>
              </a:rPr>
              <a:t>Could </a:t>
            </a:r>
            <a:r>
              <a:rPr sz="1800" spc="-45">
                <a:latin typeface="Arial"/>
                <a:cs typeface="Arial"/>
              </a:rPr>
              <a:t>I </a:t>
            </a:r>
            <a:r>
              <a:rPr sz="1800" spc="-50">
                <a:latin typeface="Arial"/>
                <a:cs typeface="Arial"/>
              </a:rPr>
              <a:t>get </a:t>
            </a:r>
            <a:r>
              <a:rPr sz="1800" spc="-80">
                <a:latin typeface="Arial"/>
                <a:cs typeface="Arial"/>
              </a:rPr>
              <a:t>kicked </a:t>
            </a:r>
            <a:r>
              <a:rPr sz="1800">
                <a:latin typeface="Arial"/>
                <a:cs typeface="Arial"/>
              </a:rPr>
              <a:t>out of</a:t>
            </a:r>
            <a:r>
              <a:rPr sz="1800" spc="-290">
                <a:latin typeface="Arial"/>
                <a:cs typeface="Arial"/>
              </a:rPr>
              <a:t> </a:t>
            </a:r>
            <a:r>
              <a:rPr sz="1800" spc="-90">
                <a:latin typeface="Arial"/>
                <a:cs typeface="Arial"/>
              </a:rPr>
              <a:t>school?</a:t>
            </a:r>
            <a:endParaRPr sz="18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95">
                <a:latin typeface="Arial"/>
                <a:cs typeface="Arial"/>
              </a:rPr>
              <a:t>Should </a:t>
            </a:r>
            <a:r>
              <a:rPr sz="1800" spc="-45">
                <a:latin typeface="Arial"/>
                <a:cs typeface="Arial"/>
              </a:rPr>
              <a:t>I </a:t>
            </a:r>
            <a:r>
              <a:rPr sz="1800" spc="-100">
                <a:latin typeface="Arial"/>
                <a:cs typeface="Arial"/>
              </a:rPr>
              <a:t>have </a:t>
            </a:r>
            <a:r>
              <a:rPr sz="1800" spc="-135">
                <a:latin typeface="Arial"/>
                <a:cs typeface="Arial"/>
              </a:rPr>
              <a:t>a</a:t>
            </a:r>
            <a:r>
              <a:rPr sz="1800" spc="-145">
                <a:latin typeface="Arial"/>
                <a:cs typeface="Arial"/>
              </a:rPr>
              <a:t> </a:t>
            </a:r>
            <a:r>
              <a:rPr sz="1800" spc="-70">
                <a:latin typeface="Arial"/>
                <a:cs typeface="Arial"/>
              </a:rPr>
              <a:t>lawyer?</a:t>
            </a:r>
            <a:endParaRPr sz="18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25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95">
                <a:latin typeface="Arial"/>
                <a:cs typeface="Arial"/>
              </a:rPr>
              <a:t>Should </a:t>
            </a:r>
            <a:r>
              <a:rPr sz="1800" spc="-45">
                <a:latin typeface="Arial"/>
                <a:cs typeface="Arial"/>
              </a:rPr>
              <a:t>I </a:t>
            </a:r>
            <a:r>
              <a:rPr sz="1800" spc="5">
                <a:latin typeface="Arial"/>
                <a:cs typeface="Arial"/>
              </a:rPr>
              <a:t>tell </a:t>
            </a:r>
            <a:r>
              <a:rPr sz="1800" spc="-80">
                <a:latin typeface="Arial"/>
                <a:cs typeface="Arial"/>
              </a:rPr>
              <a:t>my</a:t>
            </a:r>
            <a:r>
              <a:rPr sz="1800" spc="-235">
                <a:latin typeface="Arial"/>
                <a:cs typeface="Arial"/>
              </a:rPr>
              <a:t> </a:t>
            </a:r>
            <a:r>
              <a:rPr sz="1800" spc="-80">
                <a:latin typeface="Arial"/>
                <a:cs typeface="Arial"/>
              </a:rPr>
              <a:t>parents?</a:t>
            </a:r>
            <a:endParaRPr sz="18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829944" algn="l"/>
              </a:tabLst>
            </a:pPr>
            <a:r>
              <a:rPr sz="1800" spc="-185">
                <a:latin typeface="Arial"/>
                <a:cs typeface="Arial"/>
              </a:rPr>
              <a:t>You </a:t>
            </a:r>
            <a:r>
              <a:rPr sz="1800" spc="-40">
                <a:latin typeface="Arial"/>
                <a:cs typeface="Arial"/>
              </a:rPr>
              <a:t>can’t </a:t>
            </a:r>
            <a:r>
              <a:rPr sz="1800" spc="-80">
                <a:latin typeface="Arial"/>
                <a:cs typeface="Arial"/>
              </a:rPr>
              <a:t>answer </a:t>
            </a:r>
            <a:r>
              <a:rPr sz="1800" spc="-75">
                <a:latin typeface="Arial"/>
                <a:cs typeface="Arial"/>
              </a:rPr>
              <a:t>these </a:t>
            </a:r>
            <a:r>
              <a:rPr sz="1800" spc="-70">
                <a:latin typeface="Arial"/>
                <a:cs typeface="Arial"/>
              </a:rPr>
              <a:t>questions </a:t>
            </a:r>
            <a:r>
              <a:rPr sz="1800">
                <a:latin typeface="Arial"/>
                <a:cs typeface="Arial"/>
              </a:rPr>
              <a:t>but </a:t>
            </a:r>
            <a:r>
              <a:rPr sz="1800" spc="-55">
                <a:latin typeface="Arial"/>
                <a:cs typeface="Arial"/>
              </a:rPr>
              <a:t>must </a:t>
            </a:r>
            <a:r>
              <a:rPr sz="1800" spc="-80">
                <a:latin typeface="Arial"/>
                <a:cs typeface="Arial"/>
              </a:rPr>
              <a:t>give </a:t>
            </a:r>
            <a:r>
              <a:rPr sz="1800" spc="-10">
                <a:latin typeface="Arial"/>
                <a:cs typeface="Arial"/>
              </a:rPr>
              <a:t>time </a:t>
            </a:r>
            <a:r>
              <a:rPr sz="1800" spc="-80">
                <a:latin typeface="Arial"/>
                <a:cs typeface="Arial"/>
              </a:rPr>
              <a:t>and</a:t>
            </a:r>
            <a:r>
              <a:rPr sz="1800" spc="-250">
                <a:latin typeface="Arial"/>
                <a:cs typeface="Arial"/>
              </a:rPr>
              <a:t> </a:t>
            </a:r>
            <a:r>
              <a:rPr sz="1800" spc="-45">
                <a:latin typeface="Arial"/>
                <a:cs typeface="Arial"/>
              </a:rPr>
              <a:t>options</a:t>
            </a:r>
            <a:endParaRPr sz="18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15"/>
              </a:spcBef>
              <a:buChar char="•"/>
              <a:tabLst>
                <a:tab pos="390525" algn="l"/>
                <a:tab pos="391160" algn="l"/>
              </a:tabLst>
            </a:pPr>
            <a:r>
              <a:rPr sz="2050" spc="-15">
                <a:latin typeface="Arial"/>
                <a:cs typeface="Arial"/>
              </a:rPr>
              <a:t>Institution </a:t>
            </a:r>
            <a:r>
              <a:rPr sz="2050" spc="-75">
                <a:latin typeface="Arial"/>
                <a:cs typeface="Arial"/>
              </a:rPr>
              <a:t>should </a:t>
            </a:r>
            <a:r>
              <a:rPr sz="2050" spc="-114">
                <a:latin typeface="Arial"/>
                <a:cs typeface="Arial"/>
              </a:rPr>
              <a:t>always </a:t>
            </a:r>
            <a:r>
              <a:rPr sz="2050" spc="-20">
                <a:latin typeface="Arial"/>
                <a:cs typeface="Arial"/>
              </a:rPr>
              <a:t>offer </a:t>
            </a:r>
            <a:r>
              <a:rPr sz="2050" spc="-15">
                <a:latin typeface="Arial"/>
                <a:cs typeface="Arial"/>
              </a:rPr>
              <a:t>interim </a:t>
            </a:r>
            <a:r>
              <a:rPr sz="2050" spc="-120">
                <a:latin typeface="Arial"/>
                <a:cs typeface="Arial"/>
              </a:rPr>
              <a:t>measures </a:t>
            </a:r>
            <a:r>
              <a:rPr sz="2050" spc="-95">
                <a:latin typeface="Arial"/>
                <a:cs typeface="Arial"/>
              </a:rPr>
              <a:t>and</a:t>
            </a:r>
            <a:r>
              <a:rPr sz="2050" spc="-345">
                <a:latin typeface="Arial"/>
                <a:cs typeface="Arial"/>
              </a:rPr>
              <a:t> </a:t>
            </a:r>
            <a:r>
              <a:rPr sz="2050" spc="-90">
                <a:latin typeface="Arial"/>
                <a:cs typeface="Arial"/>
              </a:rPr>
              <a:t>counseling</a:t>
            </a:r>
            <a:endParaRPr sz="20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7185659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Awareness </a:t>
            </a:r>
            <a:r>
              <a:rPr>
                <a:solidFill>
                  <a:srgbClr val="0032A0"/>
                </a:solidFill>
              </a:rPr>
              <a:t>of </a:t>
            </a:r>
            <a:r>
              <a:rPr spc="-5">
                <a:solidFill>
                  <a:srgbClr val="0032A0"/>
                </a:solidFill>
              </a:rPr>
              <a:t>respondent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trauma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3331845" y="7346648"/>
            <a:ext cx="339471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>
                <a:solidFill>
                  <a:srgbClr val="0032A0"/>
                </a:solidFill>
              </a:rPr>
              <a:t>©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40">
                <a:solidFill>
                  <a:srgbClr val="0032A0"/>
                </a:solidFill>
              </a:rPr>
              <a:t>2020 </a:t>
            </a:r>
            <a:r>
              <a:rPr spc="-65">
                <a:solidFill>
                  <a:srgbClr val="0032A0"/>
                </a:solidFill>
              </a:rPr>
              <a:t>Husch </a:t>
            </a:r>
            <a:r>
              <a:rPr spc="-40">
                <a:solidFill>
                  <a:srgbClr val="0032A0"/>
                </a:solidFill>
              </a:rPr>
              <a:t>Blackwell </a:t>
            </a:r>
            <a:r>
              <a:rPr spc="-130">
                <a:solidFill>
                  <a:srgbClr val="0032A0"/>
                </a:solidFill>
              </a:rPr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4460240"/>
            <a:ext cx="96456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>
                <a:solidFill>
                  <a:srgbClr val="0032A0"/>
                </a:solidFill>
                <a:latin typeface="Arial"/>
                <a:cs typeface="Arial"/>
              </a:rPr>
              <a:t>Module</a:t>
            </a:r>
            <a:r>
              <a:rPr sz="1900" spc="-180">
                <a:solidFill>
                  <a:srgbClr val="0032A0"/>
                </a:solidFill>
                <a:latin typeface="Arial"/>
                <a:cs typeface="Arial"/>
              </a:rPr>
              <a:t> </a:t>
            </a:r>
            <a:r>
              <a:rPr sz="1900" spc="-100">
                <a:solidFill>
                  <a:srgbClr val="0032A0"/>
                </a:solidFill>
                <a:latin typeface="Arial"/>
                <a:cs typeface="Arial"/>
              </a:rPr>
              <a:t>6</a:t>
            </a:r>
            <a:endParaRPr sz="1900">
              <a:solidFill>
                <a:srgbClr val="0032A0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05"/>
              </a:spcBef>
            </a:pPr>
            <a:r>
              <a:rPr dirty="0">
                <a:solidFill>
                  <a:srgbClr val="0032A0"/>
                </a:solidFill>
              </a:rPr>
              <a:t>Hearings</a:t>
            </a:r>
            <a:r>
              <a:rPr sz="4850" dirty="0">
                <a:solidFill>
                  <a:srgbClr val="0032A0"/>
                </a:solidFill>
              </a:rPr>
              <a:t>,</a:t>
            </a:r>
            <a:r>
              <a:rPr sz="4850" spc="-60" dirty="0">
                <a:solidFill>
                  <a:srgbClr val="0032A0"/>
                </a:solidFill>
              </a:rPr>
              <a:t> </a:t>
            </a:r>
            <a:r>
              <a:rPr sz="4850" dirty="0">
                <a:solidFill>
                  <a:srgbClr val="0032A0"/>
                </a:solidFill>
              </a:rPr>
              <a:t>Cross  </a:t>
            </a:r>
            <a:r>
              <a:rPr sz="4850" spc="5" dirty="0">
                <a:solidFill>
                  <a:srgbClr val="0032A0"/>
                </a:solidFill>
              </a:rPr>
              <a:t>Examination </a:t>
            </a:r>
            <a:r>
              <a:rPr sz="4850" spc="15" dirty="0">
                <a:solidFill>
                  <a:srgbClr val="0032A0"/>
                </a:solidFill>
              </a:rPr>
              <a:t>&amp;  </a:t>
            </a:r>
            <a:r>
              <a:rPr sz="4850" spc="10" dirty="0">
                <a:solidFill>
                  <a:srgbClr val="0032A0"/>
                </a:solidFill>
              </a:rPr>
              <a:t>Questioning</a:t>
            </a:r>
            <a:endParaRPr sz="4850" dirty="0">
              <a:solidFill>
                <a:srgbClr val="0032A0"/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27808"/>
            <a:ext cx="7102475" cy="348487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4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85">
                <a:latin typeface="Arial"/>
                <a:cs typeface="Arial"/>
              </a:rPr>
              <a:t>Notice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210">
                <a:latin typeface="Arial"/>
                <a:cs typeface="Arial"/>
              </a:rPr>
              <a:t> </a:t>
            </a:r>
            <a:r>
              <a:rPr sz="2650" spc="-110">
                <a:latin typeface="Arial"/>
                <a:cs typeface="Arial"/>
              </a:rPr>
              <a:t>allegations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00">
                <a:latin typeface="Arial"/>
                <a:cs typeface="Arial"/>
              </a:rPr>
              <a:t>Investigation </a:t>
            </a:r>
            <a:r>
              <a:rPr sz="2650" spc="30">
                <a:latin typeface="Arial"/>
                <a:cs typeface="Arial"/>
              </a:rPr>
              <a:t>&amp;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25">
                <a:latin typeface="Arial"/>
                <a:cs typeface="Arial"/>
              </a:rPr>
              <a:t>report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85">
                <a:latin typeface="Arial"/>
                <a:cs typeface="Arial"/>
              </a:rPr>
              <a:t>Notice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204">
                <a:latin typeface="Arial"/>
                <a:cs typeface="Arial"/>
              </a:rPr>
              <a:t> </a:t>
            </a:r>
            <a:r>
              <a:rPr sz="2650" spc="-110">
                <a:latin typeface="Arial"/>
                <a:cs typeface="Arial"/>
              </a:rPr>
              <a:t>hearing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1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70">
                <a:latin typeface="Arial"/>
                <a:cs typeface="Arial"/>
              </a:rPr>
              <a:t>Name </a:t>
            </a:r>
            <a:r>
              <a:rPr sz="2650" spc="-130">
                <a:latin typeface="Arial"/>
                <a:cs typeface="Arial"/>
              </a:rPr>
              <a:t>Hearing</a:t>
            </a:r>
            <a:r>
              <a:rPr sz="2650" spc="-110">
                <a:latin typeface="Arial"/>
                <a:cs typeface="Arial"/>
              </a:rPr>
              <a:t> </a:t>
            </a:r>
            <a:r>
              <a:rPr sz="2650" spc="-80">
                <a:latin typeface="Arial"/>
                <a:cs typeface="Arial"/>
              </a:rPr>
              <a:t>Officer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4">
                <a:latin typeface="Arial"/>
                <a:cs typeface="Arial"/>
              </a:rPr>
              <a:t>Share </a:t>
            </a:r>
            <a:r>
              <a:rPr sz="2650" spc="-105">
                <a:latin typeface="Arial"/>
                <a:cs typeface="Arial"/>
              </a:rPr>
              <a:t>hearing</a:t>
            </a:r>
            <a:r>
              <a:rPr sz="2650" spc="-75">
                <a:latin typeface="Arial"/>
                <a:cs typeface="Arial"/>
              </a:rPr>
              <a:t> </a:t>
            </a:r>
            <a:r>
              <a:rPr sz="2650" spc="-120">
                <a:latin typeface="Arial"/>
                <a:cs typeface="Arial"/>
              </a:rPr>
              <a:t>procedures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1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40">
                <a:latin typeface="Arial"/>
                <a:cs typeface="Arial"/>
              </a:rPr>
              <a:t>*Optional </a:t>
            </a:r>
            <a:r>
              <a:rPr sz="2650" spc="-100">
                <a:latin typeface="Arial"/>
                <a:cs typeface="Arial"/>
              </a:rPr>
              <a:t>pre-hearing</a:t>
            </a:r>
            <a:r>
              <a:rPr sz="2650" spc="-275">
                <a:latin typeface="Arial"/>
                <a:cs typeface="Arial"/>
              </a:rPr>
              <a:t> </a:t>
            </a:r>
            <a:r>
              <a:rPr sz="2650" spc="-85">
                <a:latin typeface="Arial"/>
                <a:cs typeface="Arial"/>
              </a:rPr>
              <a:t>meeting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2860"/>
              </a:lnSpc>
              <a:spcBef>
                <a:spcPts val="66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">
                <a:latin typeface="Arial"/>
                <a:cs typeface="Arial"/>
              </a:rPr>
              <a:t>*May </a:t>
            </a:r>
            <a:r>
              <a:rPr sz="2650" spc="-65">
                <a:latin typeface="Arial"/>
                <a:cs typeface="Arial"/>
              </a:rPr>
              <a:t>allow </a:t>
            </a:r>
            <a:r>
              <a:rPr sz="2650" spc="-60">
                <a:latin typeface="Arial"/>
                <a:cs typeface="Arial"/>
              </a:rPr>
              <a:t>raising/ </a:t>
            </a:r>
            <a:r>
              <a:rPr sz="2650" spc="-95">
                <a:latin typeface="Arial"/>
                <a:cs typeface="Arial"/>
              </a:rPr>
              <a:t>consideration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420">
                <a:latin typeface="Arial"/>
                <a:cs typeface="Arial"/>
              </a:rPr>
              <a:t> </a:t>
            </a:r>
            <a:r>
              <a:rPr sz="2650" spc="-40">
                <a:latin typeface="Arial"/>
                <a:cs typeface="Arial"/>
              </a:rPr>
              <a:t>evidentiary/  </a:t>
            </a:r>
            <a:r>
              <a:rPr sz="2650" spc="-135">
                <a:latin typeface="Arial"/>
                <a:cs typeface="Arial"/>
              </a:rPr>
              <a:t>relevance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120">
                <a:latin typeface="Arial"/>
                <a:cs typeface="Arial"/>
              </a:rPr>
              <a:t>arguments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7007859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happens before a</a:t>
            </a:r>
            <a:r>
              <a:rPr spc="-95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hearing?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50668"/>
            <a:ext cx="7694295" cy="316484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610"/>
              </a:spcBef>
              <a:buChar char="•"/>
              <a:tabLst>
                <a:tab pos="390525" algn="l"/>
                <a:tab pos="391160" algn="l"/>
              </a:tabLst>
            </a:pPr>
            <a:r>
              <a:rPr sz="1950" spc="-65">
                <a:latin typeface="Arial"/>
                <a:cs typeface="Arial"/>
              </a:rPr>
              <a:t>May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90">
                <a:latin typeface="Arial"/>
                <a:cs typeface="Arial"/>
              </a:rPr>
              <a:t>Address: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1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30">
                <a:latin typeface="Arial"/>
                <a:cs typeface="Arial"/>
              </a:rPr>
              <a:t>The </a:t>
            </a:r>
            <a:r>
              <a:rPr sz="1950" spc="-65">
                <a:latin typeface="Arial"/>
                <a:cs typeface="Arial"/>
              </a:rPr>
              <a:t>hearing </a:t>
            </a:r>
            <a:r>
              <a:rPr sz="1950" spc="-70">
                <a:latin typeface="Arial"/>
                <a:cs typeface="Arial"/>
              </a:rPr>
              <a:t>procedures</a:t>
            </a:r>
            <a:endParaRPr sz="1950">
              <a:latin typeface="Arial"/>
              <a:cs typeface="Arial"/>
            </a:endParaRPr>
          </a:p>
          <a:p>
            <a:pPr marL="829310" marR="5080" lvl="1" indent="-314325">
              <a:lnSpc>
                <a:spcPct val="101499"/>
              </a:lnSpc>
              <a:spcBef>
                <a:spcPts val="480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30">
                <a:latin typeface="Arial"/>
                <a:cs typeface="Arial"/>
              </a:rPr>
              <a:t>Matters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raised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in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parties’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15">
                <a:latin typeface="Arial"/>
                <a:cs typeface="Arial"/>
              </a:rPr>
              <a:t>written</a:t>
            </a:r>
            <a:r>
              <a:rPr sz="1950" spc="-100">
                <a:latin typeface="Arial"/>
                <a:cs typeface="Arial"/>
              </a:rPr>
              <a:t> responses</a:t>
            </a:r>
            <a:r>
              <a:rPr sz="1950" spc="-140">
                <a:latin typeface="Arial"/>
                <a:cs typeface="Arial"/>
              </a:rPr>
              <a:t> </a:t>
            </a:r>
            <a:r>
              <a:rPr sz="1950" spc="25">
                <a:latin typeface="Arial"/>
                <a:cs typeface="Arial"/>
              </a:rPr>
              <a:t>to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investigation  </a:t>
            </a:r>
            <a:r>
              <a:rPr sz="1950" spc="-5">
                <a:latin typeface="Arial"/>
                <a:cs typeface="Arial"/>
              </a:rPr>
              <a:t>report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0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15">
                <a:latin typeface="Arial"/>
                <a:cs typeface="Arial"/>
              </a:rPr>
              <a:t>Identify </a:t>
            </a:r>
            <a:r>
              <a:rPr sz="1950" spc="-105">
                <a:latin typeface="Arial"/>
                <a:cs typeface="Arial"/>
              </a:rPr>
              <a:t>each </a:t>
            </a:r>
            <a:r>
              <a:rPr sz="1950" spc="-50">
                <a:latin typeface="Arial"/>
                <a:cs typeface="Arial"/>
              </a:rPr>
              <a:t>party’s </a:t>
            </a:r>
            <a:r>
              <a:rPr sz="1950" spc="-70">
                <a:latin typeface="Arial"/>
                <a:cs typeface="Arial"/>
              </a:rPr>
              <a:t>Advisor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114">
                <a:latin typeface="Arial"/>
                <a:cs typeface="Arial"/>
              </a:rPr>
              <a:t>Choice </a:t>
            </a:r>
            <a:r>
              <a:rPr sz="1950" spc="50">
                <a:latin typeface="Arial"/>
                <a:cs typeface="Arial"/>
              </a:rPr>
              <a:t>&amp;</a:t>
            </a:r>
            <a:r>
              <a:rPr sz="1950" spc="-36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witnesses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1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20">
                <a:latin typeface="Arial"/>
                <a:cs typeface="Arial"/>
              </a:rPr>
              <a:t>Identify </a:t>
            </a:r>
            <a:r>
              <a:rPr sz="1950" spc="-100">
                <a:latin typeface="Arial"/>
                <a:cs typeface="Arial"/>
              </a:rPr>
              <a:t>any </a:t>
            </a:r>
            <a:r>
              <a:rPr sz="1950" spc="-75">
                <a:latin typeface="Arial"/>
                <a:cs typeface="Arial"/>
              </a:rPr>
              <a:t>evidence </a:t>
            </a:r>
            <a:r>
              <a:rPr sz="1950" spc="-10">
                <a:latin typeface="Arial"/>
                <a:cs typeface="Arial"/>
              </a:rPr>
              <a:t>and/or </a:t>
            </a:r>
            <a:r>
              <a:rPr sz="1950" spc="-55">
                <a:latin typeface="Arial"/>
                <a:cs typeface="Arial"/>
              </a:rPr>
              <a:t>exhibits </a:t>
            </a:r>
            <a:r>
              <a:rPr sz="1950" spc="25">
                <a:latin typeface="Arial"/>
                <a:cs typeface="Arial"/>
              </a:rPr>
              <a:t>to</a:t>
            </a:r>
            <a:r>
              <a:rPr sz="1950" spc="-370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be </a:t>
            </a:r>
            <a:r>
              <a:rPr sz="1950" spc="-60">
                <a:latin typeface="Arial"/>
                <a:cs typeface="Arial"/>
              </a:rPr>
              <a:t>presented</a:t>
            </a:r>
            <a:endParaRPr sz="19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05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30">
                <a:latin typeface="Arial"/>
                <a:cs typeface="Arial"/>
              </a:rPr>
              <a:t>Whether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05">
                <a:latin typeface="Arial"/>
                <a:cs typeface="Arial"/>
              </a:rPr>
              <a:t>any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40">
                <a:latin typeface="Arial"/>
                <a:cs typeface="Arial"/>
              </a:rPr>
              <a:t>stipulations</a:t>
            </a:r>
            <a:r>
              <a:rPr sz="1950" spc="-130">
                <a:latin typeface="Arial"/>
                <a:cs typeface="Arial"/>
              </a:rPr>
              <a:t> </a:t>
            </a:r>
            <a:r>
              <a:rPr sz="1950" spc="-100">
                <a:latin typeface="Arial"/>
                <a:cs typeface="Arial"/>
              </a:rPr>
              <a:t>may </a:t>
            </a:r>
            <a:r>
              <a:rPr sz="1950" spc="-75">
                <a:latin typeface="Arial"/>
                <a:cs typeface="Arial"/>
              </a:rPr>
              <a:t>be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85">
                <a:latin typeface="Arial"/>
                <a:cs typeface="Arial"/>
              </a:rPr>
              <a:t>made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25">
                <a:latin typeface="Arial"/>
                <a:cs typeface="Arial"/>
              </a:rPr>
              <a:t>to</a:t>
            </a:r>
            <a:r>
              <a:rPr sz="1950" spc="-105">
                <a:latin typeface="Arial"/>
                <a:cs typeface="Arial"/>
              </a:rPr>
              <a:t> </a:t>
            </a:r>
            <a:r>
              <a:rPr sz="1950" spc="-55">
                <a:latin typeface="Arial"/>
                <a:cs typeface="Arial"/>
              </a:rPr>
              <a:t>expedite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the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60">
                <a:latin typeface="Arial"/>
                <a:cs typeface="Arial"/>
              </a:rPr>
              <a:t>hearing</a:t>
            </a:r>
            <a:endParaRPr sz="1950">
              <a:latin typeface="Arial"/>
              <a:cs typeface="Arial"/>
            </a:endParaRPr>
          </a:p>
          <a:p>
            <a:pPr marL="829310" marR="49530" lvl="1" indent="-314325">
              <a:lnSpc>
                <a:spcPct val="101499"/>
              </a:lnSpc>
              <a:spcBef>
                <a:spcPts val="480"/>
              </a:spcBef>
              <a:buFont typeface="Wingdings"/>
              <a:buChar char=""/>
              <a:tabLst>
                <a:tab pos="829944" algn="l"/>
              </a:tabLst>
            </a:pPr>
            <a:r>
              <a:rPr sz="1950" spc="-70">
                <a:latin typeface="Arial"/>
                <a:cs typeface="Arial"/>
              </a:rPr>
              <a:t>Arguments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10">
                <a:latin typeface="Arial"/>
                <a:cs typeface="Arial"/>
              </a:rPr>
              <a:t>that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evidence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identified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in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15">
                <a:latin typeface="Arial"/>
                <a:cs typeface="Arial"/>
              </a:rPr>
              <a:t>the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20">
                <a:latin typeface="Arial"/>
                <a:cs typeface="Arial"/>
              </a:rPr>
              <a:t>final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investigation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report  </a:t>
            </a:r>
            <a:r>
              <a:rPr sz="1950" spc="-175">
                <a:latin typeface="Arial"/>
                <a:cs typeface="Arial"/>
              </a:rPr>
              <a:t>as </a:t>
            </a:r>
            <a:r>
              <a:rPr sz="1950" spc="-40">
                <a:latin typeface="Arial"/>
                <a:cs typeface="Arial"/>
              </a:rPr>
              <a:t>relevant </a:t>
            </a:r>
            <a:r>
              <a:rPr sz="1950" spc="-85">
                <a:latin typeface="Arial"/>
                <a:cs typeface="Arial"/>
              </a:rPr>
              <a:t>is, </a:t>
            </a:r>
            <a:r>
              <a:rPr sz="1950" spc="-20">
                <a:latin typeface="Arial"/>
                <a:cs typeface="Arial"/>
              </a:rPr>
              <a:t>in </a:t>
            </a:r>
            <a:r>
              <a:rPr sz="1950" spc="-40">
                <a:latin typeface="Arial"/>
                <a:cs typeface="Arial"/>
              </a:rPr>
              <a:t>fact, </a:t>
            </a:r>
            <a:r>
              <a:rPr sz="1950" spc="5">
                <a:latin typeface="Arial"/>
                <a:cs typeface="Arial"/>
              </a:rPr>
              <a:t>not</a:t>
            </a:r>
            <a:r>
              <a:rPr sz="1950" spc="-390">
                <a:latin typeface="Arial"/>
                <a:cs typeface="Arial"/>
              </a:rPr>
              <a:t> </a:t>
            </a:r>
            <a:r>
              <a:rPr sz="1950" spc="-40">
                <a:latin typeface="Arial"/>
                <a:cs typeface="Arial"/>
              </a:rPr>
              <a:t>relevant </a:t>
            </a:r>
            <a:r>
              <a:rPr sz="1950" spc="-75">
                <a:latin typeface="Arial"/>
                <a:cs typeface="Arial"/>
              </a:rPr>
              <a:t>(and </a:t>
            </a:r>
            <a:r>
              <a:rPr sz="1950" spc="-80">
                <a:latin typeface="Arial"/>
                <a:cs typeface="Arial"/>
              </a:rPr>
              <a:t>vice </a:t>
            </a:r>
            <a:r>
              <a:rPr sz="1950" spc="-100">
                <a:latin typeface="Arial"/>
                <a:cs typeface="Arial"/>
              </a:rPr>
              <a:t>versa)</a:t>
            </a:r>
            <a:endParaRPr sz="19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31695"/>
            <a:ext cx="501650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Pre-Hearing</a:t>
            </a:r>
            <a:r>
              <a:rPr sz="3600" spc="-10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Meeting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370832" y="6592823"/>
            <a:ext cx="1317625" cy="116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900" spc="95" dirty="0">
                <a:solidFill>
                  <a:srgbClr val="D9D9D9"/>
                </a:solidFill>
                <a:latin typeface="Arial"/>
                <a:cs typeface="Arial"/>
              </a:rPr>
              <a:t>©</a:t>
            </a:r>
            <a:r>
              <a:rPr sz="900" spc="-85" dirty="0">
                <a:solidFill>
                  <a:srgbClr val="D9D9D9"/>
                </a:solidFill>
                <a:latin typeface="Arial"/>
                <a:cs typeface="Arial"/>
              </a:rPr>
              <a:t> </a:t>
            </a:r>
            <a:r>
              <a:rPr sz="900" spc="-40" dirty="0">
                <a:solidFill>
                  <a:srgbClr val="D9D9D9"/>
                </a:solidFill>
                <a:latin typeface="Arial"/>
                <a:cs typeface="Arial"/>
              </a:rPr>
              <a:t>2020 </a:t>
            </a:r>
            <a:r>
              <a:rPr sz="900" spc="-65" dirty="0">
                <a:solidFill>
                  <a:srgbClr val="D9D9D9"/>
                </a:solidFill>
                <a:latin typeface="Arial"/>
                <a:cs typeface="Arial"/>
              </a:rPr>
              <a:t>Husch </a:t>
            </a:r>
            <a:r>
              <a:rPr sz="900" spc="-40" dirty="0">
                <a:solidFill>
                  <a:srgbClr val="D9D9D9"/>
                </a:solidFill>
                <a:latin typeface="Arial"/>
                <a:cs typeface="Arial"/>
              </a:rPr>
              <a:t>Blackwell </a:t>
            </a:r>
            <a:r>
              <a:rPr sz="900" spc="-130" dirty="0">
                <a:solidFill>
                  <a:srgbClr val="D9D9D9"/>
                </a:solidFill>
                <a:latin typeface="Arial"/>
                <a:cs typeface="Arial"/>
              </a:rPr>
              <a:t>LLP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8A353A72-0471-5248-9095-D13FFBC43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2925"/>
            <a:ext cx="8480298" cy="5278368"/>
          </a:xfrm>
        </p:spPr>
        <p:txBody>
          <a:bodyPr>
            <a:normAutofit fontScale="85000" lnSpcReduction="10000"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Revised  definition of the  types of sexual  misconduct  covered by ED’s  Title IX rules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Added  emphasis on  equal rights of  parties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Presumption  respondent did not  violate policy  unless and until a  determination is  made after hearing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Revised  procedural  parameters  including: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Triggers for  institutional  responsibility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Notice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Proceeding with  investigations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Appeals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Informal resolution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Live hearing including: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Cross-examination  by party advisors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Relevance rulings  by decision maker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Allowable expert  witnesses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BFB533-B318-F944-98B8-FBB74E07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spc="-5" dirty="0">
                <a:solidFill>
                  <a:srgbClr val="0032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Examples of  notable  provisions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72004"/>
            <a:ext cx="7237730" cy="320294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90525" marR="513715" indent="-378460">
              <a:lnSpc>
                <a:spcPts val="2840"/>
              </a:lnSpc>
              <a:spcBef>
                <a:spcPts val="46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330">
                <a:latin typeface="Arial"/>
                <a:cs typeface="Arial"/>
              </a:rPr>
              <a:t>To </a:t>
            </a:r>
            <a:r>
              <a:rPr sz="2650" spc="-110">
                <a:latin typeface="Arial"/>
                <a:cs typeface="Arial"/>
              </a:rPr>
              <a:t>hear </a:t>
            </a:r>
            <a:r>
              <a:rPr sz="2650" spc="-70">
                <a:latin typeface="Arial"/>
                <a:cs typeface="Arial"/>
              </a:rPr>
              <a:t>testimony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25">
                <a:latin typeface="Arial"/>
                <a:cs typeface="Arial"/>
              </a:rPr>
              <a:t>receive </a:t>
            </a:r>
            <a:r>
              <a:rPr sz="2650" spc="-70">
                <a:latin typeface="Arial"/>
                <a:cs typeface="Arial"/>
              </a:rPr>
              <a:t>non-testimonial  </a:t>
            </a:r>
            <a:r>
              <a:rPr sz="2650" spc="-125">
                <a:latin typeface="Arial"/>
                <a:cs typeface="Arial"/>
              </a:rPr>
              <a:t>evidence </a:t>
            </a:r>
            <a:r>
              <a:rPr sz="2650" spc="-190">
                <a:latin typeface="Arial"/>
                <a:cs typeface="Arial"/>
              </a:rPr>
              <a:t>so</a:t>
            </a:r>
            <a:r>
              <a:rPr sz="2650" spc="-165">
                <a:latin typeface="Arial"/>
                <a:cs typeface="Arial"/>
              </a:rPr>
              <a:t> </a:t>
            </a:r>
            <a:r>
              <a:rPr sz="2650" spc="-15">
                <a:latin typeface="Arial"/>
                <a:cs typeface="Arial"/>
              </a:rPr>
              <a:t>that</a:t>
            </a:r>
            <a:endParaRPr sz="2650">
              <a:latin typeface="Arial"/>
              <a:cs typeface="Arial"/>
            </a:endParaRPr>
          </a:p>
          <a:p>
            <a:pPr marL="390525" marR="284480" indent="-378460">
              <a:lnSpc>
                <a:spcPts val="2840"/>
              </a:lnSpc>
              <a:spcBef>
                <a:spcPts val="65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0">
                <a:latin typeface="Arial"/>
                <a:cs typeface="Arial"/>
              </a:rPr>
              <a:t>The </a:t>
            </a:r>
            <a:r>
              <a:rPr sz="2650" spc="-120">
                <a:latin typeface="Arial"/>
                <a:cs typeface="Arial"/>
              </a:rPr>
              <a:t>decision-maker </a:t>
            </a:r>
            <a:r>
              <a:rPr sz="2650" spc="-175">
                <a:latin typeface="Arial"/>
                <a:cs typeface="Arial"/>
              </a:rPr>
              <a:t>can </a:t>
            </a:r>
            <a:r>
              <a:rPr sz="2650" spc="-70">
                <a:latin typeface="Arial"/>
                <a:cs typeface="Arial"/>
              </a:rPr>
              <a:t>determine </a:t>
            </a:r>
            <a:r>
              <a:rPr sz="2650" spc="-110">
                <a:latin typeface="Arial"/>
                <a:cs typeface="Arial"/>
              </a:rPr>
              <a:t>facts </a:t>
            </a:r>
            <a:r>
              <a:rPr sz="2650" spc="-85">
                <a:latin typeface="Arial"/>
                <a:cs typeface="Arial"/>
              </a:rPr>
              <a:t>under </a:t>
            </a:r>
            <a:r>
              <a:rPr sz="2650" spc="-210">
                <a:latin typeface="Arial"/>
                <a:cs typeface="Arial"/>
              </a:rPr>
              <a:t>a  </a:t>
            </a:r>
            <a:r>
              <a:rPr sz="2650" spc="-114">
                <a:latin typeface="Arial"/>
                <a:cs typeface="Arial"/>
              </a:rPr>
              <a:t>standard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180">
                <a:latin typeface="Arial"/>
                <a:cs typeface="Arial"/>
              </a:rPr>
              <a:t> </a:t>
            </a:r>
            <a:r>
              <a:rPr sz="2650" spc="-125">
                <a:latin typeface="Arial"/>
                <a:cs typeface="Arial"/>
              </a:rPr>
              <a:t>evidence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28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10">
                <a:latin typeface="Arial"/>
                <a:cs typeface="Arial"/>
              </a:rPr>
              <a:t>Apply </a:t>
            </a:r>
            <a:r>
              <a:rPr sz="2650" spc="-95">
                <a:latin typeface="Arial"/>
                <a:cs typeface="Arial"/>
              </a:rPr>
              <a:t>those </a:t>
            </a:r>
            <a:r>
              <a:rPr sz="2650" spc="-114">
                <a:latin typeface="Arial"/>
                <a:cs typeface="Arial"/>
              </a:rPr>
              <a:t>facts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40">
                <a:latin typeface="Arial"/>
                <a:cs typeface="Arial"/>
              </a:rPr>
              <a:t>the </a:t>
            </a:r>
            <a:r>
              <a:rPr sz="2650" spc="-110">
                <a:latin typeface="Arial"/>
                <a:cs typeface="Arial"/>
              </a:rPr>
              <a:t>policy,</a:t>
            </a:r>
            <a:r>
              <a:rPr sz="2650" spc="-525">
                <a:latin typeface="Arial"/>
                <a:cs typeface="Arial"/>
              </a:rPr>
              <a:t> </a:t>
            </a:r>
            <a:r>
              <a:rPr sz="2650" spc="-130">
                <a:latin typeface="Arial"/>
                <a:cs typeface="Arial"/>
              </a:rPr>
              <a:t>and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ct val="8960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85">
                <a:latin typeface="Arial"/>
                <a:cs typeface="Arial"/>
              </a:rPr>
              <a:t>Issue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>
                <a:latin typeface="Arial"/>
                <a:cs typeface="Arial"/>
              </a:rPr>
              <a:t>written </a:t>
            </a:r>
            <a:r>
              <a:rPr sz="2650" spc="-55">
                <a:latin typeface="Arial"/>
                <a:cs typeface="Arial"/>
              </a:rPr>
              <a:t>determination </a:t>
            </a:r>
            <a:r>
              <a:rPr sz="2650" spc="-110">
                <a:latin typeface="Arial"/>
                <a:cs typeface="Arial"/>
              </a:rPr>
              <a:t>resolving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265">
                <a:latin typeface="Arial"/>
                <a:cs typeface="Arial"/>
              </a:rPr>
              <a:t> </a:t>
            </a:r>
            <a:r>
              <a:rPr sz="2650" spc="-60">
                <a:latin typeface="Arial"/>
                <a:cs typeface="Arial"/>
              </a:rPr>
              <a:t>formal  </a:t>
            </a:r>
            <a:r>
              <a:rPr sz="2650" spc="-75">
                <a:latin typeface="Arial"/>
                <a:cs typeface="Arial"/>
              </a:rPr>
              <a:t>complaint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10">
                <a:latin typeface="Arial"/>
                <a:cs typeface="Arial"/>
              </a:rPr>
              <a:t>imposing </a:t>
            </a:r>
            <a:r>
              <a:rPr sz="2650" spc="-70">
                <a:latin typeface="Arial"/>
                <a:cs typeface="Arial"/>
              </a:rPr>
              <a:t>discipline/remedial  </a:t>
            </a:r>
            <a:r>
              <a:rPr sz="2650" spc="-165">
                <a:latin typeface="Arial"/>
                <a:cs typeface="Arial"/>
              </a:rPr>
              <a:t>measures </a:t>
            </a:r>
            <a:r>
              <a:rPr sz="2650" spc="-254">
                <a:latin typeface="Arial"/>
                <a:cs typeface="Arial"/>
              </a:rPr>
              <a:t>as</a:t>
            </a:r>
            <a:r>
              <a:rPr sz="2650" spc="-120">
                <a:latin typeface="Arial"/>
                <a:cs typeface="Arial"/>
              </a:rPr>
              <a:t> </a:t>
            </a:r>
            <a:r>
              <a:rPr sz="2650" spc="-175">
                <a:latin typeface="Arial"/>
                <a:cs typeface="Arial"/>
              </a:rPr>
              <a:t>necessary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750567"/>
            <a:ext cx="76866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is </a:t>
            </a:r>
            <a:r>
              <a:rPr spc="-5">
                <a:solidFill>
                  <a:srgbClr val="0032A0"/>
                </a:solidFill>
              </a:rPr>
              <a:t>the </a:t>
            </a:r>
            <a:r>
              <a:rPr>
                <a:solidFill>
                  <a:srgbClr val="0032A0"/>
                </a:solidFill>
              </a:rPr>
              <a:t>purpose of </a:t>
            </a:r>
            <a:r>
              <a:rPr spc="-5">
                <a:solidFill>
                  <a:srgbClr val="0032A0"/>
                </a:solidFill>
              </a:rPr>
              <a:t>the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hearing?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27808"/>
            <a:ext cx="7442200" cy="17157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22606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30">
                <a:latin typeface="Arial"/>
                <a:cs typeface="Arial"/>
              </a:rPr>
              <a:t>Regulation </a:t>
            </a:r>
            <a:r>
              <a:rPr sz="2650" spc="-100">
                <a:latin typeface="Arial"/>
                <a:cs typeface="Arial"/>
              </a:rPr>
              <a:t>requires </a:t>
            </a:r>
            <a:r>
              <a:rPr sz="2650" spc="-110">
                <a:latin typeface="Arial"/>
                <a:cs typeface="Arial"/>
              </a:rPr>
              <a:t>hearing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130">
                <a:latin typeface="Arial"/>
                <a:cs typeface="Arial"/>
              </a:rPr>
              <a:t>be </a:t>
            </a:r>
            <a:r>
              <a:rPr sz="2650" spc="-90">
                <a:latin typeface="Arial"/>
                <a:cs typeface="Arial"/>
              </a:rPr>
              <a:t>administered</a:t>
            </a:r>
            <a:r>
              <a:rPr sz="2650" spc="-330">
                <a:latin typeface="Arial"/>
                <a:cs typeface="Arial"/>
              </a:rPr>
              <a:t> </a:t>
            </a:r>
            <a:r>
              <a:rPr sz="2650" spc="-110">
                <a:latin typeface="Arial"/>
                <a:cs typeface="Arial"/>
              </a:rPr>
              <a:t>by  </a:t>
            </a:r>
            <a:r>
              <a:rPr sz="2650" spc="-80">
                <a:latin typeface="Arial"/>
                <a:cs typeface="Arial"/>
              </a:rPr>
              <a:t>“decision-maker”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6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Means </a:t>
            </a:r>
            <a:r>
              <a:rPr sz="2650" spc="-20">
                <a:latin typeface="Arial"/>
                <a:cs typeface="Arial"/>
              </a:rPr>
              <a:t>institution </a:t>
            </a:r>
            <a:r>
              <a:rPr sz="2650" spc="-180">
                <a:latin typeface="Arial"/>
                <a:cs typeface="Arial"/>
              </a:rPr>
              <a:t>can </a:t>
            </a:r>
            <a:r>
              <a:rPr sz="2650" spc="-185">
                <a:latin typeface="Arial"/>
                <a:cs typeface="Arial"/>
              </a:rPr>
              <a:t>use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125">
                <a:latin typeface="Arial"/>
                <a:cs typeface="Arial"/>
              </a:rPr>
              <a:t>single </a:t>
            </a:r>
            <a:r>
              <a:rPr sz="2650" spc="-110">
                <a:latin typeface="Arial"/>
                <a:cs typeface="Arial"/>
              </a:rPr>
              <a:t>hearing </a:t>
            </a:r>
            <a:r>
              <a:rPr sz="2650" spc="-40">
                <a:latin typeface="Arial"/>
                <a:cs typeface="Arial"/>
              </a:rPr>
              <a:t>officer </a:t>
            </a:r>
            <a:r>
              <a:rPr sz="2650" spc="-30">
                <a:latin typeface="Arial"/>
                <a:cs typeface="Arial"/>
              </a:rPr>
              <a:t>or 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110">
                <a:latin typeface="Arial"/>
                <a:cs typeface="Arial"/>
              </a:rPr>
              <a:t>hearing </a:t>
            </a:r>
            <a:r>
              <a:rPr sz="2650" spc="-90">
                <a:latin typeface="Arial"/>
                <a:cs typeface="Arial"/>
              </a:rPr>
              <a:t>board </a:t>
            </a:r>
            <a:r>
              <a:rPr sz="2650" spc="-125">
                <a:latin typeface="Arial"/>
                <a:cs typeface="Arial"/>
              </a:rPr>
              <a:t>(presumably, </a:t>
            </a:r>
            <a:r>
              <a:rPr sz="2650" spc="10">
                <a:latin typeface="Arial"/>
                <a:cs typeface="Arial"/>
              </a:rPr>
              <a:t>with </a:t>
            </a:r>
            <a:r>
              <a:rPr sz="2650" spc="-210">
                <a:latin typeface="Arial"/>
                <a:cs typeface="Arial"/>
              </a:rPr>
              <a:t>a</a:t>
            </a:r>
            <a:r>
              <a:rPr sz="2650" spc="-305">
                <a:latin typeface="Arial"/>
                <a:cs typeface="Arial"/>
              </a:rPr>
              <a:t> </a:t>
            </a:r>
            <a:r>
              <a:rPr sz="2650" spc="-105">
                <a:latin typeface="Arial"/>
                <a:cs typeface="Arial"/>
              </a:rPr>
              <a:t>chairperson)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04264"/>
            <a:ext cx="496506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Who </a:t>
            </a:r>
            <a:r>
              <a:rPr>
                <a:solidFill>
                  <a:srgbClr val="0032A0"/>
                </a:solidFill>
              </a:rPr>
              <a:t>runs </a:t>
            </a:r>
            <a:r>
              <a:rPr spc="-5">
                <a:solidFill>
                  <a:srgbClr val="0032A0"/>
                </a:solidFill>
              </a:rPr>
              <a:t>the</a:t>
            </a:r>
            <a:r>
              <a:rPr spc="-95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hearing?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4" name="object 4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79523" y="2770123"/>
            <a:ext cx="6466840" cy="1434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5"/>
              </a:spcBef>
            </a:pPr>
            <a:r>
              <a:rPr sz="3050" spc="-330" dirty="0">
                <a:latin typeface="Arial"/>
                <a:cs typeface="Arial"/>
              </a:rPr>
              <a:t>Yes, </a:t>
            </a:r>
            <a:r>
              <a:rPr sz="3050" spc="-75" dirty="0">
                <a:latin typeface="Arial"/>
                <a:cs typeface="Arial"/>
              </a:rPr>
              <a:t>provided </a:t>
            </a:r>
            <a:r>
              <a:rPr sz="3050" spc="-50" dirty="0">
                <a:latin typeface="Arial"/>
                <a:cs typeface="Arial"/>
              </a:rPr>
              <a:t>they </a:t>
            </a:r>
            <a:r>
              <a:rPr sz="3050" spc="-125" dirty="0">
                <a:latin typeface="Arial"/>
                <a:cs typeface="Arial"/>
              </a:rPr>
              <a:t>are </a:t>
            </a:r>
            <a:r>
              <a:rPr sz="3050" spc="-80" dirty="0">
                <a:latin typeface="Arial"/>
                <a:cs typeface="Arial"/>
              </a:rPr>
              <a:t>applied </a:t>
            </a:r>
            <a:r>
              <a:rPr sz="3050" spc="-90" dirty="0">
                <a:latin typeface="Arial"/>
                <a:cs typeface="Arial"/>
              </a:rPr>
              <a:t>equally</a:t>
            </a:r>
            <a:r>
              <a:rPr sz="3050" spc="-260" dirty="0">
                <a:latin typeface="Arial"/>
                <a:cs typeface="Arial"/>
              </a:rPr>
              <a:t> </a:t>
            </a:r>
            <a:r>
              <a:rPr sz="3050" spc="25" dirty="0">
                <a:latin typeface="Arial"/>
                <a:cs typeface="Arial"/>
              </a:rPr>
              <a:t>to  </a:t>
            </a:r>
            <a:r>
              <a:rPr sz="3050" spc="-65" dirty="0">
                <a:latin typeface="Arial"/>
                <a:cs typeface="Arial"/>
              </a:rPr>
              <a:t>participants </a:t>
            </a:r>
            <a:r>
              <a:rPr sz="3050" spc="-130" dirty="0">
                <a:latin typeface="Arial"/>
                <a:cs typeface="Arial"/>
              </a:rPr>
              <a:t>and </a:t>
            </a:r>
            <a:r>
              <a:rPr sz="3050" spc="-80" dirty="0">
                <a:latin typeface="Arial"/>
                <a:cs typeface="Arial"/>
              </a:rPr>
              <a:t>do </a:t>
            </a:r>
            <a:r>
              <a:rPr sz="3050" spc="5" dirty="0">
                <a:latin typeface="Arial"/>
                <a:cs typeface="Arial"/>
              </a:rPr>
              <a:t>not </a:t>
            </a:r>
            <a:r>
              <a:rPr sz="3050" spc="-60" dirty="0">
                <a:latin typeface="Arial"/>
                <a:cs typeface="Arial"/>
              </a:rPr>
              <a:t>violate explicit  </a:t>
            </a:r>
            <a:r>
              <a:rPr sz="3050" spc="-140" dirty="0">
                <a:latin typeface="Arial"/>
                <a:cs typeface="Arial"/>
              </a:rPr>
              <a:t>guarantees </a:t>
            </a:r>
            <a:r>
              <a:rPr sz="3050" spc="-15" dirty="0">
                <a:latin typeface="Arial"/>
                <a:cs typeface="Arial"/>
              </a:rPr>
              <a:t>from </a:t>
            </a:r>
            <a:r>
              <a:rPr sz="3050" spc="-20" dirty="0">
                <a:latin typeface="Arial"/>
                <a:cs typeface="Arial"/>
              </a:rPr>
              <a:t>the </a:t>
            </a:r>
            <a:r>
              <a:rPr sz="3050" spc="-60" dirty="0">
                <a:latin typeface="Arial"/>
                <a:cs typeface="Arial"/>
              </a:rPr>
              <a:t>Title </a:t>
            </a:r>
            <a:r>
              <a:rPr sz="3050" spc="-254" dirty="0">
                <a:latin typeface="Arial"/>
                <a:cs typeface="Arial"/>
              </a:rPr>
              <a:t>IX</a:t>
            </a:r>
            <a:r>
              <a:rPr sz="3050" spc="-530" dirty="0">
                <a:latin typeface="Arial"/>
                <a:cs typeface="Arial"/>
              </a:rPr>
              <a:t> </a:t>
            </a:r>
            <a:r>
              <a:rPr sz="3050" spc="-65" dirty="0">
                <a:latin typeface="Arial"/>
                <a:cs typeface="Arial"/>
              </a:rPr>
              <a:t>regulation.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2" name="object 2" descr="HuschBlackwell Logo"/>
          <p:cNvSpPr/>
          <p:nvPr/>
        </p:nvSpPr>
        <p:spPr>
          <a:xfrm>
            <a:off x="0" y="1057655"/>
            <a:ext cx="940308" cy="23900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2625FB-DF0D-1B42-8708-F94A0F279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037" y="1665646"/>
            <a:ext cx="6502400" cy="914096"/>
          </a:xfrm>
        </p:spPr>
        <p:txBody>
          <a:bodyPr/>
          <a:lstStyle/>
          <a:p>
            <a:pPr rtl="0" eaLnBrk="1" latinLnBrk="0" hangingPunct="1"/>
            <a:r>
              <a:rPr lang="en-US" sz="33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Can we </a:t>
            </a:r>
            <a:r>
              <a:rPr lang="en-US" sz="3300" b="1" kern="120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set standards of behavior</a:t>
            </a:r>
            <a:r>
              <a:rPr lang="en-US" sz="3300" b="1" kern="1200" spc="-9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 </a:t>
            </a:r>
            <a:r>
              <a:rPr lang="en-US" sz="3300" b="1" kern="1200" spc="-5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for  </a:t>
            </a:r>
            <a:r>
              <a:rPr lang="en-US" sz="3300" b="1" kern="1200" dirty="0">
                <a:solidFill>
                  <a:srgbClr val="0032A0"/>
                </a:solidFill>
                <a:effectLst/>
                <a:latin typeface="Georgia" panose="02040502050405020303" pitchFamily="18" charset="0"/>
                <a:ea typeface="+mn-ea"/>
                <a:cs typeface="Georgia" panose="02040502050405020303" pitchFamily="18" charset="0"/>
              </a:rPr>
              <a:t>hearings?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90192" y="2538027"/>
            <a:ext cx="6771385" cy="262302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ct val="89600"/>
              </a:lnSpc>
              <a:spcBef>
                <a:spcPts val="420"/>
              </a:spcBef>
            </a:pPr>
            <a:r>
              <a:rPr sz="2650" spc="-50">
                <a:solidFill>
                  <a:srgbClr val="FFFFFF"/>
                </a:solidFill>
                <a:latin typeface="Arial"/>
                <a:cs typeface="Arial"/>
              </a:rPr>
              <a:t>Institution’s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hearing </a:t>
            </a:r>
            <a:r>
              <a:rPr sz="2650" spc="-120">
                <a:solidFill>
                  <a:srgbClr val="FFFFFF"/>
                </a:solidFill>
                <a:latin typeface="Arial"/>
                <a:cs typeface="Arial"/>
              </a:rPr>
              <a:t>procedures 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require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participants </a:t>
            </a:r>
            <a:r>
              <a:rPr sz="2650" spc="2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75">
                <a:solidFill>
                  <a:srgbClr val="FFFFFF"/>
                </a:solidFill>
                <a:latin typeface="Arial"/>
                <a:cs typeface="Arial"/>
              </a:rPr>
              <a:t>maintain  </a:t>
            </a:r>
            <a:r>
              <a:rPr sz="2650" spc="-100">
                <a:solidFill>
                  <a:srgbClr val="FFFFFF"/>
                </a:solidFill>
                <a:latin typeface="Arial"/>
                <a:cs typeface="Arial"/>
              </a:rPr>
              <a:t>decorum, </a:t>
            </a:r>
            <a:r>
              <a:rPr sz="2650" spc="-90">
                <a:solidFill>
                  <a:srgbClr val="FFFFFF"/>
                </a:solidFill>
                <a:latin typeface="Arial"/>
                <a:cs typeface="Arial"/>
              </a:rPr>
              <a:t>remain </a:t>
            </a:r>
            <a:r>
              <a:rPr sz="2650" spc="-55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650" spc="-1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respective  </a:t>
            </a:r>
            <a:r>
              <a:rPr sz="2650" spc="-170">
                <a:solidFill>
                  <a:srgbClr val="FFFFFF"/>
                </a:solidFill>
                <a:latin typeface="Arial"/>
                <a:cs typeface="Arial"/>
              </a:rPr>
              <a:t>assigned </a:t>
            </a:r>
            <a:r>
              <a:rPr sz="2650" spc="-70">
                <a:solidFill>
                  <a:srgbClr val="FFFFFF"/>
                </a:solidFill>
                <a:latin typeface="Arial"/>
                <a:cs typeface="Arial"/>
              </a:rPr>
              <a:t>table </a:t>
            </a:r>
            <a:r>
              <a:rPr sz="2650" spc="-5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2650" spc="-80">
                <a:solidFill>
                  <a:srgbClr val="FFFFFF"/>
                </a:solidFill>
                <a:latin typeface="Arial"/>
                <a:cs typeface="Arial"/>
              </a:rPr>
              <a:t>times,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650" spc="-3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0">
                <a:solidFill>
                  <a:srgbClr val="FFFFFF"/>
                </a:solidFill>
                <a:latin typeface="Arial"/>
                <a:cs typeface="Arial"/>
              </a:rPr>
              <a:t>direct  </a:t>
            </a:r>
            <a:r>
              <a:rPr sz="2650" spc="-65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communications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4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hearing  </a:t>
            </a:r>
            <a:r>
              <a:rPr sz="2650" spc="-45">
                <a:solidFill>
                  <a:srgbClr val="FFFFFF"/>
                </a:solidFill>
                <a:latin typeface="Arial"/>
                <a:cs typeface="Arial"/>
              </a:rPr>
              <a:t>officer </a:t>
            </a:r>
            <a:r>
              <a:rPr sz="2650" spc="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exception </a:t>
            </a:r>
            <a:r>
              <a:rPr sz="2650" spc="-1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650" spc="-11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650" spc="-150">
                <a:solidFill>
                  <a:srgbClr val="FFFFFF"/>
                </a:solidFill>
                <a:latin typeface="Arial"/>
                <a:cs typeface="Arial"/>
              </a:rPr>
              <a:t>posed </a:t>
            </a:r>
            <a:r>
              <a:rPr sz="2650" spc="3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35">
                <a:solidFill>
                  <a:srgbClr val="FFFFFF"/>
                </a:solidFill>
                <a:latin typeface="Arial"/>
                <a:cs typeface="Arial"/>
              </a:rPr>
              <a:t>the other </a:t>
            </a:r>
            <a:r>
              <a:rPr sz="2650" spc="-55">
                <a:solidFill>
                  <a:srgbClr val="FFFFFF"/>
                </a:solidFill>
                <a:latin typeface="Arial"/>
                <a:cs typeface="Arial"/>
              </a:rPr>
              <a:t>party  </a:t>
            </a:r>
            <a:r>
              <a:rPr sz="2650" spc="-130">
                <a:solidFill>
                  <a:srgbClr val="FFFFFF"/>
                </a:solidFill>
                <a:latin typeface="Arial"/>
                <a:cs typeface="Arial"/>
              </a:rPr>
              <a:t>and witnesses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650" spc="-17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650" spc="-105">
                <a:solidFill>
                  <a:srgbClr val="FFFFFF"/>
                </a:solidFill>
                <a:latin typeface="Arial"/>
                <a:cs typeface="Arial"/>
              </a:rPr>
              <a:t>party’s  </a:t>
            </a:r>
            <a:r>
              <a:rPr sz="2650" spc="-114">
                <a:solidFill>
                  <a:srgbClr val="FFFFFF"/>
                </a:solidFill>
                <a:latin typeface="Arial"/>
                <a:cs typeface="Arial"/>
              </a:rPr>
              <a:t>respective</a:t>
            </a:r>
            <a:r>
              <a:rPr sz="265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40">
                <a:solidFill>
                  <a:srgbClr val="FFFFFF"/>
                </a:solidFill>
                <a:latin typeface="Arial"/>
                <a:cs typeface="Arial"/>
              </a:rPr>
              <a:t>advisor.</a:t>
            </a:r>
            <a:endParaRPr sz="2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81403"/>
            <a:ext cx="591375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(permissible)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10058400" cy="5659120"/>
          </a:xfrm>
          <a:custGeom>
            <a:avLst/>
            <a:gdLst/>
            <a:ahLst/>
            <a:cxnLst/>
            <a:rect l="l" t="t" r="r" b="b"/>
            <a:pathLst>
              <a:path w="10058400" h="5659120">
                <a:moveTo>
                  <a:pt x="10058400" y="0"/>
                </a:moveTo>
                <a:lnTo>
                  <a:pt x="0" y="0"/>
                </a:lnTo>
                <a:lnTo>
                  <a:pt x="0" y="5658612"/>
                </a:lnTo>
                <a:lnTo>
                  <a:pt x="10058400" y="5658612"/>
                </a:lnTo>
                <a:lnTo>
                  <a:pt x="100584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 descr="HuschBlackwell Logo"/>
          <p:cNvSpPr/>
          <p:nvPr/>
        </p:nvSpPr>
        <p:spPr>
          <a:xfrm>
            <a:off x="7909559" y="6347459"/>
            <a:ext cx="1821179" cy="121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59710" y="2593340"/>
            <a:ext cx="6633211" cy="246259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200"/>
              </a:spcBef>
            </a:pP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Institution’s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policy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prohibits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50" spc="-4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party 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650" spc="-114" dirty="0">
                <a:solidFill>
                  <a:srgbClr val="FFFFFF"/>
                </a:solidFill>
                <a:latin typeface="Arial"/>
                <a:cs typeface="Arial"/>
              </a:rPr>
              <a:t>advisor </a:t>
            </a:r>
            <a:r>
              <a:rPr sz="2650" spc="-35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“doing </a:t>
            </a:r>
            <a:r>
              <a:rPr sz="2650" spc="-85" dirty="0">
                <a:solidFill>
                  <a:srgbClr val="FFFFFF"/>
                </a:solidFill>
                <a:latin typeface="Arial"/>
                <a:cs typeface="Arial"/>
              </a:rPr>
              <a:t>anything 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650" spc="-60" dirty="0">
                <a:solidFill>
                  <a:srgbClr val="FFFFFF"/>
                </a:solidFill>
                <a:latin typeface="Arial"/>
                <a:cs typeface="Arial"/>
              </a:rPr>
              <a:t>would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2650" spc="-65" dirty="0">
                <a:solidFill>
                  <a:srgbClr val="FFFFFF"/>
                </a:solidFill>
                <a:latin typeface="Arial"/>
                <a:cs typeface="Arial"/>
              </a:rPr>
              <a:t>another </a:t>
            </a:r>
            <a:r>
              <a:rPr sz="2650" spc="-50" dirty="0">
                <a:solidFill>
                  <a:srgbClr val="FFFFFF"/>
                </a:solidFill>
                <a:latin typeface="Arial"/>
                <a:cs typeface="Arial"/>
              </a:rPr>
              <a:t>party 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uncomfortable </a:t>
            </a:r>
            <a:r>
              <a:rPr sz="2650" spc="-2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suffer </a:t>
            </a:r>
            <a:r>
              <a:rPr sz="2650" spc="-120" dirty="0">
                <a:solidFill>
                  <a:srgbClr val="FFFFFF"/>
                </a:solidFill>
                <a:latin typeface="Arial"/>
                <a:cs typeface="Arial"/>
              </a:rPr>
              <a:t>anxiety,  </a:t>
            </a:r>
            <a:r>
              <a:rPr sz="2650" spc="-90" dirty="0">
                <a:solidFill>
                  <a:srgbClr val="FFFFFF"/>
                </a:solidFill>
                <a:latin typeface="Arial"/>
                <a:cs typeface="Arial"/>
              </a:rPr>
              <a:t>including </a:t>
            </a:r>
            <a:r>
              <a:rPr sz="2650" spc="-155" dirty="0">
                <a:solidFill>
                  <a:srgbClr val="FFFFFF"/>
                </a:solidFill>
                <a:latin typeface="Arial"/>
                <a:cs typeface="Arial"/>
              </a:rPr>
              <a:t>asking </a:t>
            </a:r>
            <a:r>
              <a:rPr sz="2650" spc="-110" dirty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2650" spc="-10" dirty="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sz="2650" spc="-200" dirty="0">
                <a:solidFill>
                  <a:srgbClr val="FFFFFF"/>
                </a:solidFill>
                <a:latin typeface="Arial"/>
                <a:cs typeface="Arial"/>
              </a:rPr>
              <a:t>cause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55" dirty="0">
                <a:solidFill>
                  <a:srgbClr val="FFFFFF"/>
                </a:solidFill>
                <a:latin typeface="Arial"/>
                <a:cs typeface="Arial"/>
              </a:rPr>
              <a:t>party </a:t>
            </a:r>
            <a:r>
              <a:rPr sz="2650" spc="3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650" spc="-75" dirty="0">
                <a:solidFill>
                  <a:srgbClr val="FFFFFF"/>
                </a:solidFill>
                <a:latin typeface="Arial"/>
                <a:cs typeface="Arial"/>
              </a:rPr>
              <a:t>relive </a:t>
            </a:r>
            <a:r>
              <a:rPr sz="2650" spc="-150" dirty="0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sz="2650" spc="-125" dirty="0">
                <a:solidFill>
                  <a:srgbClr val="FFFFFF"/>
                </a:solidFill>
                <a:latin typeface="Arial"/>
                <a:cs typeface="Arial"/>
              </a:rPr>
              <a:t>experience </a:t>
            </a:r>
            <a:r>
              <a:rPr sz="2650" spc="-4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650" spc="-2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650" spc="-80" dirty="0">
                <a:solidFill>
                  <a:srgbClr val="FFFFFF"/>
                </a:solidFill>
                <a:latin typeface="Arial"/>
                <a:cs typeface="Arial"/>
              </a:rPr>
              <a:t>traumatizing</a:t>
            </a:r>
            <a:r>
              <a:rPr sz="265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50" spc="-170" dirty="0">
                <a:solidFill>
                  <a:srgbClr val="FFFFFF"/>
                </a:solidFill>
                <a:latin typeface="Arial"/>
                <a:cs typeface="Arial"/>
              </a:rPr>
              <a:t>way.”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90192" y="1581403"/>
            <a:ext cx="660273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FFFFFF"/>
                </a:solidFill>
              </a:rPr>
              <a:t>Example</a:t>
            </a:r>
            <a:r>
              <a:rPr sz="3950" spc="-70">
                <a:solidFill>
                  <a:srgbClr val="FFFFFF"/>
                </a:solidFill>
              </a:rPr>
              <a:t> </a:t>
            </a:r>
            <a:r>
              <a:rPr sz="3950" spc="5">
                <a:solidFill>
                  <a:srgbClr val="FFFFFF"/>
                </a:solidFill>
              </a:rPr>
              <a:t>(impermissible)</a:t>
            </a:r>
            <a:endParaRPr sz="3950"/>
          </a:p>
        </p:txBody>
      </p:sp>
      <p:sp>
        <p:nvSpPr>
          <p:cNvPr id="4" name="object 4" descr="HuschBlackwell Logo"/>
          <p:cNvSpPr/>
          <p:nvPr/>
        </p:nvSpPr>
        <p:spPr>
          <a:xfrm>
            <a:off x="161544" y="1301495"/>
            <a:ext cx="766572" cy="2496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4" y="2625344"/>
            <a:ext cx="7462648" cy="2470548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90525" marR="40640" indent="-378460">
              <a:lnSpc>
                <a:spcPts val="2380"/>
              </a:lnSpc>
              <a:spcBef>
                <a:spcPts val="66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10" dirty="0">
                <a:latin typeface="Arial"/>
                <a:cs typeface="Arial"/>
              </a:rPr>
              <a:t>Hearing </a:t>
            </a:r>
            <a:r>
              <a:rPr sz="2450" spc="-65" dirty="0">
                <a:latin typeface="Arial"/>
                <a:cs typeface="Arial"/>
              </a:rPr>
              <a:t>must </a:t>
            </a:r>
            <a:r>
              <a:rPr sz="2450" spc="-105" dirty="0">
                <a:latin typeface="Arial"/>
                <a:cs typeface="Arial"/>
              </a:rPr>
              <a:t>be </a:t>
            </a:r>
            <a:r>
              <a:rPr sz="2450" spc="-85" dirty="0">
                <a:latin typeface="Arial"/>
                <a:cs typeface="Arial"/>
              </a:rPr>
              <a:t>recorded </a:t>
            </a:r>
            <a:r>
              <a:rPr sz="2450" spc="-75" dirty="0">
                <a:latin typeface="Arial"/>
                <a:cs typeface="Arial"/>
              </a:rPr>
              <a:t>(audio </a:t>
            </a:r>
            <a:r>
              <a:rPr sz="2450" spc="-10" dirty="0">
                <a:latin typeface="Arial"/>
                <a:cs typeface="Arial"/>
              </a:rPr>
              <a:t>or</a:t>
            </a:r>
            <a:r>
              <a:rPr sz="2450" spc="-330" dirty="0">
                <a:latin typeface="Arial"/>
                <a:cs typeface="Arial"/>
              </a:rPr>
              <a:t> </a:t>
            </a:r>
            <a:r>
              <a:rPr sz="2450" spc="-70" dirty="0">
                <a:latin typeface="Arial"/>
                <a:cs typeface="Arial"/>
              </a:rPr>
              <a:t>video)  </a:t>
            </a:r>
            <a:r>
              <a:rPr sz="2450" spc="-10" dirty="0">
                <a:latin typeface="Arial"/>
                <a:cs typeface="Arial"/>
              </a:rPr>
              <a:t>or</a:t>
            </a:r>
            <a:r>
              <a:rPr sz="2450" spc="-125" dirty="0">
                <a:latin typeface="Arial"/>
                <a:cs typeface="Arial"/>
              </a:rPr>
              <a:t> </a:t>
            </a:r>
            <a:r>
              <a:rPr sz="2450" spc="-70" dirty="0">
                <a:latin typeface="Arial"/>
                <a:cs typeface="Arial"/>
              </a:rPr>
              <a:t>transcribed</a:t>
            </a:r>
            <a:endParaRPr sz="2450" dirty="0">
              <a:latin typeface="Arial"/>
              <a:cs typeface="Arial"/>
            </a:endParaRPr>
          </a:p>
          <a:p>
            <a:pPr marL="390525" marR="107950" indent="-378460">
              <a:lnSpc>
                <a:spcPts val="2380"/>
              </a:lnSpc>
              <a:spcBef>
                <a:spcPts val="58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10" dirty="0">
                <a:latin typeface="Arial"/>
                <a:cs typeface="Arial"/>
              </a:rPr>
              <a:t>Hearing </a:t>
            </a:r>
            <a:r>
              <a:rPr sz="2450" spc="-65" dirty="0">
                <a:latin typeface="Arial"/>
                <a:cs typeface="Arial"/>
              </a:rPr>
              <a:t>must </a:t>
            </a:r>
            <a:r>
              <a:rPr sz="2450" spc="-140" dirty="0">
                <a:latin typeface="Arial"/>
                <a:cs typeface="Arial"/>
              </a:rPr>
              <a:t>have </a:t>
            </a:r>
            <a:r>
              <a:rPr sz="2450" spc="5" dirty="0">
                <a:latin typeface="Arial"/>
                <a:cs typeface="Arial"/>
              </a:rPr>
              <a:t>“live”– </a:t>
            </a:r>
            <a:r>
              <a:rPr sz="2450" spc="-65" dirty="0">
                <a:latin typeface="Arial"/>
                <a:cs typeface="Arial"/>
              </a:rPr>
              <a:t>(i.e.,  </a:t>
            </a:r>
            <a:r>
              <a:rPr sz="2450" spc="-90" dirty="0">
                <a:latin typeface="Arial"/>
                <a:cs typeface="Arial"/>
              </a:rPr>
              <a:t>contemporaneous </a:t>
            </a:r>
            <a:r>
              <a:rPr sz="2450" spc="-35" dirty="0">
                <a:latin typeface="Arial"/>
                <a:cs typeface="Arial"/>
              </a:rPr>
              <a:t>participation </a:t>
            </a:r>
            <a:r>
              <a:rPr sz="2450" spc="-90" dirty="0">
                <a:latin typeface="Arial"/>
                <a:cs typeface="Arial"/>
              </a:rPr>
              <a:t>by</a:t>
            </a:r>
            <a:r>
              <a:rPr sz="2450" spc="-315" dirty="0">
                <a:latin typeface="Arial"/>
                <a:cs typeface="Arial"/>
              </a:rPr>
              <a:t> </a:t>
            </a:r>
            <a:r>
              <a:rPr sz="2450" spc="-65" dirty="0">
                <a:latin typeface="Arial"/>
                <a:cs typeface="Arial"/>
              </a:rPr>
              <a:t>parties  </a:t>
            </a:r>
            <a:r>
              <a:rPr sz="2450" spc="-105" dirty="0">
                <a:latin typeface="Arial"/>
                <a:cs typeface="Arial"/>
              </a:rPr>
              <a:t>and </a:t>
            </a:r>
            <a:r>
              <a:rPr sz="2450" dirty="0">
                <a:latin typeface="Arial"/>
                <a:cs typeface="Arial"/>
              </a:rPr>
              <a:t>their</a:t>
            </a:r>
            <a:r>
              <a:rPr sz="2450" spc="-150" dirty="0">
                <a:latin typeface="Arial"/>
                <a:cs typeface="Arial"/>
              </a:rPr>
              <a:t> </a:t>
            </a:r>
            <a:r>
              <a:rPr sz="2450" spc="-110" dirty="0">
                <a:latin typeface="Arial"/>
                <a:cs typeface="Arial"/>
              </a:rPr>
              <a:t>advisors)</a:t>
            </a:r>
            <a:endParaRPr sz="2450" dirty="0">
              <a:latin typeface="Arial"/>
              <a:cs typeface="Arial"/>
            </a:endParaRPr>
          </a:p>
          <a:p>
            <a:pPr marL="390525" marR="484505" indent="-378460">
              <a:lnSpc>
                <a:spcPts val="2380"/>
              </a:lnSpc>
              <a:spcBef>
                <a:spcPts val="59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05" dirty="0">
                <a:latin typeface="Arial"/>
                <a:cs typeface="Arial"/>
              </a:rPr>
              <a:t>Hearing </a:t>
            </a:r>
            <a:r>
              <a:rPr sz="2450" spc="-155" dirty="0">
                <a:latin typeface="Arial"/>
                <a:cs typeface="Arial"/>
              </a:rPr>
              <a:t>can </a:t>
            </a:r>
            <a:r>
              <a:rPr sz="2450" spc="-105" dirty="0">
                <a:latin typeface="Arial"/>
                <a:cs typeface="Arial"/>
              </a:rPr>
              <a:t>be </a:t>
            </a:r>
            <a:r>
              <a:rPr sz="2450" spc="-65" dirty="0">
                <a:latin typeface="Arial"/>
                <a:cs typeface="Arial"/>
              </a:rPr>
              <a:t>held </a:t>
            </a:r>
            <a:r>
              <a:rPr sz="2450" spc="-25" dirty="0">
                <a:latin typeface="Arial"/>
                <a:cs typeface="Arial"/>
              </a:rPr>
              <a:t>in </a:t>
            </a:r>
            <a:r>
              <a:rPr sz="2450" spc="-180" dirty="0">
                <a:latin typeface="Arial"/>
                <a:cs typeface="Arial"/>
              </a:rPr>
              <a:t>a </a:t>
            </a:r>
            <a:r>
              <a:rPr sz="2450" spc="-110" dirty="0">
                <a:latin typeface="Arial"/>
                <a:cs typeface="Arial"/>
              </a:rPr>
              <a:t>single </a:t>
            </a:r>
            <a:r>
              <a:rPr sz="2450" spc="-40" dirty="0">
                <a:latin typeface="Arial"/>
                <a:cs typeface="Arial"/>
              </a:rPr>
              <a:t>room</a:t>
            </a:r>
            <a:r>
              <a:rPr sz="2450" spc="-275" dirty="0">
                <a:latin typeface="Arial"/>
                <a:cs typeface="Arial"/>
              </a:rPr>
              <a:t> </a:t>
            </a:r>
            <a:r>
              <a:rPr sz="2450" spc="-10" dirty="0">
                <a:latin typeface="Arial"/>
                <a:cs typeface="Arial"/>
              </a:rPr>
              <a:t>or  </a:t>
            </a:r>
            <a:r>
              <a:rPr sz="2450" spc="25" dirty="0">
                <a:latin typeface="Arial"/>
                <a:cs typeface="Arial"/>
              </a:rPr>
              <a:t>with </a:t>
            </a:r>
            <a:r>
              <a:rPr sz="2450" spc="-20" dirty="0">
                <a:latin typeface="Arial"/>
                <a:cs typeface="Arial"/>
              </a:rPr>
              <a:t>the </a:t>
            </a:r>
            <a:r>
              <a:rPr sz="2450" spc="-65" dirty="0">
                <a:latin typeface="Arial"/>
                <a:cs typeface="Arial"/>
              </a:rPr>
              <a:t>parties </a:t>
            </a:r>
            <a:r>
              <a:rPr sz="2450" spc="-100" dirty="0">
                <a:latin typeface="Arial"/>
                <a:cs typeface="Arial"/>
              </a:rPr>
              <a:t>separated </a:t>
            </a:r>
            <a:r>
              <a:rPr sz="2450" spc="-30" dirty="0">
                <a:latin typeface="Arial"/>
                <a:cs typeface="Arial"/>
              </a:rPr>
              <a:t>in </a:t>
            </a:r>
            <a:r>
              <a:rPr sz="2450" spc="-20" dirty="0">
                <a:latin typeface="Arial"/>
                <a:cs typeface="Arial"/>
              </a:rPr>
              <a:t>different  </a:t>
            </a:r>
            <a:r>
              <a:rPr sz="2450" spc="-90" dirty="0">
                <a:latin typeface="Arial"/>
                <a:cs typeface="Arial"/>
              </a:rPr>
              <a:t>rooms</a:t>
            </a:r>
            <a:endParaRPr sz="2450" dirty="0">
              <a:latin typeface="Arial"/>
              <a:cs typeface="Arial"/>
            </a:endParaRPr>
          </a:p>
          <a:p>
            <a:pPr marL="390525" marR="5080" indent="-378460">
              <a:lnSpc>
                <a:spcPts val="2380"/>
              </a:lnSpc>
              <a:spcBef>
                <a:spcPts val="57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05" dirty="0">
                <a:latin typeface="Arial"/>
                <a:cs typeface="Arial"/>
              </a:rPr>
              <a:t>Hearing </a:t>
            </a:r>
            <a:r>
              <a:rPr sz="2450" spc="-150" dirty="0">
                <a:latin typeface="Arial"/>
                <a:cs typeface="Arial"/>
              </a:rPr>
              <a:t>can </a:t>
            </a:r>
            <a:r>
              <a:rPr sz="2450" spc="-105" dirty="0">
                <a:latin typeface="Arial"/>
                <a:cs typeface="Arial"/>
              </a:rPr>
              <a:t>be </a:t>
            </a:r>
            <a:r>
              <a:rPr sz="2450" spc="-65" dirty="0">
                <a:latin typeface="Arial"/>
                <a:cs typeface="Arial"/>
              </a:rPr>
              <a:t>held </a:t>
            </a:r>
            <a:r>
              <a:rPr sz="2450" spc="-25" dirty="0">
                <a:latin typeface="Arial"/>
                <a:cs typeface="Arial"/>
              </a:rPr>
              <a:t>virtually </a:t>
            </a:r>
            <a:r>
              <a:rPr sz="2450" spc="-120" dirty="0">
                <a:latin typeface="Arial"/>
                <a:cs typeface="Arial"/>
              </a:rPr>
              <a:t>using</a:t>
            </a:r>
            <a:r>
              <a:rPr sz="2450" spc="-320" dirty="0">
                <a:latin typeface="Arial"/>
                <a:cs typeface="Arial"/>
              </a:rPr>
              <a:t> </a:t>
            </a:r>
            <a:r>
              <a:rPr sz="2450" spc="-70" dirty="0">
                <a:latin typeface="Arial"/>
                <a:cs typeface="Arial"/>
              </a:rPr>
              <a:t>suitable  </a:t>
            </a:r>
            <a:r>
              <a:rPr sz="2450" spc="-55" dirty="0">
                <a:latin typeface="Arial"/>
                <a:cs typeface="Arial"/>
              </a:rPr>
              <a:t>software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750567"/>
            <a:ext cx="758253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are </a:t>
            </a:r>
            <a:r>
              <a:rPr spc="-5">
                <a:solidFill>
                  <a:srgbClr val="0032A0"/>
                </a:solidFill>
              </a:rPr>
              <a:t>the logistics </a:t>
            </a:r>
            <a:r>
              <a:rPr>
                <a:solidFill>
                  <a:srgbClr val="0032A0"/>
                </a:solidFill>
              </a:rPr>
              <a:t>of a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hearing?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32380"/>
            <a:ext cx="7153275" cy="340423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4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0" dirty="0">
                <a:latin typeface="Arial"/>
                <a:cs typeface="Arial"/>
              </a:rPr>
              <a:t>The </a:t>
            </a:r>
            <a:r>
              <a:rPr sz="2650" spc="-120" dirty="0">
                <a:latin typeface="Arial"/>
                <a:cs typeface="Arial"/>
              </a:rPr>
              <a:t>decision-maker </a:t>
            </a:r>
            <a:r>
              <a:rPr sz="2650" spc="-105" dirty="0">
                <a:latin typeface="Arial"/>
                <a:cs typeface="Arial"/>
              </a:rPr>
              <a:t>(hearing</a:t>
            </a:r>
            <a:r>
              <a:rPr sz="2650" spc="-85" dirty="0">
                <a:latin typeface="Arial"/>
                <a:cs typeface="Arial"/>
              </a:rPr>
              <a:t> </a:t>
            </a:r>
            <a:r>
              <a:rPr sz="2650" spc="-90" dirty="0">
                <a:latin typeface="Arial"/>
                <a:cs typeface="Arial"/>
              </a:rPr>
              <a:t>board)</a:t>
            </a:r>
            <a:endParaRPr sz="2650" dirty="0">
              <a:latin typeface="Arial"/>
              <a:cs typeface="Arial"/>
            </a:endParaRPr>
          </a:p>
          <a:p>
            <a:pPr marL="390525" marR="1017269" indent="-378460">
              <a:lnSpc>
                <a:spcPts val="2860"/>
              </a:lnSpc>
              <a:spcBef>
                <a:spcPts val="66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75" dirty="0">
                <a:latin typeface="Arial"/>
                <a:cs typeface="Arial"/>
              </a:rPr>
              <a:t>Other </a:t>
            </a:r>
            <a:r>
              <a:rPr sz="2650" spc="-175" dirty="0">
                <a:latin typeface="Arial"/>
                <a:cs typeface="Arial"/>
              </a:rPr>
              <a:t>necessary </a:t>
            </a:r>
            <a:r>
              <a:rPr sz="2650" spc="-30" dirty="0">
                <a:latin typeface="Arial"/>
                <a:cs typeface="Arial"/>
              </a:rPr>
              <a:t>institutional </a:t>
            </a:r>
            <a:r>
              <a:rPr sz="2650" spc="-110" dirty="0">
                <a:latin typeface="Arial"/>
                <a:cs typeface="Arial"/>
              </a:rPr>
              <a:t>personnel</a:t>
            </a:r>
            <a:r>
              <a:rPr sz="2650" spc="-254" dirty="0">
                <a:latin typeface="Arial"/>
                <a:cs typeface="Arial"/>
              </a:rPr>
              <a:t> </a:t>
            </a:r>
            <a:r>
              <a:rPr sz="2650" spc="-30" dirty="0">
                <a:latin typeface="Arial"/>
                <a:cs typeface="Arial"/>
              </a:rPr>
              <a:t>or  institutional </a:t>
            </a:r>
            <a:r>
              <a:rPr sz="2650" spc="-140" dirty="0">
                <a:latin typeface="Arial"/>
                <a:cs typeface="Arial"/>
              </a:rPr>
              <a:t>advisors </a:t>
            </a:r>
            <a:r>
              <a:rPr sz="2650" spc="-75" dirty="0">
                <a:latin typeface="Arial"/>
                <a:cs typeface="Arial"/>
              </a:rPr>
              <a:t>(i.e.,</a:t>
            </a:r>
            <a:r>
              <a:rPr sz="2650" spc="-215" dirty="0">
                <a:latin typeface="Arial"/>
                <a:cs typeface="Arial"/>
              </a:rPr>
              <a:t> </a:t>
            </a:r>
            <a:r>
              <a:rPr sz="2650" spc="-85" dirty="0">
                <a:latin typeface="Arial"/>
                <a:cs typeface="Arial"/>
              </a:rPr>
              <a:t>attorneys)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254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0" dirty="0">
                <a:latin typeface="Arial"/>
                <a:cs typeface="Arial"/>
              </a:rPr>
              <a:t>The</a:t>
            </a:r>
            <a:r>
              <a:rPr sz="2650" spc="-150" dirty="0">
                <a:latin typeface="Arial"/>
                <a:cs typeface="Arial"/>
              </a:rPr>
              <a:t> </a:t>
            </a:r>
            <a:r>
              <a:rPr sz="2650" spc="-85" dirty="0">
                <a:latin typeface="Arial"/>
                <a:cs typeface="Arial"/>
              </a:rPr>
              <a:t>parties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65" dirty="0">
                <a:latin typeface="Arial"/>
                <a:cs typeface="Arial"/>
              </a:rPr>
              <a:t>Each </a:t>
            </a:r>
            <a:r>
              <a:rPr sz="2650" spc="-80" dirty="0">
                <a:latin typeface="Arial"/>
                <a:cs typeface="Arial"/>
              </a:rPr>
              <a:t>party’s</a:t>
            </a:r>
            <a:r>
              <a:rPr sz="2650" spc="-20" dirty="0">
                <a:latin typeface="Arial"/>
                <a:cs typeface="Arial"/>
              </a:rPr>
              <a:t> </a:t>
            </a:r>
            <a:r>
              <a:rPr sz="2650" spc="-114" dirty="0">
                <a:latin typeface="Arial"/>
                <a:cs typeface="Arial"/>
              </a:rPr>
              <a:t>advisor</a:t>
            </a:r>
            <a:endParaRPr sz="2650" dirty="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31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5" dirty="0">
                <a:latin typeface="Arial"/>
                <a:cs typeface="Arial"/>
              </a:rPr>
              <a:t>Witnesses </a:t>
            </a:r>
            <a:r>
              <a:rPr sz="2650" u="heavy" spc="-25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as </a:t>
            </a:r>
            <a:r>
              <a:rPr sz="2650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they </a:t>
            </a:r>
            <a:r>
              <a:rPr sz="2650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 </a:t>
            </a:r>
            <a:r>
              <a:rPr sz="2650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called </a:t>
            </a:r>
            <a:r>
              <a:rPr sz="2650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sz="2650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50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testify</a:t>
            </a:r>
            <a:endParaRPr sz="2650" dirty="0">
              <a:latin typeface="Arial"/>
              <a:cs typeface="Arial"/>
            </a:endParaRPr>
          </a:p>
          <a:p>
            <a:pPr marL="390525" marR="5080" indent="-378460">
              <a:lnSpc>
                <a:spcPts val="2860"/>
              </a:lnSpc>
              <a:spcBef>
                <a:spcPts val="66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75" dirty="0">
                <a:latin typeface="Arial"/>
                <a:cs typeface="Arial"/>
              </a:rPr>
              <a:t>Other</a:t>
            </a:r>
            <a:r>
              <a:rPr sz="2650" spc="-145" dirty="0">
                <a:latin typeface="Arial"/>
                <a:cs typeface="Arial"/>
              </a:rPr>
              <a:t> </a:t>
            </a:r>
            <a:r>
              <a:rPr sz="2650" spc="-65" dirty="0">
                <a:latin typeface="Arial"/>
                <a:cs typeface="Arial"/>
              </a:rPr>
              <a:t>support</a:t>
            </a:r>
            <a:r>
              <a:rPr sz="2650" spc="-145" dirty="0">
                <a:latin typeface="Arial"/>
                <a:cs typeface="Arial"/>
              </a:rPr>
              <a:t> persons</a:t>
            </a:r>
            <a:r>
              <a:rPr sz="2650" spc="-150" dirty="0">
                <a:latin typeface="Arial"/>
                <a:cs typeface="Arial"/>
              </a:rPr>
              <a:t> </a:t>
            </a:r>
            <a:r>
              <a:rPr sz="2650" spc="-15" dirty="0">
                <a:latin typeface="Arial"/>
                <a:cs typeface="Arial"/>
              </a:rPr>
              <a:t>for</a:t>
            </a:r>
            <a:r>
              <a:rPr sz="2650" spc="-140" dirty="0">
                <a:latin typeface="Arial"/>
                <a:cs typeface="Arial"/>
              </a:rPr>
              <a:t> </a:t>
            </a:r>
            <a:r>
              <a:rPr sz="2650" spc="-85" dirty="0">
                <a:latin typeface="Arial"/>
                <a:cs typeface="Arial"/>
              </a:rPr>
              <a:t>parties,</a:t>
            </a:r>
            <a:r>
              <a:rPr sz="2650" spc="-150" dirty="0">
                <a:latin typeface="Arial"/>
                <a:cs typeface="Arial"/>
              </a:rPr>
              <a:t> </a:t>
            </a:r>
            <a:r>
              <a:rPr sz="2650" spc="40" dirty="0">
                <a:latin typeface="Arial"/>
                <a:cs typeface="Arial"/>
              </a:rPr>
              <a:t>if</a:t>
            </a:r>
            <a:r>
              <a:rPr sz="2650" spc="-150" dirty="0">
                <a:latin typeface="Arial"/>
                <a:cs typeface="Arial"/>
              </a:rPr>
              <a:t> </a:t>
            </a:r>
            <a:r>
              <a:rPr sz="2650" spc="-35" dirty="0">
                <a:latin typeface="Arial"/>
                <a:cs typeface="Arial"/>
              </a:rPr>
              <a:t>permitted</a:t>
            </a:r>
            <a:r>
              <a:rPr sz="2650" spc="-150" dirty="0">
                <a:latin typeface="Arial"/>
                <a:cs typeface="Arial"/>
              </a:rPr>
              <a:t> </a:t>
            </a:r>
            <a:r>
              <a:rPr sz="2650" spc="-120" dirty="0">
                <a:latin typeface="Arial"/>
                <a:cs typeface="Arial"/>
              </a:rPr>
              <a:t>by  </a:t>
            </a:r>
            <a:r>
              <a:rPr sz="2650" spc="-20" dirty="0">
                <a:latin typeface="Arial"/>
                <a:cs typeface="Arial"/>
              </a:rPr>
              <a:t>institution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5704" y="1604264"/>
            <a:ext cx="51250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Who </a:t>
            </a:r>
            <a:r>
              <a:rPr>
                <a:solidFill>
                  <a:srgbClr val="0032A0"/>
                </a:solidFill>
              </a:rPr>
              <a:t>attends a</a:t>
            </a:r>
            <a:r>
              <a:rPr spc="-95">
                <a:solidFill>
                  <a:srgbClr val="0032A0"/>
                </a:solidFill>
              </a:rPr>
              <a:t> </a:t>
            </a:r>
            <a:r>
              <a:rPr>
                <a:solidFill>
                  <a:srgbClr val="0032A0"/>
                </a:solidFill>
              </a:rPr>
              <a:t>hearing?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90876"/>
            <a:ext cx="7473950" cy="34061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6019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90">
                <a:latin typeface="Arial"/>
                <a:cs typeface="Arial"/>
              </a:rPr>
              <a:t>Default </a:t>
            </a:r>
            <a:r>
              <a:rPr sz="2650" spc="-50">
                <a:latin typeface="Arial"/>
                <a:cs typeface="Arial"/>
              </a:rPr>
              <a:t>rule </a:t>
            </a:r>
            <a:r>
              <a:rPr sz="2650" spc="-145">
                <a:latin typeface="Arial"/>
                <a:cs typeface="Arial"/>
              </a:rPr>
              <a:t>is </a:t>
            </a:r>
            <a:r>
              <a:rPr sz="2650" spc="-10">
                <a:latin typeface="Arial"/>
                <a:cs typeface="Arial"/>
              </a:rPr>
              <a:t>that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55">
                <a:latin typeface="Arial"/>
                <a:cs typeface="Arial"/>
              </a:rPr>
              <a:t>party </a:t>
            </a:r>
            <a:r>
              <a:rPr sz="2650" spc="-140">
                <a:latin typeface="Arial"/>
                <a:cs typeface="Arial"/>
              </a:rPr>
              <a:t>selects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14">
                <a:latin typeface="Arial"/>
                <a:cs typeface="Arial"/>
              </a:rPr>
              <a:t>brings</a:t>
            </a:r>
            <a:r>
              <a:rPr sz="2650" spc="-380">
                <a:latin typeface="Arial"/>
                <a:cs typeface="Arial"/>
              </a:rPr>
              <a:t> </a:t>
            </a:r>
            <a:r>
              <a:rPr sz="2650" spc="-150">
                <a:latin typeface="Arial"/>
                <a:cs typeface="Arial"/>
              </a:rPr>
              <a:t>an  </a:t>
            </a:r>
            <a:r>
              <a:rPr sz="2650" spc="-114">
                <a:latin typeface="Arial"/>
                <a:cs typeface="Arial"/>
              </a:rPr>
              <a:t>advisor </a:t>
            </a:r>
            <a:r>
              <a:rPr sz="2650" spc="-10">
                <a:latin typeface="Arial"/>
                <a:cs typeface="Arial"/>
              </a:rPr>
              <a:t>of their </a:t>
            </a:r>
            <a:r>
              <a:rPr sz="2650" spc="-125">
                <a:latin typeface="Arial"/>
                <a:cs typeface="Arial"/>
              </a:rPr>
              <a:t>choice </a:t>
            </a:r>
            <a:r>
              <a:rPr sz="2650" spc="30">
                <a:latin typeface="Arial"/>
                <a:cs typeface="Arial"/>
              </a:rPr>
              <a:t>to</a:t>
            </a:r>
            <a:r>
              <a:rPr sz="2650" spc="-555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110">
                <a:latin typeface="Arial"/>
                <a:cs typeface="Arial"/>
              </a:rPr>
              <a:t>hearing</a:t>
            </a:r>
            <a:endParaRPr sz="2650">
              <a:latin typeface="Arial"/>
              <a:cs typeface="Arial"/>
            </a:endParaRPr>
          </a:p>
          <a:p>
            <a:pPr marL="390525" marR="1184910" indent="-378460">
              <a:lnSpc>
                <a:spcPts val="3170"/>
              </a:lnSpc>
              <a:spcBef>
                <a:spcPts val="6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14">
                <a:latin typeface="Arial"/>
                <a:cs typeface="Arial"/>
              </a:rPr>
              <a:t>Advisor </a:t>
            </a:r>
            <a:r>
              <a:rPr sz="2650" spc="-185">
                <a:latin typeface="Arial"/>
                <a:cs typeface="Arial"/>
              </a:rPr>
              <a:t>can </a:t>
            </a:r>
            <a:r>
              <a:rPr sz="2650" spc="-114">
                <a:latin typeface="Arial"/>
                <a:cs typeface="Arial"/>
              </a:rPr>
              <a:t>be, </a:t>
            </a:r>
            <a:r>
              <a:rPr sz="2650" spc="-15">
                <a:latin typeface="Arial"/>
                <a:cs typeface="Arial"/>
              </a:rPr>
              <a:t>but </a:t>
            </a:r>
            <a:r>
              <a:rPr sz="2650" spc="-160">
                <a:latin typeface="Arial"/>
                <a:cs typeface="Arial"/>
              </a:rPr>
              <a:t>does </a:t>
            </a:r>
            <a:r>
              <a:rPr sz="2650" spc="-15">
                <a:latin typeface="Arial"/>
                <a:cs typeface="Arial"/>
              </a:rPr>
              <a:t>not </a:t>
            </a:r>
            <a:r>
              <a:rPr sz="2650" spc="-160">
                <a:latin typeface="Arial"/>
                <a:cs typeface="Arial"/>
              </a:rPr>
              <a:t>have </a:t>
            </a:r>
            <a:r>
              <a:rPr sz="2650" spc="30">
                <a:latin typeface="Arial"/>
                <a:cs typeface="Arial"/>
              </a:rPr>
              <a:t>to </a:t>
            </a:r>
            <a:r>
              <a:rPr sz="2650" spc="-114">
                <a:latin typeface="Arial"/>
                <a:cs typeface="Arial"/>
              </a:rPr>
              <a:t>be,</a:t>
            </a:r>
            <a:r>
              <a:rPr sz="2650" spc="-540">
                <a:latin typeface="Arial"/>
                <a:cs typeface="Arial"/>
              </a:rPr>
              <a:t> </a:t>
            </a:r>
            <a:r>
              <a:rPr sz="2650" spc="-155">
                <a:latin typeface="Arial"/>
                <a:cs typeface="Arial"/>
              </a:rPr>
              <a:t>an  </a:t>
            </a:r>
            <a:r>
              <a:rPr sz="2650" spc="-60">
                <a:latin typeface="Arial"/>
                <a:cs typeface="Arial"/>
              </a:rPr>
              <a:t>attorney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">
                <a:latin typeface="Arial"/>
                <a:cs typeface="Arial"/>
              </a:rPr>
              <a:t>If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55">
                <a:latin typeface="Arial"/>
                <a:cs typeface="Arial"/>
              </a:rPr>
              <a:t>party </a:t>
            </a:r>
            <a:r>
              <a:rPr sz="2650" spc="-160">
                <a:latin typeface="Arial"/>
                <a:cs typeface="Arial"/>
              </a:rPr>
              <a:t>does </a:t>
            </a:r>
            <a:r>
              <a:rPr sz="2650" spc="-15">
                <a:latin typeface="Arial"/>
                <a:cs typeface="Arial"/>
              </a:rPr>
              <a:t>not </a:t>
            </a:r>
            <a:r>
              <a:rPr sz="2650" spc="-160">
                <a:latin typeface="Arial"/>
                <a:cs typeface="Arial"/>
              </a:rPr>
              <a:t>have </a:t>
            </a:r>
            <a:r>
              <a:rPr sz="2650" spc="-150">
                <a:latin typeface="Arial"/>
                <a:cs typeface="Arial"/>
              </a:rPr>
              <a:t>an </a:t>
            </a:r>
            <a:r>
              <a:rPr sz="2650" spc="-135">
                <a:latin typeface="Arial"/>
                <a:cs typeface="Arial"/>
              </a:rPr>
              <a:t>advisor, </a:t>
            </a:r>
            <a:r>
              <a:rPr sz="2650" spc="-15">
                <a:latin typeface="Arial"/>
                <a:cs typeface="Arial"/>
              </a:rPr>
              <a:t>institution </a:t>
            </a:r>
            <a:r>
              <a:rPr sz="2650" u="heavy" spc="-9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 </a:t>
            </a:r>
            <a:r>
              <a:rPr sz="2650" spc="-90">
                <a:latin typeface="Arial"/>
                <a:cs typeface="Arial"/>
              </a:rPr>
              <a:t> </a:t>
            </a:r>
            <a:r>
              <a:rPr sz="2650" spc="-114">
                <a:latin typeface="Arial"/>
                <a:cs typeface="Arial"/>
              </a:rPr>
              <a:t>supply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114">
                <a:latin typeface="Arial"/>
                <a:cs typeface="Arial"/>
              </a:rPr>
              <a:t>one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5">
                <a:latin typeface="Arial"/>
                <a:cs typeface="Arial"/>
              </a:rPr>
              <a:t>for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114">
                <a:latin typeface="Arial"/>
                <a:cs typeface="Arial"/>
              </a:rPr>
              <a:t>purpose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85">
                <a:latin typeface="Arial"/>
                <a:cs typeface="Arial"/>
              </a:rPr>
              <a:t>questioning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30">
                <a:latin typeface="Arial"/>
                <a:cs typeface="Arial"/>
              </a:rPr>
              <a:t>other  </a:t>
            </a:r>
            <a:r>
              <a:rPr sz="2650" spc="-55">
                <a:latin typeface="Arial"/>
                <a:cs typeface="Arial"/>
              </a:rPr>
              <a:t>party </a:t>
            </a:r>
            <a:r>
              <a:rPr sz="2650" spc="-130">
                <a:latin typeface="Arial"/>
                <a:cs typeface="Arial"/>
              </a:rPr>
              <a:t>and witnesses </a:t>
            </a:r>
            <a:r>
              <a:rPr sz="2650" spc="-90">
                <a:latin typeface="Arial"/>
                <a:cs typeface="Arial"/>
              </a:rPr>
              <a:t>on </a:t>
            </a:r>
            <a:r>
              <a:rPr sz="2650" spc="-85">
                <a:latin typeface="Arial"/>
                <a:cs typeface="Arial"/>
              </a:rPr>
              <a:t>behalf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65">
                <a:latin typeface="Arial"/>
                <a:cs typeface="Arial"/>
              </a:rPr>
              <a:t>student </a:t>
            </a:r>
            <a:r>
              <a:rPr sz="2650" spc="-40">
                <a:latin typeface="Arial"/>
                <a:cs typeface="Arial"/>
              </a:rPr>
              <a:t>in  </a:t>
            </a:r>
            <a:r>
              <a:rPr sz="2650" spc="-85">
                <a:latin typeface="Arial"/>
                <a:cs typeface="Arial"/>
              </a:rPr>
              <a:t>question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750567"/>
            <a:ext cx="70021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Do we </a:t>
            </a:r>
            <a:r>
              <a:rPr>
                <a:solidFill>
                  <a:srgbClr val="0032A0"/>
                </a:solidFill>
              </a:rPr>
              <a:t>provide a party’s</a:t>
            </a:r>
            <a:r>
              <a:rPr spc="-10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advisor?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26283"/>
            <a:ext cx="3082290" cy="24396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35">
                <a:latin typeface="Arial"/>
                <a:cs typeface="Arial"/>
              </a:rPr>
              <a:t>Conduct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105">
                <a:latin typeface="Arial"/>
                <a:cs typeface="Arial"/>
              </a:rPr>
              <a:t>hearing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35">
                <a:latin typeface="Arial"/>
                <a:cs typeface="Arial"/>
              </a:rPr>
              <a:t>Make </a:t>
            </a:r>
            <a:r>
              <a:rPr sz="2650" spc="-210">
                <a:latin typeface="Arial"/>
                <a:cs typeface="Arial"/>
              </a:rPr>
              <a:t>a</a:t>
            </a:r>
            <a:r>
              <a:rPr sz="2650" spc="-160">
                <a:latin typeface="Arial"/>
                <a:cs typeface="Arial"/>
              </a:rPr>
              <a:t> </a:t>
            </a:r>
            <a:r>
              <a:rPr sz="2650" spc="-60">
                <a:latin typeface="Arial"/>
                <a:cs typeface="Arial"/>
              </a:rPr>
              <a:t>finding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90">
                <a:latin typeface="Arial"/>
                <a:cs typeface="Arial"/>
              </a:rPr>
              <a:t>Determine</a:t>
            </a:r>
            <a:r>
              <a:rPr sz="2650" spc="-215">
                <a:latin typeface="Arial"/>
                <a:cs typeface="Arial"/>
              </a:rPr>
              <a:t> </a:t>
            </a:r>
            <a:r>
              <a:rPr sz="2650" spc="-105">
                <a:latin typeface="Arial"/>
                <a:cs typeface="Arial"/>
              </a:rPr>
              <a:t>sanction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1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50">
                <a:latin typeface="Arial"/>
                <a:cs typeface="Arial"/>
              </a:rPr>
              <a:t>Explain</a:t>
            </a:r>
            <a:r>
              <a:rPr sz="2650" spc="-105">
                <a:latin typeface="Arial"/>
                <a:cs typeface="Arial"/>
              </a:rPr>
              <a:t> </a:t>
            </a:r>
            <a:r>
              <a:rPr sz="2650" spc="-120">
                <a:latin typeface="Arial"/>
                <a:cs typeface="Arial"/>
              </a:rPr>
              <a:t>decision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85">
                <a:latin typeface="Arial"/>
                <a:cs typeface="Arial"/>
              </a:rPr>
              <a:t>Ensure </a:t>
            </a:r>
            <a:r>
              <a:rPr sz="2650" spc="-105">
                <a:latin typeface="Arial"/>
                <a:cs typeface="Arial"/>
              </a:rPr>
              <a:t>clear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00">
                <a:latin typeface="Arial"/>
                <a:cs typeface="Arial"/>
              </a:rPr>
              <a:t>record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62176"/>
            <a:ext cx="703008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is </a:t>
            </a:r>
            <a:r>
              <a:rPr spc="-5">
                <a:solidFill>
                  <a:srgbClr val="0032A0"/>
                </a:solidFill>
              </a:rPr>
              <a:t>the role </a:t>
            </a:r>
            <a:r>
              <a:rPr>
                <a:solidFill>
                  <a:srgbClr val="0032A0"/>
                </a:solidFill>
              </a:rPr>
              <a:t>of</a:t>
            </a:r>
            <a:r>
              <a:rPr spc="-10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adjudicators?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7087" y="1884679"/>
            <a:ext cx="7736205" cy="441723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70">
                <a:latin typeface="Arial"/>
                <a:cs typeface="Arial"/>
              </a:rPr>
              <a:t>Title </a:t>
            </a:r>
            <a:r>
              <a:rPr sz="2650" spc="-235">
                <a:latin typeface="Arial"/>
                <a:cs typeface="Arial"/>
              </a:rPr>
              <a:t>IX </a:t>
            </a:r>
            <a:r>
              <a:rPr sz="2650" spc="-75">
                <a:latin typeface="Arial"/>
                <a:cs typeface="Arial"/>
              </a:rPr>
              <a:t>regulation </a:t>
            </a:r>
            <a:r>
              <a:rPr sz="2650" spc="-145">
                <a:latin typeface="Arial"/>
                <a:cs typeface="Arial"/>
              </a:rPr>
              <a:t>is </a:t>
            </a:r>
            <a:r>
              <a:rPr sz="2650" spc="-100">
                <a:latin typeface="Arial"/>
                <a:cs typeface="Arial"/>
              </a:rPr>
              <a:t>largely </a:t>
            </a:r>
            <a:r>
              <a:rPr sz="2650" spc="-65">
                <a:latin typeface="Arial"/>
                <a:cs typeface="Arial"/>
              </a:rPr>
              <a:t>silent </a:t>
            </a:r>
            <a:r>
              <a:rPr sz="2650" spc="-90">
                <a:latin typeface="Arial"/>
                <a:cs typeface="Arial"/>
              </a:rPr>
              <a:t>on </a:t>
            </a:r>
            <a:r>
              <a:rPr sz="2650" spc="-114">
                <a:latin typeface="Arial"/>
                <a:cs typeface="Arial"/>
              </a:rPr>
              <a:t>specific</a:t>
            </a:r>
            <a:r>
              <a:rPr sz="2650" spc="-300">
                <a:latin typeface="Arial"/>
                <a:cs typeface="Arial"/>
              </a:rPr>
              <a:t> </a:t>
            </a:r>
            <a:r>
              <a:rPr sz="2650" spc="-105">
                <a:latin typeface="Arial"/>
                <a:cs typeface="Arial"/>
              </a:rPr>
              <a:t>elements</a:t>
            </a:r>
            <a:endParaRPr sz="265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Required </a:t>
            </a:r>
            <a:r>
              <a:rPr sz="2650" spc="-100">
                <a:latin typeface="Arial"/>
                <a:cs typeface="Arial"/>
              </a:rPr>
              <a:t>elements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85">
                <a:latin typeface="Arial"/>
                <a:cs typeface="Arial"/>
              </a:rPr>
              <a:t>include:</a:t>
            </a:r>
            <a:endParaRPr lang="en-US" sz="2650" spc="-85">
              <a:latin typeface="Arial"/>
              <a:cs typeface="Arial"/>
            </a:endParaRPr>
          </a:p>
          <a:p>
            <a:pPr marL="847725" lvl="1" indent="-378460">
              <a:spcBef>
                <a:spcPts val="625"/>
              </a:spcBef>
              <a:buFontTx/>
              <a:buChar char="•"/>
              <a:tabLst>
                <a:tab pos="390525" algn="l"/>
                <a:tab pos="391160" algn="l"/>
              </a:tabLst>
            </a:pPr>
            <a:r>
              <a:rPr lang="en-US" sz="2000" spc="-85">
                <a:latin typeface="Arial"/>
                <a:cs typeface="Arial"/>
              </a:rPr>
              <a:t>Decision-maker(s) must independently evaluate  questions for relevance and resolve relevancy  objections</a:t>
            </a:r>
          </a:p>
          <a:p>
            <a:pPr marL="847725" lvl="1" indent="-378460">
              <a:spcBef>
                <a:spcPts val="625"/>
              </a:spcBef>
              <a:buFontTx/>
              <a:buChar char="•"/>
              <a:tabLst>
                <a:tab pos="390525" algn="l"/>
                <a:tab pos="391160" algn="l"/>
              </a:tabLst>
            </a:pPr>
            <a:r>
              <a:rPr lang="en-US" sz="2000" spc="-85">
                <a:latin typeface="Arial"/>
                <a:cs typeface="Arial"/>
              </a:rPr>
              <a:t>Party’s advisors must be allowed to conduct live  questioning of other party and witnesses</a:t>
            </a:r>
          </a:p>
          <a:p>
            <a:pPr marL="847725" lvl="1" indent="-378460">
              <a:spcBef>
                <a:spcPts val="625"/>
              </a:spcBef>
              <a:buFontTx/>
              <a:buChar char="•"/>
              <a:tabLst>
                <a:tab pos="390525" algn="l"/>
                <a:tab pos="391160" algn="l"/>
              </a:tabLst>
            </a:pPr>
            <a:r>
              <a:rPr lang="en-US" sz="2000" spc="-85">
                <a:latin typeface="Arial"/>
                <a:cs typeface="Arial"/>
              </a:rPr>
              <a:t>Party or witness who refuses to submit to live  questioning from other party’s advisor must have  their testimony excluded</a:t>
            </a:r>
          </a:p>
          <a:p>
            <a:pPr marL="847725" lvl="1" indent="-378460">
              <a:spcBef>
                <a:spcPts val="625"/>
              </a:spcBef>
              <a:buFontTx/>
              <a:buChar char="•"/>
              <a:tabLst>
                <a:tab pos="390525" algn="l"/>
                <a:tab pos="391160" algn="l"/>
              </a:tabLst>
            </a:pPr>
            <a:r>
              <a:rPr lang="en-US" sz="2000" spc="-85">
                <a:latin typeface="Arial"/>
                <a:cs typeface="Arial"/>
              </a:rPr>
              <a:t>Questioning of sexual history generally not  permitted</a:t>
            </a:r>
          </a:p>
          <a:p>
            <a:pPr marL="390525" indent="-378460">
              <a:spcBef>
                <a:spcPts val="625"/>
              </a:spcBef>
              <a:buFontTx/>
              <a:buChar char="•"/>
              <a:tabLst>
                <a:tab pos="390525" algn="l"/>
                <a:tab pos="391160" algn="l"/>
              </a:tabLst>
            </a:pPr>
            <a:endParaRPr lang="en-US" sz="2650" spc="-85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77087" y="1253743"/>
            <a:ext cx="876173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5">
                <a:solidFill>
                  <a:srgbClr val="0032A0"/>
                </a:solidFill>
              </a:rPr>
              <a:t>How </a:t>
            </a:r>
            <a:r>
              <a:rPr sz="3600" spc="15">
                <a:solidFill>
                  <a:srgbClr val="0032A0"/>
                </a:solidFill>
              </a:rPr>
              <a:t>does </a:t>
            </a:r>
            <a:r>
              <a:rPr sz="3600" spc="10">
                <a:solidFill>
                  <a:srgbClr val="0032A0"/>
                </a:solidFill>
              </a:rPr>
              <a:t>the </a:t>
            </a:r>
            <a:r>
              <a:rPr sz="3600" spc="15">
                <a:solidFill>
                  <a:srgbClr val="0032A0"/>
                </a:solidFill>
              </a:rPr>
              <a:t>hearing actually</a:t>
            </a:r>
            <a:r>
              <a:rPr sz="3600" spc="-140">
                <a:solidFill>
                  <a:srgbClr val="0032A0"/>
                </a:solidFill>
              </a:rPr>
              <a:t> </a:t>
            </a:r>
            <a:r>
              <a:rPr sz="3600" spc="15">
                <a:solidFill>
                  <a:srgbClr val="0032A0"/>
                </a:solidFill>
              </a:rPr>
              <a:t>work?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25500" y="4941823"/>
            <a:ext cx="4460240" cy="130746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26390" marR="5080" indent="-314325">
              <a:lnSpc>
                <a:spcPts val="2380"/>
              </a:lnSpc>
              <a:spcBef>
                <a:spcPts val="665"/>
              </a:spcBef>
              <a:buChar char="•"/>
              <a:tabLst>
                <a:tab pos="326390" algn="l"/>
                <a:tab pos="327025" algn="l"/>
              </a:tabLst>
            </a:pPr>
            <a:r>
              <a:rPr sz="2450" spc="-55" dirty="0">
                <a:latin typeface="Arial"/>
                <a:cs typeface="Arial"/>
              </a:rPr>
              <a:t>Title </a:t>
            </a:r>
            <a:r>
              <a:rPr sz="2450" spc="-204" dirty="0">
                <a:latin typeface="Arial"/>
                <a:cs typeface="Arial"/>
              </a:rPr>
              <a:t>IX </a:t>
            </a:r>
            <a:r>
              <a:rPr sz="2450" spc="-135" dirty="0">
                <a:latin typeface="Arial"/>
                <a:cs typeface="Arial"/>
              </a:rPr>
              <a:t>does </a:t>
            </a:r>
            <a:r>
              <a:rPr sz="245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sz="2450" dirty="0">
                <a:latin typeface="Arial"/>
                <a:cs typeface="Arial"/>
              </a:rPr>
              <a:t> </a:t>
            </a:r>
            <a:r>
              <a:rPr sz="2450" spc="-80" dirty="0">
                <a:latin typeface="Arial"/>
                <a:cs typeface="Arial"/>
              </a:rPr>
              <a:t>apply </a:t>
            </a:r>
            <a:r>
              <a:rPr sz="2450" spc="30" dirty="0">
                <a:latin typeface="Arial"/>
                <a:cs typeface="Arial"/>
              </a:rPr>
              <a:t>to</a:t>
            </a:r>
            <a:r>
              <a:rPr sz="2450" spc="-280" dirty="0">
                <a:latin typeface="Arial"/>
                <a:cs typeface="Arial"/>
              </a:rPr>
              <a:t> </a:t>
            </a:r>
            <a:r>
              <a:rPr sz="2450" spc="-60" dirty="0">
                <a:latin typeface="Arial"/>
                <a:cs typeface="Arial"/>
              </a:rPr>
              <a:t>private  </a:t>
            </a:r>
            <a:r>
              <a:rPr sz="2450" spc="-75" dirty="0">
                <a:latin typeface="Arial"/>
                <a:cs typeface="Arial"/>
              </a:rPr>
              <a:t>conduct occurring </a:t>
            </a:r>
            <a:r>
              <a:rPr sz="2450" spc="-25" dirty="0">
                <a:latin typeface="Arial"/>
                <a:cs typeface="Arial"/>
              </a:rPr>
              <a:t>in </a:t>
            </a:r>
            <a:r>
              <a:rPr sz="2450" spc="-55" dirty="0">
                <a:latin typeface="Arial"/>
                <a:cs typeface="Arial"/>
              </a:rPr>
              <a:t>private  location </a:t>
            </a:r>
            <a:r>
              <a:rPr sz="2450" spc="5" dirty="0">
                <a:latin typeface="Arial"/>
                <a:cs typeface="Arial"/>
              </a:rPr>
              <a:t>that </a:t>
            </a:r>
            <a:r>
              <a:rPr sz="2450" spc="-125" dirty="0">
                <a:latin typeface="Arial"/>
                <a:cs typeface="Arial"/>
              </a:rPr>
              <a:t>is </a:t>
            </a:r>
            <a:r>
              <a:rPr sz="2450" dirty="0">
                <a:latin typeface="Arial"/>
                <a:cs typeface="Arial"/>
              </a:rPr>
              <a:t>not </a:t>
            </a:r>
            <a:r>
              <a:rPr sz="2450" spc="-20" dirty="0">
                <a:latin typeface="Arial"/>
                <a:cs typeface="Arial"/>
              </a:rPr>
              <a:t>part </a:t>
            </a:r>
            <a:r>
              <a:rPr sz="2450" dirty="0">
                <a:latin typeface="Arial"/>
                <a:cs typeface="Arial"/>
              </a:rPr>
              <a:t>of  </a:t>
            </a:r>
            <a:r>
              <a:rPr sz="2450" spc="-70" dirty="0">
                <a:latin typeface="Arial"/>
                <a:cs typeface="Arial"/>
              </a:rPr>
              <a:t>education</a:t>
            </a:r>
            <a:r>
              <a:rPr sz="2450" spc="-140" dirty="0">
                <a:latin typeface="Arial"/>
                <a:cs typeface="Arial"/>
              </a:rPr>
              <a:t> </a:t>
            </a:r>
            <a:r>
              <a:rPr sz="2450" spc="-40" dirty="0">
                <a:latin typeface="Arial"/>
                <a:cs typeface="Arial"/>
              </a:rPr>
              <a:t>program/activity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8419" y="3788155"/>
            <a:ext cx="3953510" cy="118110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26390" marR="5080" indent="-314325">
              <a:lnSpc>
                <a:spcPct val="81100"/>
              </a:lnSpc>
              <a:spcBef>
                <a:spcPts val="630"/>
              </a:spcBef>
              <a:buFont typeface="Wingdings"/>
              <a:buChar char=""/>
              <a:tabLst>
                <a:tab pos="327025" algn="l"/>
              </a:tabLst>
            </a:pPr>
            <a:r>
              <a:rPr sz="2200" spc="-40" dirty="0">
                <a:latin typeface="Arial"/>
                <a:cs typeface="Arial"/>
              </a:rPr>
              <a:t>Title </a:t>
            </a:r>
            <a:r>
              <a:rPr sz="2200" spc="-185" dirty="0">
                <a:latin typeface="Arial"/>
                <a:cs typeface="Arial"/>
              </a:rPr>
              <a:t>IX </a:t>
            </a:r>
            <a:r>
              <a:rPr sz="2200" spc="-75" dirty="0">
                <a:latin typeface="Arial"/>
                <a:cs typeface="Arial"/>
              </a:rPr>
              <a:t>defines </a:t>
            </a:r>
            <a:r>
              <a:rPr sz="2200" spc="-45" dirty="0">
                <a:latin typeface="Arial"/>
                <a:cs typeface="Arial"/>
              </a:rPr>
              <a:t>“education  </a:t>
            </a:r>
            <a:r>
              <a:rPr sz="2200" spc="-70" dirty="0">
                <a:latin typeface="Arial"/>
                <a:cs typeface="Arial"/>
              </a:rPr>
              <a:t>program </a:t>
            </a:r>
            <a:r>
              <a:rPr sz="2200" spc="-5" dirty="0">
                <a:latin typeface="Arial"/>
                <a:cs typeface="Arial"/>
              </a:rPr>
              <a:t>or </a:t>
            </a:r>
            <a:r>
              <a:rPr sz="2200" spc="10" dirty="0">
                <a:latin typeface="Arial"/>
                <a:cs typeface="Arial"/>
              </a:rPr>
              <a:t>activity” </a:t>
            </a:r>
            <a:r>
              <a:rPr sz="2200" spc="30" dirty="0">
                <a:latin typeface="Arial"/>
                <a:cs typeface="Arial"/>
              </a:rPr>
              <a:t>to </a:t>
            </a:r>
            <a:r>
              <a:rPr sz="2200" spc="-60" dirty="0">
                <a:latin typeface="Arial"/>
                <a:cs typeface="Arial"/>
              </a:rPr>
              <a:t>include  </a:t>
            </a:r>
            <a:r>
              <a:rPr sz="2200" spc="-10" dirty="0">
                <a:latin typeface="Arial"/>
                <a:cs typeface="Arial"/>
              </a:rPr>
              <a:t>the </a:t>
            </a:r>
            <a:r>
              <a:rPr sz="2200" spc="-25" dirty="0">
                <a:latin typeface="Arial"/>
                <a:cs typeface="Arial"/>
              </a:rPr>
              <a:t>“operations” </a:t>
            </a:r>
            <a:r>
              <a:rPr sz="2200" spc="5" dirty="0">
                <a:latin typeface="Arial"/>
                <a:cs typeface="Arial"/>
              </a:rPr>
              <a:t>of</a:t>
            </a:r>
            <a:r>
              <a:rPr sz="2200" spc="-38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educational  </a:t>
            </a:r>
            <a:r>
              <a:rPr sz="2200" spc="-20" dirty="0">
                <a:latin typeface="Arial"/>
                <a:cs typeface="Arial"/>
              </a:rPr>
              <a:t>institutions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2506471"/>
            <a:ext cx="4427220" cy="130746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26390" marR="5080" indent="-314325">
              <a:lnSpc>
                <a:spcPts val="2380"/>
              </a:lnSpc>
              <a:spcBef>
                <a:spcPts val="665"/>
              </a:spcBef>
              <a:buChar char="•"/>
              <a:tabLst>
                <a:tab pos="326390" algn="l"/>
                <a:tab pos="327025" algn="l"/>
              </a:tabLst>
            </a:pPr>
            <a:r>
              <a:rPr sz="2450" spc="-55" dirty="0">
                <a:latin typeface="Arial"/>
                <a:cs typeface="Arial"/>
              </a:rPr>
              <a:t>Title </a:t>
            </a:r>
            <a:r>
              <a:rPr sz="2450" spc="-210" dirty="0">
                <a:latin typeface="Arial"/>
                <a:cs typeface="Arial"/>
              </a:rPr>
              <a:t>IX </a:t>
            </a:r>
            <a:r>
              <a:rPr sz="2450" spc="-100" dirty="0">
                <a:latin typeface="Arial"/>
                <a:cs typeface="Arial"/>
              </a:rPr>
              <a:t>applies </a:t>
            </a:r>
            <a:r>
              <a:rPr sz="2450" spc="40" dirty="0">
                <a:latin typeface="Arial"/>
                <a:cs typeface="Arial"/>
              </a:rPr>
              <a:t>to </a:t>
            </a:r>
            <a:r>
              <a:rPr sz="2450" spc="-140" dirty="0">
                <a:latin typeface="Arial"/>
                <a:cs typeface="Arial"/>
              </a:rPr>
              <a:t>sexual  </a:t>
            </a:r>
            <a:r>
              <a:rPr sz="2450" spc="-110" dirty="0">
                <a:latin typeface="Arial"/>
                <a:cs typeface="Arial"/>
              </a:rPr>
              <a:t>harassment </a:t>
            </a:r>
            <a:r>
              <a:rPr sz="2450" spc="-25" dirty="0">
                <a:latin typeface="Arial"/>
                <a:cs typeface="Arial"/>
              </a:rPr>
              <a:t>in </a:t>
            </a:r>
            <a:r>
              <a:rPr sz="2450" spc="-20" dirty="0">
                <a:latin typeface="Arial"/>
                <a:cs typeface="Arial"/>
              </a:rPr>
              <a:t>the </a:t>
            </a:r>
            <a:r>
              <a:rPr sz="2450" spc="-55" dirty="0">
                <a:latin typeface="Arial"/>
                <a:cs typeface="Arial"/>
              </a:rPr>
              <a:t>“education  </a:t>
            </a:r>
            <a:r>
              <a:rPr sz="2450" spc="-80" dirty="0">
                <a:latin typeface="Arial"/>
                <a:cs typeface="Arial"/>
              </a:rPr>
              <a:t>program </a:t>
            </a:r>
            <a:r>
              <a:rPr sz="2450" spc="-10" dirty="0">
                <a:latin typeface="Arial"/>
                <a:cs typeface="Arial"/>
              </a:rPr>
              <a:t>or </a:t>
            </a:r>
            <a:r>
              <a:rPr sz="2450" spc="5" dirty="0">
                <a:latin typeface="Arial"/>
                <a:cs typeface="Arial"/>
              </a:rPr>
              <a:t>activity” </a:t>
            </a:r>
            <a:r>
              <a:rPr sz="2450" dirty="0">
                <a:latin typeface="Arial"/>
                <a:cs typeface="Arial"/>
              </a:rPr>
              <a:t>of</a:t>
            </a:r>
            <a:r>
              <a:rPr sz="2450" spc="-409" dirty="0">
                <a:latin typeface="Arial"/>
                <a:cs typeface="Arial"/>
              </a:rPr>
              <a:t> </a:t>
            </a:r>
            <a:r>
              <a:rPr sz="2450" spc="-180" dirty="0">
                <a:latin typeface="Arial"/>
                <a:cs typeface="Arial"/>
              </a:rPr>
              <a:t>a </a:t>
            </a:r>
            <a:r>
              <a:rPr sz="2450" spc="-70" dirty="0">
                <a:latin typeface="Arial"/>
                <a:cs typeface="Arial"/>
              </a:rPr>
              <a:t>federal  </a:t>
            </a:r>
            <a:r>
              <a:rPr sz="2450" spc="-60" dirty="0">
                <a:latin typeface="Arial"/>
                <a:cs typeface="Arial"/>
              </a:rPr>
              <a:t>funding</a:t>
            </a:r>
            <a:r>
              <a:rPr sz="2450" spc="-130" dirty="0">
                <a:latin typeface="Arial"/>
                <a:cs typeface="Arial"/>
              </a:rPr>
              <a:t> </a:t>
            </a:r>
            <a:r>
              <a:rPr sz="2450" spc="-45" dirty="0">
                <a:latin typeface="Arial"/>
                <a:cs typeface="Arial"/>
              </a:rPr>
              <a:t>recipient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1680" y="1142491"/>
            <a:ext cx="7743190" cy="1232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95"/>
              </a:spcBef>
            </a:pPr>
            <a:r>
              <a:rPr sz="3950" dirty="0">
                <a:solidFill>
                  <a:srgbClr val="0032A0"/>
                </a:solidFill>
              </a:rPr>
              <a:t>What </a:t>
            </a:r>
            <a:r>
              <a:rPr sz="3950" spc="5" dirty="0">
                <a:solidFill>
                  <a:srgbClr val="0032A0"/>
                </a:solidFill>
              </a:rPr>
              <a:t>sexual harassment does  </a:t>
            </a:r>
            <a:r>
              <a:rPr sz="3950" dirty="0">
                <a:solidFill>
                  <a:srgbClr val="0032A0"/>
                </a:solidFill>
              </a:rPr>
              <a:t>Title </a:t>
            </a:r>
            <a:r>
              <a:rPr sz="3950" spc="5" dirty="0">
                <a:solidFill>
                  <a:srgbClr val="0032A0"/>
                </a:solidFill>
              </a:rPr>
              <a:t>IX apply</a:t>
            </a:r>
            <a:r>
              <a:rPr sz="3950" dirty="0">
                <a:solidFill>
                  <a:srgbClr val="0032A0"/>
                </a:solidFill>
              </a:rPr>
              <a:t> </a:t>
            </a:r>
            <a:r>
              <a:rPr sz="3950" spc="5" dirty="0">
                <a:solidFill>
                  <a:srgbClr val="0032A0"/>
                </a:solidFill>
              </a:rPr>
              <a:t>to?</a:t>
            </a:r>
            <a:endParaRPr sz="3950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4064" y="2445511"/>
            <a:ext cx="5427345" cy="3898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67310" indent="-378460">
              <a:lnSpc>
                <a:spcPct val="100400"/>
              </a:lnSpc>
              <a:spcBef>
                <a:spcPts val="1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10">
                <a:latin typeface="Arial"/>
                <a:cs typeface="Arial"/>
              </a:rPr>
              <a:t>Decision-maker(s) </a:t>
            </a:r>
            <a:r>
              <a:rPr sz="2300" spc="-140">
                <a:latin typeface="Arial"/>
                <a:cs typeface="Arial"/>
              </a:rPr>
              <a:t>have </a:t>
            </a:r>
            <a:r>
              <a:rPr sz="2300" spc="-25">
                <a:latin typeface="Arial"/>
                <a:cs typeface="Arial"/>
              </a:rPr>
              <a:t>the ability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85">
                <a:latin typeface="Arial"/>
                <a:cs typeface="Arial"/>
              </a:rPr>
              <a:t>set  </a:t>
            </a:r>
            <a:r>
              <a:rPr sz="2300" spc="-105">
                <a:latin typeface="Arial"/>
                <a:cs typeface="Arial"/>
              </a:rPr>
              <a:t>reasonable </a:t>
            </a:r>
            <a:r>
              <a:rPr sz="2300" spc="-15">
                <a:latin typeface="Arial"/>
                <a:cs typeface="Arial"/>
              </a:rPr>
              <a:t>time </a:t>
            </a:r>
            <a:r>
              <a:rPr sz="2300" spc="-30">
                <a:latin typeface="Arial"/>
                <a:cs typeface="Arial"/>
              </a:rPr>
              <a:t>limits </a:t>
            </a:r>
            <a:r>
              <a:rPr sz="2300" spc="-65">
                <a:latin typeface="Arial"/>
                <a:cs typeface="Arial"/>
              </a:rPr>
              <a:t>on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470">
                <a:latin typeface="Arial"/>
                <a:cs typeface="Arial"/>
              </a:rPr>
              <a:t> </a:t>
            </a:r>
            <a:r>
              <a:rPr sz="2300" spc="-85">
                <a:latin typeface="Arial"/>
                <a:cs typeface="Arial"/>
              </a:rPr>
              <a:t>hearing </a:t>
            </a:r>
            <a:r>
              <a:rPr sz="2300" spc="-105">
                <a:latin typeface="Arial"/>
                <a:cs typeface="Arial"/>
              </a:rPr>
              <a:t>and  </a:t>
            </a:r>
            <a:r>
              <a:rPr sz="2300" spc="-40">
                <a:latin typeface="Arial"/>
                <a:cs typeface="Arial"/>
              </a:rPr>
              <a:t>its constituent</a:t>
            </a:r>
            <a:r>
              <a:rPr sz="2300" spc="-21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parts</a:t>
            </a:r>
            <a:endParaRPr sz="2300">
              <a:latin typeface="Arial"/>
              <a:cs typeface="Arial"/>
            </a:endParaRPr>
          </a:p>
          <a:p>
            <a:pPr marL="390525" marR="5080" indent="-378460">
              <a:lnSpc>
                <a:spcPct val="100400"/>
              </a:lnSpc>
              <a:buChar char="•"/>
              <a:tabLst>
                <a:tab pos="390525" algn="l"/>
                <a:tab pos="391160" algn="l"/>
              </a:tabLst>
            </a:pPr>
            <a:r>
              <a:rPr sz="2300" spc="-110">
                <a:latin typeface="Arial"/>
                <a:cs typeface="Arial"/>
              </a:rPr>
              <a:t>Parties </a:t>
            </a:r>
            <a:r>
              <a:rPr sz="2300" spc="-75">
                <a:latin typeface="Arial"/>
                <a:cs typeface="Arial"/>
              </a:rPr>
              <a:t>must </a:t>
            </a:r>
            <a:r>
              <a:rPr sz="2300" spc="-135">
                <a:latin typeface="Arial"/>
                <a:cs typeface="Arial"/>
              </a:rPr>
              <a:t>have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105">
                <a:latin typeface="Arial"/>
                <a:cs typeface="Arial"/>
              </a:rPr>
              <a:t>reasonable  </a:t>
            </a:r>
            <a:r>
              <a:rPr sz="2300" spc="-20">
                <a:latin typeface="Arial"/>
                <a:cs typeface="Arial"/>
              </a:rPr>
              <a:t>opportunity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70">
                <a:latin typeface="Arial"/>
                <a:cs typeface="Arial"/>
              </a:rPr>
              <a:t>conduct </a:t>
            </a:r>
            <a:r>
              <a:rPr sz="2300" spc="-35">
                <a:latin typeface="Arial"/>
                <a:cs typeface="Arial"/>
              </a:rPr>
              <a:t>questioning/  </a:t>
            </a:r>
            <a:r>
              <a:rPr sz="2300" spc="-95">
                <a:latin typeface="Arial"/>
                <a:cs typeface="Arial"/>
              </a:rPr>
              <a:t>cross-examination, </a:t>
            </a:r>
            <a:r>
              <a:rPr sz="2300">
                <a:latin typeface="Arial"/>
                <a:cs typeface="Arial"/>
              </a:rPr>
              <a:t>but </a:t>
            </a:r>
            <a:r>
              <a:rPr sz="2300" spc="-65">
                <a:latin typeface="Arial"/>
                <a:cs typeface="Arial"/>
              </a:rPr>
              <a:t>do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135">
                <a:latin typeface="Arial"/>
                <a:cs typeface="Arial"/>
              </a:rPr>
              <a:t>have </a:t>
            </a:r>
            <a:r>
              <a:rPr sz="2300" spc="-25">
                <a:latin typeface="Arial"/>
                <a:cs typeface="Arial"/>
              </a:rPr>
              <a:t>the  right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90">
                <a:latin typeface="Arial"/>
                <a:cs typeface="Arial"/>
              </a:rPr>
              <a:t>question/cross-examine</a:t>
            </a:r>
            <a:r>
              <a:rPr sz="2300" spc="-39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witnesses  </a:t>
            </a:r>
            <a:r>
              <a:rPr sz="2300" spc="-210">
                <a:latin typeface="Arial"/>
                <a:cs typeface="Arial"/>
              </a:rPr>
              <a:t>as </a:t>
            </a:r>
            <a:r>
              <a:rPr sz="2300" spc="-80">
                <a:latin typeface="Arial"/>
                <a:cs typeface="Arial"/>
              </a:rPr>
              <a:t>long </a:t>
            </a:r>
            <a:r>
              <a:rPr sz="2300" spc="-210">
                <a:latin typeface="Arial"/>
                <a:cs typeface="Arial"/>
              </a:rPr>
              <a:t>as </a:t>
            </a:r>
            <a:r>
              <a:rPr sz="2300" spc="-45">
                <a:latin typeface="Arial"/>
                <a:cs typeface="Arial"/>
              </a:rPr>
              <a:t>they</a:t>
            </a:r>
            <a:r>
              <a:rPr sz="2300" spc="-15">
                <a:latin typeface="Arial"/>
                <a:cs typeface="Arial"/>
              </a:rPr>
              <a:t> </a:t>
            </a:r>
            <a:r>
              <a:rPr sz="2300" spc="-35">
                <a:latin typeface="Arial"/>
                <a:cs typeface="Arial"/>
              </a:rPr>
              <a:t>want</a:t>
            </a:r>
            <a:endParaRPr sz="2300">
              <a:latin typeface="Arial"/>
              <a:cs typeface="Arial"/>
            </a:endParaRPr>
          </a:p>
          <a:p>
            <a:pPr marL="390525" marR="29209" indent="-378460">
              <a:lnSpc>
                <a:spcPct val="100400"/>
              </a:lnSpc>
              <a:buChar char="•"/>
              <a:tabLst>
                <a:tab pos="390525" algn="l"/>
                <a:tab pos="391160" algn="l"/>
              </a:tabLst>
            </a:pPr>
            <a:r>
              <a:rPr sz="2300" spc="-110">
                <a:latin typeface="Arial"/>
                <a:cs typeface="Arial"/>
              </a:rPr>
              <a:t>Decision-maker(s) </a:t>
            </a:r>
            <a:r>
              <a:rPr sz="2300" spc="-85">
                <a:latin typeface="Arial"/>
                <a:cs typeface="Arial"/>
              </a:rPr>
              <a:t>should set </a:t>
            </a:r>
            <a:r>
              <a:rPr sz="2300" spc="-120">
                <a:latin typeface="Arial"/>
                <a:cs typeface="Arial"/>
              </a:rPr>
              <a:t>an </a:t>
            </a:r>
            <a:r>
              <a:rPr sz="2300" spc="-70">
                <a:latin typeface="Arial"/>
                <a:cs typeface="Arial"/>
              </a:rPr>
              <a:t>overall  </a:t>
            </a:r>
            <a:r>
              <a:rPr sz="2300" spc="-60">
                <a:latin typeface="Arial"/>
                <a:cs typeface="Arial"/>
              </a:rPr>
              <a:t>length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90">
                <a:latin typeface="Arial"/>
                <a:cs typeface="Arial"/>
              </a:rPr>
              <a:t>hearing </a:t>
            </a:r>
            <a:r>
              <a:rPr sz="2300" spc="-30">
                <a:latin typeface="Arial"/>
                <a:cs typeface="Arial"/>
              </a:rPr>
              <a:t>in</a:t>
            </a:r>
            <a:r>
              <a:rPr sz="2300" spc="-470">
                <a:latin typeface="Arial"/>
                <a:cs typeface="Arial"/>
              </a:rPr>
              <a:t> </a:t>
            </a:r>
            <a:r>
              <a:rPr sz="2300" spc="-135">
                <a:latin typeface="Arial"/>
                <a:cs typeface="Arial"/>
              </a:rPr>
              <a:t>advance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125">
                <a:latin typeface="Arial"/>
                <a:cs typeface="Arial"/>
              </a:rPr>
              <a:t>keep  </a:t>
            </a:r>
            <a:r>
              <a:rPr sz="2300" spc="-65">
                <a:latin typeface="Arial"/>
                <a:cs typeface="Arial"/>
              </a:rPr>
              <a:t>parties on</a:t>
            </a:r>
            <a:r>
              <a:rPr sz="2300" spc="-190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schedule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502156"/>
            <a:ext cx="772414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>
                <a:solidFill>
                  <a:srgbClr val="0032A0"/>
                </a:solidFill>
              </a:rPr>
              <a:t>How </a:t>
            </a:r>
            <a:r>
              <a:rPr sz="3950">
                <a:solidFill>
                  <a:srgbClr val="0032A0"/>
                </a:solidFill>
              </a:rPr>
              <a:t>long </a:t>
            </a:r>
            <a:r>
              <a:rPr sz="3950" spc="5">
                <a:solidFill>
                  <a:srgbClr val="0032A0"/>
                </a:solidFill>
              </a:rPr>
              <a:t>does a hearing</a:t>
            </a:r>
            <a:r>
              <a:rPr sz="3950" spc="-45">
                <a:solidFill>
                  <a:srgbClr val="0032A0"/>
                </a:solidFill>
              </a:rPr>
              <a:t> </a:t>
            </a:r>
            <a:r>
              <a:rPr sz="3950">
                <a:solidFill>
                  <a:srgbClr val="0032A0"/>
                </a:solidFill>
              </a:rPr>
              <a:t>last?</a:t>
            </a:r>
            <a:endParaRPr sz="395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6016" y="2506471"/>
            <a:ext cx="4879340" cy="3987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9565" marR="1130935" indent="-317500">
              <a:lnSpc>
                <a:spcPct val="100400"/>
              </a:lnSpc>
              <a:spcBef>
                <a:spcPts val="10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  <a:tab pos="1703070" algn="l"/>
              </a:tabLst>
            </a:pPr>
            <a:r>
              <a:rPr sz="2300" spc="-130">
                <a:latin typeface="Arial"/>
                <a:cs typeface="Arial"/>
              </a:rPr>
              <a:t>Know </a:t>
            </a:r>
            <a:r>
              <a:rPr sz="2300" spc="-95">
                <a:latin typeface="Arial"/>
                <a:cs typeface="Arial"/>
              </a:rPr>
              <a:t>who’s coming</a:t>
            </a:r>
            <a:r>
              <a:rPr sz="2300" spc="-20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(parties,  </a:t>
            </a:r>
            <a:r>
              <a:rPr sz="2300" spc="-105">
                <a:latin typeface="Arial"/>
                <a:cs typeface="Arial"/>
              </a:rPr>
              <a:t>witnesses,	</a:t>
            </a:r>
            <a:r>
              <a:rPr sz="2300" spc="-50">
                <a:latin typeface="Arial"/>
                <a:cs typeface="Arial"/>
              </a:rPr>
              <a:t>support</a:t>
            </a:r>
            <a:r>
              <a:rPr sz="2300" spc="-175">
                <a:latin typeface="Arial"/>
                <a:cs typeface="Arial"/>
              </a:rPr>
              <a:t> </a:t>
            </a:r>
            <a:r>
              <a:rPr sz="2300" spc="-114">
                <a:latin typeface="Arial"/>
                <a:cs typeface="Arial"/>
              </a:rPr>
              <a:t>persons)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00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20">
                <a:latin typeface="Arial"/>
                <a:cs typeface="Arial"/>
              </a:rPr>
              <a:t>Consider </a:t>
            </a:r>
            <a:r>
              <a:rPr sz="2300" spc="-25">
                <a:latin typeface="Arial"/>
                <a:cs typeface="Arial"/>
              </a:rPr>
              <a:t>potential </a:t>
            </a:r>
            <a:r>
              <a:rPr sz="2300" spc="-60">
                <a:latin typeface="Arial"/>
                <a:cs typeface="Arial"/>
              </a:rPr>
              <a:t>conflicts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315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interest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20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40">
                <a:latin typeface="Arial"/>
                <a:cs typeface="Arial"/>
              </a:rPr>
              <a:t>Review </a:t>
            </a:r>
            <a:r>
              <a:rPr sz="2300" spc="-65">
                <a:latin typeface="Arial"/>
                <a:cs typeface="Arial"/>
              </a:rPr>
              <a:t>relevant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80">
                <a:latin typeface="Arial"/>
                <a:cs typeface="Arial"/>
              </a:rPr>
              <a:t>policies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00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40">
                <a:latin typeface="Arial"/>
                <a:cs typeface="Arial"/>
              </a:rPr>
              <a:t>Review </a:t>
            </a:r>
            <a:r>
              <a:rPr sz="2300" spc="-80">
                <a:latin typeface="Arial"/>
                <a:cs typeface="Arial"/>
              </a:rPr>
              <a:t>investigative</a:t>
            </a:r>
            <a:r>
              <a:rPr sz="2300" spc="-220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report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0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35">
                <a:latin typeface="Arial"/>
                <a:cs typeface="Arial"/>
              </a:rPr>
              <a:t>Review </a:t>
            </a:r>
            <a:r>
              <a:rPr sz="2300" spc="-90">
                <a:latin typeface="Arial"/>
                <a:cs typeface="Arial"/>
              </a:rPr>
              <a:t>hearing</a:t>
            </a:r>
            <a:r>
              <a:rPr sz="2300" spc="-185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procedures</a:t>
            </a:r>
            <a:endParaRPr sz="2300">
              <a:latin typeface="Arial"/>
              <a:cs typeface="Arial"/>
            </a:endParaRPr>
          </a:p>
          <a:p>
            <a:pPr marL="329565" marR="447040" indent="-317500">
              <a:lnSpc>
                <a:spcPct val="100400"/>
              </a:lnSpc>
              <a:spcBef>
                <a:spcPts val="49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40">
                <a:latin typeface="Arial"/>
                <a:cs typeface="Arial"/>
              </a:rPr>
              <a:t>Review </a:t>
            </a:r>
            <a:r>
              <a:rPr sz="2300" spc="-135">
                <a:latin typeface="Arial"/>
                <a:cs typeface="Arial"/>
              </a:rPr>
              <a:t>any responses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20">
                <a:latin typeface="Arial"/>
                <a:cs typeface="Arial"/>
              </a:rPr>
              <a:t>report</a:t>
            </a:r>
            <a:r>
              <a:rPr sz="2300" spc="-295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by  </a:t>
            </a:r>
            <a:r>
              <a:rPr sz="2300" spc="-65">
                <a:latin typeface="Arial"/>
                <a:cs typeface="Arial"/>
              </a:rPr>
              <a:t>parties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1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25">
                <a:latin typeface="Arial"/>
                <a:cs typeface="Arial"/>
              </a:rPr>
              <a:t>Prepare </a:t>
            </a:r>
            <a:r>
              <a:rPr sz="2300" spc="-20">
                <a:latin typeface="Arial"/>
                <a:cs typeface="Arial"/>
              </a:rPr>
              <a:t>“must </a:t>
            </a:r>
            <a:r>
              <a:rPr sz="2300" spc="-85">
                <a:latin typeface="Arial"/>
                <a:cs typeface="Arial"/>
              </a:rPr>
              <a:t>ask”</a:t>
            </a:r>
            <a:r>
              <a:rPr sz="2300" spc="-21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questions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0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60">
                <a:latin typeface="Arial"/>
                <a:cs typeface="Arial"/>
              </a:rPr>
              <a:t>Anticipate </a:t>
            </a:r>
            <a:r>
              <a:rPr sz="2300" spc="-90">
                <a:latin typeface="Arial"/>
                <a:cs typeface="Arial"/>
              </a:rPr>
              <a:t>questions </a:t>
            </a:r>
            <a:r>
              <a:rPr sz="2300" spc="-105">
                <a:latin typeface="Arial"/>
                <a:cs typeface="Arial"/>
              </a:rPr>
              <a:t>and</a:t>
            </a:r>
            <a:r>
              <a:rPr sz="2300" spc="-229">
                <a:latin typeface="Arial"/>
                <a:cs typeface="Arial"/>
              </a:rPr>
              <a:t> </a:t>
            </a:r>
            <a:r>
              <a:rPr sz="2300" spc="-165">
                <a:latin typeface="Arial"/>
                <a:cs typeface="Arial"/>
              </a:rPr>
              <a:t>issues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055" y="1610360"/>
            <a:ext cx="57613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>
                <a:solidFill>
                  <a:srgbClr val="0032A0"/>
                </a:solidFill>
              </a:rPr>
              <a:t>Pre-Hearing</a:t>
            </a:r>
            <a:r>
              <a:rPr sz="3600" spc="-105">
                <a:solidFill>
                  <a:srgbClr val="0032A0"/>
                </a:solidFill>
              </a:rPr>
              <a:t> </a:t>
            </a:r>
            <a:r>
              <a:rPr sz="3600" spc="25">
                <a:solidFill>
                  <a:srgbClr val="0032A0"/>
                </a:solidFill>
              </a:rPr>
              <a:t>Homework</a:t>
            </a:r>
            <a:endParaRPr sz="360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2507" y="2831083"/>
            <a:ext cx="5920740" cy="178688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114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80">
                <a:latin typeface="Arial"/>
                <a:cs typeface="Arial"/>
              </a:rPr>
              <a:t>Student </a:t>
            </a:r>
            <a:r>
              <a:rPr sz="2300" spc="-175">
                <a:latin typeface="Arial"/>
                <a:cs typeface="Arial"/>
              </a:rPr>
              <a:t>Code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Conduct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10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90">
                <a:latin typeface="Arial"/>
                <a:cs typeface="Arial"/>
              </a:rPr>
              <a:t>Staff</a:t>
            </a:r>
            <a:r>
              <a:rPr sz="2300" spc="-140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Handbook</a:t>
            </a:r>
            <a:endParaRPr sz="230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15"/>
              </a:spcBef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14">
                <a:latin typeface="Arial"/>
                <a:cs typeface="Arial"/>
              </a:rPr>
              <a:t>Faculty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Handbook</a:t>
            </a:r>
            <a:endParaRPr sz="2300">
              <a:latin typeface="Arial"/>
              <a:cs typeface="Arial"/>
            </a:endParaRPr>
          </a:p>
          <a:p>
            <a:pPr marL="329565" marR="5080" indent="-317500">
              <a:lnSpc>
                <a:spcPct val="100400"/>
              </a:lnSpc>
              <a:buClr>
                <a:srgbClr val="041FAC"/>
              </a:buClr>
              <a:buSzPct val="71739"/>
              <a:buChar char="●"/>
              <a:tabLst>
                <a:tab pos="329565" algn="l"/>
                <a:tab pos="330200" algn="l"/>
              </a:tabLst>
            </a:pPr>
            <a:r>
              <a:rPr sz="2300" spc="-120">
                <a:latin typeface="Arial"/>
                <a:cs typeface="Arial"/>
              </a:rPr>
              <a:t>Specific </a:t>
            </a:r>
            <a:r>
              <a:rPr sz="2300" spc="-80">
                <a:latin typeface="Arial"/>
                <a:cs typeface="Arial"/>
              </a:rPr>
              <a:t>policies </a:t>
            </a:r>
            <a:r>
              <a:rPr sz="2300" spc="-55">
                <a:latin typeface="Arial"/>
                <a:cs typeface="Arial"/>
              </a:rPr>
              <a:t>related </a:t>
            </a:r>
            <a:r>
              <a:rPr sz="2300" spc="30">
                <a:latin typeface="Arial"/>
                <a:cs typeface="Arial"/>
              </a:rPr>
              <a:t>to </a:t>
            </a:r>
            <a:r>
              <a:rPr sz="2300" spc="-55">
                <a:latin typeface="Arial"/>
                <a:cs typeface="Arial"/>
              </a:rPr>
              <a:t>inappropriate </a:t>
            </a:r>
            <a:r>
              <a:rPr sz="2300" spc="-150">
                <a:latin typeface="Arial"/>
                <a:cs typeface="Arial"/>
              </a:rPr>
              <a:t>use</a:t>
            </a:r>
            <a:r>
              <a:rPr sz="2300" spc="-440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of  </a:t>
            </a:r>
            <a:r>
              <a:rPr sz="2300" spc="-80">
                <a:latin typeface="Arial"/>
                <a:cs typeface="Arial"/>
              </a:rPr>
              <a:t>computers, </a:t>
            </a:r>
            <a:r>
              <a:rPr sz="2300" spc="-114">
                <a:latin typeface="Arial"/>
                <a:cs typeface="Arial"/>
              </a:rPr>
              <a:t>hazing,</a:t>
            </a:r>
            <a:r>
              <a:rPr sz="2300" spc="-180">
                <a:latin typeface="Arial"/>
                <a:cs typeface="Arial"/>
              </a:rPr>
              <a:t> </a:t>
            </a:r>
            <a:r>
              <a:rPr sz="2300" spc="-60">
                <a:latin typeface="Arial"/>
                <a:cs typeface="Arial"/>
              </a:rPr>
              <a:t>etc.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192" y="914400"/>
            <a:ext cx="8675370" cy="1502305"/>
          </a:xfrm>
          <a:prstGeom prst="rect">
            <a:avLst/>
          </a:prstGeom>
        </p:spPr>
        <p:txBody>
          <a:bodyPr vert="horz" wrap="square" lIns="0" tIns="110235" rIns="0" bIns="0" rtlCol="0">
            <a:spAutoFit/>
          </a:bodyPr>
          <a:lstStyle/>
          <a:p>
            <a:pPr marL="1542415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32A0"/>
                </a:solidFill>
              </a:rPr>
              <a:t>Consider </a:t>
            </a:r>
            <a:r>
              <a:rPr dirty="0">
                <a:solidFill>
                  <a:srgbClr val="0032A0"/>
                </a:solidFill>
              </a:rPr>
              <a:t>Other </a:t>
            </a:r>
            <a:r>
              <a:rPr spc="-5" dirty="0">
                <a:solidFill>
                  <a:srgbClr val="0032A0"/>
                </a:solidFill>
              </a:rPr>
              <a:t>Potential Policies</a:t>
            </a:r>
            <a:r>
              <a:rPr spc="-95" dirty="0">
                <a:solidFill>
                  <a:srgbClr val="0032A0"/>
                </a:solidFill>
              </a:rPr>
              <a:t> </a:t>
            </a:r>
            <a:r>
              <a:rPr dirty="0">
                <a:solidFill>
                  <a:srgbClr val="0032A0"/>
                </a:solidFill>
              </a:rPr>
              <a:t>in  Play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0192" y="2524760"/>
            <a:ext cx="7558405" cy="354774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63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329565" algn="l"/>
                <a:tab pos="330200" algn="l"/>
              </a:tabLst>
            </a:pPr>
            <a:r>
              <a:rPr sz="1950" spc="-85">
                <a:latin typeface="Arial"/>
                <a:cs typeface="Arial"/>
              </a:rPr>
              <a:t>Denied </a:t>
            </a:r>
            <a:r>
              <a:rPr sz="1950" spc="-120">
                <a:latin typeface="Arial"/>
                <a:cs typeface="Arial"/>
              </a:rPr>
              <a:t>MTD </a:t>
            </a:r>
            <a:r>
              <a:rPr sz="1950" spc="-45">
                <a:latin typeface="Arial"/>
                <a:cs typeface="Arial"/>
              </a:rPr>
              <a:t>on </a:t>
            </a:r>
            <a:r>
              <a:rPr sz="1950" spc="-70">
                <a:latin typeface="Arial"/>
                <a:cs typeface="Arial"/>
              </a:rPr>
              <a:t>due </a:t>
            </a:r>
            <a:r>
              <a:rPr sz="1950" spc="-105">
                <a:latin typeface="Arial"/>
                <a:cs typeface="Arial"/>
              </a:rPr>
              <a:t>process </a:t>
            </a:r>
            <a:r>
              <a:rPr sz="1950" spc="-75">
                <a:latin typeface="Arial"/>
                <a:cs typeface="Arial"/>
              </a:rPr>
              <a:t>and </a:t>
            </a:r>
            <a:r>
              <a:rPr sz="1950" spc="-40">
                <a:latin typeface="Arial"/>
                <a:cs typeface="Arial"/>
              </a:rPr>
              <a:t>Title </a:t>
            </a:r>
            <a:r>
              <a:rPr sz="1950" spc="-160">
                <a:latin typeface="Arial"/>
                <a:cs typeface="Arial"/>
              </a:rPr>
              <a:t>IX</a:t>
            </a:r>
            <a:r>
              <a:rPr sz="1950" spc="-25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claims</a:t>
            </a:r>
            <a:endParaRPr sz="195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4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329565" algn="l"/>
                <a:tab pos="330200" algn="l"/>
              </a:tabLst>
            </a:pPr>
            <a:r>
              <a:rPr sz="1950" spc="-60">
                <a:latin typeface="Arial"/>
                <a:cs typeface="Arial"/>
              </a:rPr>
              <a:t>Student </a:t>
            </a:r>
            <a:r>
              <a:rPr sz="1950" spc="-100">
                <a:latin typeface="Arial"/>
                <a:cs typeface="Arial"/>
              </a:rPr>
              <a:t>suspended </a:t>
            </a:r>
            <a:r>
              <a:rPr sz="1950" spc="25">
                <a:latin typeface="Arial"/>
                <a:cs typeface="Arial"/>
              </a:rPr>
              <a:t>with </a:t>
            </a:r>
            <a:r>
              <a:rPr sz="1950" spc="-40">
                <a:latin typeface="Arial"/>
                <a:cs typeface="Arial"/>
              </a:rPr>
              <a:t>conditions; </a:t>
            </a:r>
            <a:r>
              <a:rPr sz="1950" spc="-25">
                <a:latin typeface="Arial"/>
                <a:cs typeface="Arial"/>
              </a:rPr>
              <a:t>later</a:t>
            </a:r>
            <a:r>
              <a:rPr sz="1950" spc="-330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expelled</a:t>
            </a:r>
            <a:endParaRPr sz="195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3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329565" algn="l"/>
                <a:tab pos="330200" algn="l"/>
              </a:tabLst>
            </a:pPr>
            <a:r>
              <a:rPr sz="1950" spc="-60">
                <a:latin typeface="Arial"/>
                <a:cs typeface="Arial"/>
              </a:rPr>
              <a:t>Student </a:t>
            </a:r>
            <a:r>
              <a:rPr sz="1950" spc="-65">
                <a:latin typeface="Arial"/>
                <a:cs typeface="Arial"/>
              </a:rPr>
              <a:t>claimed </a:t>
            </a:r>
            <a:r>
              <a:rPr sz="1950" spc="-70">
                <a:latin typeface="Arial"/>
                <a:cs typeface="Arial"/>
              </a:rPr>
              <a:t>due </a:t>
            </a:r>
            <a:r>
              <a:rPr sz="1950" spc="-105">
                <a:latin typeface="Arial"/>
                <a:cs typeface="Arial"/>
              </a:rPr>
              <a:t>process </a:t>
            </a:r>
            <a:r>
              <a:rPr sz="1950" spc="-114">
                <a:latin typeface="Arial"/>
                <a:cs typeface="Arial"/>
              </a:rPr>
              <a:t>was </a:t>
            </a:r>
            <a:r>
              <a:rPr sz="1950" spc="-60">
                <a:latin typeface="Arial"/>
                <a:cs typeface="Arial"/>
              </a:rPr>
              <a:t>inadequate,</a:t>
            </a:r>
            <a:r>
              <a:rPr sz="1950" spc="-195">
                <a:latin typeface="Arial"/>
                <a:cs typeface="Arial"/>
              </a:rPr>
              <a:t> </a:t>
            </a:r>
            <a:r>
              <a:rPr sz="1950" spc="-70">
                <a:latin typeface="Arial"/>
                <a:cs typeface="Arial"/>
              </a:rPr>
              <a:t>e.g.:</a:t>
            </a:r>
            <a:endParaRPr sz="1950">
              <a:latin typeface="Arial"/>
              <a:cs typeface="Arial"/>
            </a:endParaRPr>
          </a:p>
          <a:p>
            <a:pPr marL="894715" lvl="1" indent="-398145">
              <a:lnSpc>
                <a:spcPct val="100000"/>
              </a:lnSpc>
              <a:spcBef>
                <a:spcPts val="53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894715" algn="l"/>
                <a:tab pos="895350" algn="l"/>
              </a:tabLst>
            </a:pPr>
            <a:r>
              <a:rPr sz="1950" spc="-20">
                <a:latin typeface="Arial"/>
                <a:cs typeface="Arial"/>
              </a:rPr>
              <a:t>Not </a:t>
            </a:r>
            <a:r>
              <a:rPr sz="1950" spc="-50">
                <a:latin typeface="Arial"/>
                <a:cs typeface="Arial"/>
              </a:rPr>
              <a:t>provided </a:t>
            </a:r>
            <a:r>
              <a:rPr sz="1950" spc="20">
                <a:latin typeface="Arial"/>
                <a:cs typeface="Arial"/>
              </a:rPr>
              <a:t>with </a:t>
            </a:r>
            <a:r>
              <a:rPr sz="1950" spc="-60">
                <a:latin typeface="Arial"/>
                <a:cs typeface="Arial"/>
              </a:rPr>
              <a:t>investigative</a:t>
            </a:r>
            <a:r>
              <a:rPr sz="1950" spc="-355">
                <a:latin typeface="Arial"/>
                <a:cs typeface="Arial"/>
              </a:rPr>
              <a:t> </a:t>
            </a:r>
            <a:r>
              <a:rPr sz="1950" spc="-5">
                <a:latin typeface="Arial"/>
                <a:cs typeface="Arial"/>
              </a:rPr>
              <a:t>report</a:t>
            </a:r>
            <a:endParaRPr sz="1950">
              <a:latin typeface="Arial"/>
              <a:cs typeface="Arial"/>
            </a:endParaRPr>
          </a:p>
          <a:p>
            <a:pPr marL="894715" lvl="1" indent="-398145">
              <a:lnSpc>
                <a:spcPct val="100000"/>
              </a:lnSpc>
              <a:spcBef>
                <a:spcPts val="525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894715" algn="l"/>
                <a:tab pos="895350" algn="l"/>
              </a:tabLst>
            </a:pPr>
            <a:r>
              <a:rPr sz="1950" spc="-90">
                <a:latin typeface="Arial"/>
                <a:cs typeface="Arial"/>
              </a:rPr>
              <a:t>No </a:t>
            </a:r>
            <a:r>
              <a:rPr sz="1950" spc="-10">
                <a:latin typeface="Arial"/>
                <a:cs typeface="Arial"/>
              </a:rPr>
              <a:t>opportunity </a:t>
            </a:r>
            <a:r>
              <a:rPr sz="1950" spc="5">
                <a:latin typeface="Arial"/>
                <a:cs typeface="Arial"/>
              </a:rPr>
              <a:t>for</a:t>
            </a:r>
            <a:r>
              <a:rPr sz="1950" spc="-204">
                <a:latin typeface="Arial"/>
                <a:cs typeface="Arial"/>
              </a:rPr>
              <a:t> </a:t>
            </a:r>
            <a:r>
              <a:rPr sz="1950" spc="-75">
                <a:latin typeface="Arial"/>
                <a:cs typeface="Arial"/>
              </a:rPr>
              <a:t>cross-examination</a:t>
            </a:r>
            <a:endParaRPr sz="1950">
              <a:latin typeface="Arial"/>
              <a:cs typeface="Arial"/>
            </a:endParaRPr>
          </a:p>
          <a:p>
            <a:pPr marL="894715" marR="198755" lvl="1" indent="-398145">
              <a:lnSpc>
                <a:spcPct val="101499"/>
              </a:lnSpc>
              <a:spcBef>
                <a:spcPts val="505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894715" algn="l"/>
                <a:tab pos="895350" algn="l"/>
              </a:tabLst>
            </a:pPr>
            <a:r>
              <a:rPr sz="1950" spc="-70">
                <a:latin typeface="Arial"/>
                <a:cs typeface="Arial"/>
              </a:rPr>
              <a:t>Complainant</a:t>
            </a:r>
            <a:r>
              <a:rPr sz="1950" spc="-114">
                <a:latin typeface="Arial"/>
                <a:cs typeface="Arial"/>
              </a:rPr>
              <a:t> </a:t>
            </a:r>
            <a:r>
              <a:rPr sz="1950" spc="50">
                <a:latin typeface="Arial"/>
                <a:cs typeface="Arial"/>
              </a:rPr>
              <a:t>&amp;</a:t>
            </a:r>
            <a:r>
              <a:rPr sz="1950" spc="-90">
                <a:latin typeface="Arial"/>
                <a:cs typeface="Arial"/>
              </a:rPr>
              <a:t> </a:t>
            </a:r>
            <a:r>
              <a:rPr sz="1950" spc="-80">
                <a:latin typeface="Arial"/>
                <a:cs typeface="Arial"/>
              </a:rPr>
              <a:t>witnesses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found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50">
                <a:latin typeface="Arial"/>
                <a:cs typeface="Arial"/>
              </a:rPr>
              <a:t>credible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-65">
                <a:latin typeface="Arial"/>
                <a:cs typeface="Arial"/>
              </a:rPr>
              <a:t>by</a:t>
            </a:r>
            <a:r>
              <a:rPr sz="1950" spc="-95">
                <a:latin typeface="Arial"/>
                <a:cs typeface="Arial"/>
              </a:rPr>
              <a:t> </a:t>
            </a:r>
            <a:r>
              <a:rPr sz="1950" spc="-35">
                <a:latin typeface="Arial"/>
                <a:cs typeface="Arial"/>
              </a:rPr>
              <a:t>committee,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but</a:t>
            </a:r>
            <a:r>
              <a:rPr sz="1950" spc="-100">
                <a:latin typeface="Arial"/>
                <a:cs typeface="Arial"/>
              </a:rPr>
              <a:t> </a:t>
            </a:r>
            <a:r>
              <a:rPr sz="1950" spc="5">
                <a:latin typeface="Arial"/>
                <a:cs typeface="Arial"/>
              </a:rPr>
              <a:t>not  </a:t>
            </a:r>
            <a:r>
              <a:rPr sz="1950" spc="-30">
                <a:latin typeface="Arial"/>
                <a:cs typeface="Arial"/>
              </a:rPr>
              <a:t>interviewed </a:t>
            </a:r>
            <a:r>
              <a:rPr sz="1950" spc="-15">
                <a:latin typeface="Arial"/>
                <a:cs typeface="Arial"/>
              </a:rPr>
              <a:t>in </a:t>
            </a:r>
            <a:r>
              <a:rPr sz="1950" spc="-75">
                <a:latin typeface="Arial"/>
                <a:cs typeface="Arial"/>
              </a:rPr>
              <a:t>person </a:t>
            </a:r>
            <a:r>
              <a:rPr sz="1950" spc="-65">
                <a:latin typeface="Arial"/>
                <a:cs typeface="Arial"/>
              </a:rPr>
              <a:t>by</a:t>
            </a:r>
            <a:r>
              <a:rPr sz="1950" spc="-290">
                <a:latin typeface="Arial"/>
                <a:cs typeface="Arial"/>
              </a:rPr>
              <a:t> </a:t>
            </a:r>
            <a:r>
              <a:rPr sz="1950" spc="-25">
                <a:latin typeface="Arial"/>
                <a:cs typeface="Arial"/>
              </a:rPr>
              <a:t>fact-finder</a:t>
            </a:r>
            <a:endParaRPr sz="1950">
              <a:latin typeface="Arial"/>
              <a:cs typeface="Arial"/>
            </a:endParaRPr>
          </a:p>
          <a:p>
            <a:pPr marL="329565" indent="-317500">
              <a:lnSpc>
                <a:spcPct val="100000"/>
              </a:lnSpc>
              <a:spcBef>
                <a:spcPts val="53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329565" algn="l"/>
                <a:tab pos="330200" algn="l"/>
              </a:tabLst>
            </a:pPr>
            <a:r>
              <a:rPr sz="1950" spc="-60">
                <a:latin typeface="Arial"/>
                <a:cs typeface="Arial"/>
              </a:rPr>
              <a:t>Court </a:t>
            </a:r>
            <a:r>
              <a:rPr sz="1950" spc="-35">
                <a:latin typeface="Arial"/>
                <a:cs typeface="Arial"/>
              </a:rPr>
              <a:t>found material </a:t>
            </a:r>
            <a:r>
              <a:rPr sz="1950" spc="-125">
                <a:latin typeface="Arial"/>
                <a:cs typeface="Arial"/>
              </a:rPr>
              <a:t>issues </a:t>
            </a:r>
            <a:r>
              <a:rPr sz="1950" spc="5">
                <a:latin typeface="Arial"/>
                <a:cs typeface="Arial"/>
              </a:rPr>
              <a:t>of </a:t>
            </a:r>
            <a:r>
              <a:rPr sz="1950" spc="-35">
                <a:latin typeface="Arial"/>
                <a:cs typeface="Arial"/>
              </a:rPr>
              <a:t>fact </a:t>
            </a:r>
            <a:r>
              <a:rPr sz="1950" spc="-75">
                <a:latin typeface="Arial"/>
                <a:cs typeface="Arial"/>
              </a:rPr>
              <a:t>and </a:t>
            </a:r>
            <a:r>
              <a:rPr sz="1950" spc="-60">
                <a:latin typeface="Arial"/>
                <a:cs typeface="Arial"/>
              </a:rPr>
              <a:t>denied</a:t>
            </a:r>
            <a:r>
              <a:rPr sz="1950" spc="-395">
                <a:latin typeface="Arial"/>
                <a:cs typeface="Arial"/>
              </a:rPr>
              <a:t> </a:t>
            </a:r>
            <a:r>
              <a:rPr sz="1950" spc="-114">
                <a:latin typeface="Arial"/>
                <a:cs typeface="Arial"/>
              </a:rPr>
              <a:t>MTD, </a:t>
            </a:r>
            <a:r>
              <a:rPr sz="1950" spc="-30">
                <a:latin typeface="Arial"/>
                <a:cs typeface="Arial"/>
              </a:rPr>
              <a:t>noting:</a:t>
            </a:r>
            <a:endParaRPr sz="1950">
              <a:latin typeface="Arial"/>
              <a:cs typeface="Arial"/>
            </a:endParaRPr>
          </a:p>
          <a:p>
            <a:pPr marL="894715" marR="5080" lvl="1" indent="-398145">
              <a:lnSpc>
                <a:spcPct val="101499"/>
              </a:lnSpc>
              <a:spcBef>
                <a:spcPts val="490"/>
              </a:spcBef>
              <a:buClr>
                <a:srgbClr val="041FAC"/>
              </a:buClr>
              <a:buSzPct val="84615"/>
              <a:buFont typeface="Georgia"/>
              <a:buChar char="•"/>
              <a:tabLst>
                <a:tab pos="894715" algn="l"/>
                <a:tab pos="895350" algn="l"/>
              </a:tabLst>
            </a:pPr>
            <a:r>
              <a:rPr sz="1950" b="1" i="1" spc="-335">
                <a:latin typeface="Arial-BoldItalicMT"/>
                <a:cs typeface="Arial-BoldItalicMT"/>
              </a:rPr>
              <a:t>“… </a:t>
            </a:r>
            <a:r>
              <a:rPr sz="1950" b="1" i="1" spc="-55">
                <a:latin typeface="Arial-BoldItalicMT"/>
                <a:cs typeface="Arial-BoldItalicMT"/>
              </a:rPr>
              <a:t>two </a:t>
            </a:r>
            <a:r>
              <a:rPr sz="1950" b="1" i="1" spc="-90">
                <a:latin typeface="Arial-BoldItalicMT"/>
                <a:cs typeface="Arial-BoldItalicMT"/>
              </a:rPr>
              <a:t>of </a:t>
            </a:r>
            <a:r>
              <a:rPr sz="1950" b="1" i="1" spc="-75">
                <a:latin typeface="Arial-BoldItalicMT"/>
                <a:cs typeface="Arial-BoldItalicMT"/>
              </a:rPr>
              <a:t>the </a:t>
            </a:r>
            <a:r>
              <a:rPr sz="1950" b="1" i="1" spc="-80">
                <a:latin typeface="Arial-BoldItalicMT"/>
                <a:cs typeface="Arial-BoldItalicMT"/>
              </a:rPr>
              <a:t>three </a:t>
            </a:r>
            <a:r>
              <a:rPr sz="1950" b="1" i="1" spc="-100">
                <a:latin typeface="Arial-BoldItalicMT"/>
                <a:cs typeface="Arial-BoldItalicMT"/>
              </a:rPr>
              <a:t>panel </a:t>
            </a:r>
            <a:r>
              <a:rPr sz="1950" b="1" i="1" spc="-150">
                <a:latin typeface="Arial-BoldItalicMT"/>
                <a:cs typeface="Arial-BoldItalicMT"/>
              </a:rPr>
              <a:t>members </a:t>
            </a:r>
            <a:r>
              <a:rPr sz="1950" b="1" i="1" spc="-130">
                <a:latin typeface="Arial-BoldItalicMT"/>
                <a:cs typeface="Arial-BoldItalicMT"/>
              </a:rPr>
              <a:t>candidly </a:t>
            </a:r>
            <a:r>
              <a:rPr sz="1950" b="1" i="1" spc="-80">
                <a:latin typeface="Arial-BoldItalicMT"/>
                <a:cs typeface="Arial-BoldItalicMT"/>
              </a:rPr>
              <a:t>admitted </a:t>
            </a:r>
            <a:r>
              <a:rPr sz="1950" b="1" i="1" spc="-30">
                <a:latin typeface="Arial-BoldItalicMT"/>
                <a:cs typeface="Arial-BoldItalicMT"/>
              </a:rPr>
              <a:t>that</a:t>
            </a:r>
            <a:r>
              <a:rPr sz="1950" b="1" i="1" spc="-160">
                <a:latin typeface="Arial-BoldItalicMT"/>
                <a:cs typeface="Arial-BoldItalicMT"/>
              </a:rPr>
              <a:t> </a:t>
            </a:r>
            <a:r>
              <a:rPr sz="1950" b="1" i="1" spc="-95">
                <a:latin typeface="Arial-BoldItalicMT"/>
                <a:cs typeface="Arial-BoldItalicMT"/>
              </a:rPr>
              <a:t>they  </a:t>
            </a:r>
            <a:r>
              <a:rPr sz="1950" b="1" i="1" spc="-114">
                <a:latin typeface="Arial-BoldItalicMT"/>
                <a:cs typeface="Arial-BoldItalicMT"/>
              </a:rPr>
              <a:t>had </a:t>
            </a:r>
            <a:r>
              <a:rPr sz="1950" b="1" i="1" spc="-90">
                <a:latin typeface="Arial-BoldItalicMT"/>
                <a:cs typeface="Arial-BoldItalicMT"/>
              </a:rPr>
              <a:t>not </a:t>
            </a:r>
            <a:r>
              <a:rPr sz="1950" b="1" i="1" spc="-95">
                <a:latin typeface="Arial-BoldItalicMT"/>
                <a:cs typeface="Arial-BoldItalicMT"/>
              </a:rPr>
              <a:t>read </a:t>
            </a:r>
            <a:r>
              <a:rPr sz="1950" b="1" i="1" spc="-80">
                <a:latin typeface="Arial-BoldItalicMT"/>
                <a:cs typeface="Arial-BoldItalicMT"/>
              </a:rPr>
              <a:t>the </a:t>
            </a:r>
            <a:r>
              <a:rPr sz="1950" b="1" i="1" spc="-105">
                <a:latin typeface="Arial-BoldItalicMT"/>
                <a:cs typeface="Arial-BoldItalicMT"/>
              </a:rPr>
              <a:t>investigative </a:t>
            </a:r>
            <a:r>
              <a:rPr sz="1950" b="1" i="1" spc="-90">
                <a:latin typeface="Arial-BoldItalicMT"/>
                <a:cs typeface="Arial-BoldItalicMT"/>
              </a:rPr>
              <a:t>report</a:t>
            </a:r>
            <a:r>
              <a:rPr sz="1950" b="1" i="1" spc="-130">
                <a:latin typeface="Arial-BoldItalicMT"/>
                <a:cs typeface="Arial-BoldItalicMT"/>
              </a:rPr>
              <a:t> </a:t>
            </a:r>
            <a:r>
              <a:rPr sz="1950" b="1" i="1" spc="-335">
                <a:latin typeface="Arial-BoldItalicMT"/>
                <a:cs typeface="Arial-BoldItalicMT"/>
              </a:rPr>
              <a:t>…”</a:t>
            </a:r>
            <a:endParaRPr sz="1950">
              <a:latin typeface="Arial-BoldItalicMT"/>
              <a:cs typeface="Arial-BoldItalicM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9232" y="1236980"/>
            <a:ext cx="7525384" cy="9321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950" spc="15">
                <a:solidFill>
                  <a:srgbClr val="0032A0"/>
                </a:solidFill>
              </a:rPr>
              <a:t>Lesson </a:t>
            </a:r>
            <a:r>
              <a:rPr sz="2950" spc="10">
                <a:solidFill>
                  <a:srgbClr val="0032A0"/>
                </a:solidFill>
              </a:rPr>
              <a:t>for Panel</a:t>
            </a:r>
            <a:r>
              <a:rPr sz="2950" spc="-30">
                <a:solidFill>
                  <a:srgbClr val="0032A0"/>
                </a:solidFill>
              </a:rPr>
              <a:t> </a:t>
            </a:r>
            <a:r>
              <a:rPr sz="2950" spc="10">
                <a:solidFill>
                  <a:srgbClr val="0032A0"/>
                </a:solidFill>
              </a:rPr>
              <a:t>Members:</a:t>
            </a:r>
            <a:endParaRPr sz="2950"/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950" i="1" spc="15">
                <a:solidFill>
                  <a:srgbClr val="0032A0"/>
                </a:solidFill>
                <a:latin typeface="Georgia-BoldItalic"/>
                <a:cs typeface="Georgia-BoldItalic"/>
              </a:rPr>
              <a:t>Doe </a:t>
            </a:r>
            <a:r>
              <a:rPr sz="2950" i="1" spc="5">
                <a:solidFill>
                  <a:srgbClr val="0032A0"/>
                </a:solidFill>
                <a:latin typeface="Georgia-BoldItalic"/>
                <a:cs typeface="Georgia-BoldItalic"/>
              </a:rPr>
              <a:t>v. </a:t>
            </a:r>
            <a:r>
              <a:rPr sz="2950" i="1" spc="10">
                <a:solidFill>
                  <a:srgbClr val="0032A0"/>
                </a:solidFill>
                <a:latin typeface="Georgia-BoldItalic"/>
                <a:cs typeface="Georgia-BoldItalic"/>
              </a:rPr>
              <a:t>Purdue </a:t>
            </a:r>
            <a:r>
              <a:rPr sz="2950" i="1">
                <a:solidFill>
                  <a:srgbClr val="0032A0"/>
                </a:solidFill>
                <a:latin typeface="Georgia-BoldItalic"/>
                <a:cs typeface="Georgia-BoldItalic"/>
              </a:rPr>
              <a:t>University, </a:t>
            </a:r>
            <a:r>
              <a:rPr sz="2950" i="1" spc="10">
                <a:solidFill>
                  <a:srgbClr val="0032A0"/>
                </a:solidFill>
                <a:latin typeface="Georgia-BoldItalic"/>
                <a:cs typeface="Georgia-BoldItalic"/>
              </a:rPr>
              <a:t>et </a:t>
            </a:r>
            <a:r>
              <a:rPr sz="2950" i="1" spc="5">
                <a:solidFill>
                  <a:srgbClr val="0032A0"/>
                </a:solidFill>
                <a:latin typeface="Georgia-BoldItalic"/>
                <a:cs typeface="Georgia-BoldItalic"/>
              </a:rPr>
              <a:t>al.</a:t>
            </a:r>
            <a:r>
              <a:rPr sz="2950" i="1" spc="-45">
                <a:solidFill>
                  <a:srgbClr val="0032A0"/>
                </a:solidFill>
                <a:latin typeface="Georgia-BoldItalic"/>
                <a:cs typeface="Georgia-BoldItalic"/>
              </a:rPr>
              <a:t> </a:t>
            </a:r>
            <a:r>
              <a:rPr sz="2950" spc="10">
                <a:solidFill>
                  <a:srgbClr val="0032A0"/>
                </a:solidFill>
              </a:rPr>
              <a:t>(2019)</a:t>
            </a:r>
            <a:endParaRPr sz="2950">
              <a:latin typeface="Georgia-BoldItalic"/>
              <a:cs typeface="Georgia-BoldItalic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43888" y="2609494"/>
            <a:ext cx="5047615" cy="25146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600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70">
                <a:latin typeface="Arial"/>
                <a:cs typeface="Arial"/>
              </a:rPr>
              <a:t>Chair/leader </a:t>
            </a:r>
            <a:r>
              <a:rPr sz="2300" spc="-85">
                <a:latin typeface="Arial"/>
                <a:cs typeface="Arial"/>
              </a:rPr>
              <a:t>provides opening</a:t>
            </a:r>
            <a:r>
              <a:rPr sz="2300" spc="-22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remarks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5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114">
                <a:latin typeface="Arial"/>
                <a:cs typeface="Arial"/>
              </a:rPr>
              <a:t>Cross-examination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4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parties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15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114">
                <a:latin typeface="Arial"/>
                <a:cs typeface="Arial"/>
              </a:rPr>
              <a:t>Cross-examination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20">
                <a:latin typeface="Arial"/>
                <a:cs typeface="Arial"/>
              </a:rPr>
              <a:t>other</a:t>
            </a:r>
            <a:r>
              <a:rPr sz="2300" spc="-265">
                <a:latin typeface="Arial"/>
                <a:cs typeface="Arial"/>
              </a:rPr>
              <a:t> </a:t>
            </a:r>
            <a:r>
              <a:rPr sz="2300" spc="-105">
                <a:latin typeface="Arial"/>
                <a:cs typeface="Arial"/>
              </a:rPr>
              <a:t>witnesses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5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105">
                <a:latin typeface="Arial"/>
                <a:cs typeface="Arial"/>
              </a:rPr>
              <a:t>Questions </a:t>
            </a:r>
            <a:r>
              <a:rPr sz="2300" spc="-85">
                <a:latin typeface="Arial"/>
                <a:cs typeface="Arial"/>
              </a:rPr>
              <a:t>by panel</a:t>
            </a:r>
            <a:r>
              <a:rPr sz="2300" spc="-195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(anytime)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0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65">
                <a:latin typeface="Arial"/>
                <a:cs typeface="Arial"/>
              </a:rPr>
              <a:t>Deliberation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5"/>
              </a:spcBef>
              <a:buClr>
                <a:srgbClr val="7E7E7E"/>
              </a:buClr>
              <a:buChar char="•"/>
              <a:tabLst>
                <a:tab pos="390525" algn="l"/>
                <a:tab pos="391160" algn="l"/>
              </a:tabLst>
            </a:pPr>
            <a:r>
              <a:rPr sz="2300" spc="-15">
                <a:latin typeface="Arial"/>
                <a:cs typeface="Arial"/>
              </a:rPr>
              <a:t>Written</a:t>
            </a:r>
            <a:r>
              <a:rPr sz="2300" spc="-140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determination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4367" y="1613407"/>
            <a:ext cx="5085080" cy="479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950" spc="10">
                <a:solidFill>
                  <a:srgbClr val="0032A0"/>
                </a:solidFill>
              </a:rPr>
              <a:t>Typical Hearing</a:t>
            </a:r>
            <a:r>
              <a:rPr sz="2950" spc="-65">
                <a:solidFill>
                  <a:srgbClr val="0032A0"/>
                </a:solidFill>
              </a:rPr>
              <a:t> </a:t>
            </a:r>
            <a:r>
              <a:rPr sz="2950" spc="10">
                <a:solidFill>
                  <a:srgbClr val="0032A0"/>
                </a:solidFill>
              </a:rPr>
              <a:t>Structure</a:t>
            </a:r>
            <a:endParaRPr sz="295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 descr="HuschBlackwell Logo"/>
          <p:cNvSpPr/>
          <p:nvPr/>
        </p:nvSpPr>
        <p:spPr>
          <a:xfrm>
            <a:off x="7914131" y="6318503"/>
            <a:ext cx="1790715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00200" y="2819400"/>
            <a:ext cx="5756149" cy="120353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85750" indent="-28575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1950" spc="-114" dirty="0">
                <a:latin typeface="Arial"/>
                <a:cs typeface="Arial"/>
              </a:rPr>
              <a:t>Opening  </a:t>
            </a:r>
            <a:r>
              <a:rPr lang="en-US" sz="1950" spc="-60" dirty="0">
                <a:latin typeface="Arial"/>
                <a:cs typeface="Arial"/>
              </a:rPr>
              <a:t>statement </a:t>
            </a:r>
            <a:r>
              <a:rPr lang="en-US" sz="1950" spc="-95" dirty="0">
                <a:latin typeface="Arial"/>
                <a:cs typeface="Arial"/>
              </a:rPr>
              <a:t>by</a:t>
            </a:r>
            <a:r>
              <a:rPr lang="en-US" sz="1950" spc="-265" dirty="0">
                <a:latin typeface="Arial"/>
                <a:cs typeface="Arial"/>
              </a:rPr>
              <a:t> </a:t>
            </a:r>
            <a:r>
              <a:rPr lang="en-US" sz="1950" spc="-35" dirty="0">
                <a:latin typeface="Arial"/>
                <a:cs typeface="Arial"/>
              </a:rPr>
              <a:t>both  </a:t>
            </a:r>
            <a:r>
              <a:rPr lang="en-US" sz="1950" spc="-70" dirty="0">
                <a:latin typeface="Arial"/>
                <a:cs typeface="Arial"/>
              </a:rPr>
              <a:t>parties</a:t>
            </a:r>
            <a:r>
              <a:rPr lang="en-US" sz="1950" spc="-130" dirty="0">
                <a:latin typeface="Arial"/>
                <a:cs typeface="Arial"/>
              </a:rPr>
              <a:t> </a:t>
            </a:r>
            <a:r>
              <a:rPr lang="en-US" sz="1950" spc="-50" dirty="0">
                <a:latin typeface="Arial"/>
                <a:cs typeface="Arial"/>
              </a:rPr>
              <a:t>(optional)</a:t>
            </a:r>
          </a:p>
          <a:p>
            <a:pPr marL="285750" indent="-28575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1950" spc="-85" dirty="0">
                <a:latin typeface="Arial"/>
                <a:cs typeface="Arial"/>
              </a:rPr>
              <a:t>Questioning</a:t>
            </a:r>
            <a:r>
              <a:rPr lang="en-US" sz="1950" spc="-210" dirty="0">
                <a:latin typeface="Arial"/>
                <a:cs typeface="Arial"/>
              </a:rPr>
              <a:t> </a:t>
            </a:r>
            <a:r>
              <a:rPr lang="en-US" sz="1950" spc="-10" dirty="0">
                <a:latin typeface="Arial"/>
                <a:cs typeface="Arial"/>
              </a:rPr>
              <a:t>of </a:t>
            </a:r>
            <a:r>
              <a:rPr lang="en-US" sz="1950" spc="-70" dirty="0">
                <a:latin typeface="Arial"/>
                <a:cs typeface="Arial"/>
              </a:rPr>
              <a:t>parties</a:t>
            </a:r>
          </a:p>
          <a:p>
            <a:pPr marL="285750" indent="-28575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1950" spc="-85" dirty="0">
                <a:latin typeface="Arial"/>
                <a:cs typeface="Arial"/>
              </a:rPr>
              <a:t>Questioning</a:t>
            </a:r>
            <a:r>
              <a:rPr lang="en-US" sz="1950" spc="-210" dirty="0">
                <a:latin typeface="Arial"/>
                <a:cs typeface="Arial"/>
              </a:rPr>
              <a:t> </a:t>
            </a:r>
            <a:r>
              <a:rPr lang="en-US" sz="1950" spc="-10" dirty="0">
                <a:latin typeface="Arial"/>
                <a:cs typeface="Arial"/>
              </a:rPr>
              <a:t>of </a:t>
            </a:r>
            <a:r>
              <a:rPr lang="en-US" sz="1950" spc="-70" dirty="0">
                <a:latin typeface="Arial"/>
                <a:cs typeface="Arial"/>
              </a:rPr>
              <a:t>witnesses</a:t>
            </a:r>
          </a:p>
          <a:p>
            <a:pPr marL="285750" indent="-285750">
              <a:spcBef>
                <a:spcPts val="25"/>
              </a:spcBef>
              <a:buFont typeface="Arial" panose="020B0604020202020204" pitchFamily="34" charset="0"/>
              <a:buChar char="•"/>
            </a:pPr>
            <a:r>
              <a:rPr lang="en-US" sz="1950" spc="-145" dirty="0">
                <a:latin typeface="Arial"/>
                <a:cs typeface="Arial"/>
              </a:rPr>
              <a:t>Closing</a:t>
            </a:r>
            <a:r>
              <a:rPr lang="en-US" sz="1950" spc="-185" dirty="0">
                <a:latin typeface="Arial"/>
                <a:cs typeface="Arial"/>
              </a:rPr>
              <a:t> </a:t>
            </a:r>
            <a:r>
              <a:rPr lang="en-US" sz="1950" spc="-60" dirty="0">
                <a:latin typeface="Arial"/>
                <a:cs typeface="Arial"/>
              </a:rPr>
              <a:t>statement  </a:t>
            </a:r>
            <a:r>
              <a:rPr lang="en-US" sz="1950" spc="-90" dirty="0">
                <a:latin typeface="Arial"/>
                <a:cs typeface="Arial"/>
              </a:rPr>
              <a:t>by </a:t>
            </a:r>
            <a:r>
              <a:rPr lang="en-US" sz="1950" spc="-25" dirty="0">
                <a:latin typeface="Arial"/>
                <a:cs typeface="Arial"/>
              </a:rPr>
              <a:t>both </a:t>
            </a:r>
            <a:r>
              <a:rPr lang="en-US" sz="1950" spc="-70" dirty="0">
                <a:latin typeface="Arial"/>
                <a:cs typeface="Arial"/>
              </a:rPr>
              <a:t>parties  </a:t>
            </a:r>
            <a:r>
              <a:rPr lang="en-US" sz="1950" spc="-50" dirty="0">
                <a:latin typeface="Arial"/>
                <a:cs typeface="Arial"/>
              </a:rPr>
              <a:t>(optional)</a:t>
            </a:r>
            <a:endParaRPr sz="19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07439" y="1500632"/>
            <a:ext cx="7704455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>
                <a:solidFill>
                  <a:srgbClr val="0032A0"/>
                </a:solidFill>
              </a:rPr>
              <a:t>What </a:t>
            </a:r>
            <a:r>
              <a:rPr sz="3950" spc="5">
                <a:solidFill>
                  <a:srgbClr val="0032A0"/>
                </a:solidFill>
              </a:rPr>
              <a:t>is a potential</a:t>
            </a:r>
            <a:r>
              <a:rPr sz="3950" spc="-50">
                <a:solidFill>
                  <a:srgbClr val="0032A0"/>
                </a:solidFill>
              </a:rPr>
              <a:t> </a:t>
            </a:r>
            <a:r>
              <a:rPr sz="3950" spc="5">
                <a:solidFill>
                  <a:srgbClr val="0032A0"/>
                </a:solidFill>
              </a:rPr>
              <a:t>sequence?</a:t>
            </a:r>
            <a:endParaRPr sz="395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7970"/>
            <a:ext cx="5796280" cy="344233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32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20">
                <a:latin typeface="Arial"/>
                <a:cs typeface="Arial"/>
              </a:rPr>
              <a:t>Affirm</a:t>
            </a:r>
            <a:r>
              <a:rPr sz="2300" spc="-130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notice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75">
                <a:latin typeface="Arial"/>
                <a:cs typeface="Arial"/>
              </a:rPr>
              <a:t>Discuss </a:t>
            </a:r>
            <a:r>
              <a:rPr sz="2300" spc="-90">
                <a:latin typeface="Arial"/>
                <a:cs typeface="Arial"/>
              </a:rPr>
              <a:t>purpose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10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hearing/goals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9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75">
                <a:latin typeface="Arial"/>
                <a:cs typeface="Arial"/>
              </a:rPr>
              <a:t>Discuss </a:t>
            </a:r>
            <a:r>
              <a:rPr sz="2300" spc="-45">
                <a:latin typeface="Arial"/>
                <a:cs typeface="Arial"/>
              </a:rPr>
              <a:t>role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90">
                <a:latin typeface="Arial"/>
                <a:cs typeface="Arial"/>
              </a:rPr>
              <a:t>hearing </a:t>
            </a:r>
            <a:r>
              <a:rPr sz="2300" spc="-20">
                <a:latin typeface="Arial"/>
                <a:cs typeface="Arial"/>
              </a:rPr>
              <a:t>board/</a:t>
            </a:r>
            <a:r>
              <a:rPr sz="2300" spc="-295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administrator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20">
                <a:latin typeface="Arial"/>
                <a:cs typeface="Arial"/>
              </a:rPr>
              <a:t>Explain </a:t>
            </a:r>
            <a:r>
              <a:rPr sz="2300" spc="-75">
                <a:latin typeface="Arial"/>
                <a:cs typeface="Arial"/>
              </a:rPr>
              <a:t>ground</a:t>
            </a:r>
            <a:r>
              <a:rPr sz="2300" spc="-135">
                <a:latin typeface="Arial"/>
                <a:cs typeface="Arial"/>
              </a:rPr>
              <a:t> </a:t>
            </a:r>
            <a:r>
              <a:rPr sz="2300" spc="-80">
                <a:latin typeface="Arial"/>
                <a:cs typeface="Arial"/>
              </a:rPr>
              <a:t>rules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60">
                <a:latin typeface="Arial"/>
                <a:cs typeface="Arial"/>
              </a:rPr>
              <a:t>Set </a:t>
            </a:r>
            <a:r>
              <a:rPr sz="2300" spc="-85">
                <a:latin typeface="Arial"/>
                <a:cs typeface="Arial"/>
              </a:rPr>
              <a:t>expectations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40">
                <a:latin typeface="Arial"/>
                <a:cs typeface="Arial"/>
              </a:rPr>
              <a:t>what </a:t>
            </a:r>
            <a:r>
              <a:rPr sz="2300" spc="-85">
                <a:latin typeface="Arial"/>
                <a:cs typeface="Arial"/>
              </a:rPr>
              <a:t>hearing </a:t>
            </a:r>
            <a:r>
              <a:rPr sz="2300" spc="-114">
                <a:latin typeface="Arial"/>
                <a:cs typeface="Arial"/>
              </a:rPr>
              <a:t>is </a:t>
            </a:r>
            <a:r>
              <a:rPr sz="2300" spc="35">
                <a:latin typeface="Arial"/>
                <a:cs typeface="Arial"/>
              </a:rPr>
              <a:t>for/not</a:t>
            </a:r>
            <a:r>
              <a:rPr sz="2300" spc="-415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for</a:t>
            </a:r>
          </a:p>
          <a:p>
            <a:pPr marL="295910" indent="-283845">
              <a:lnSpc>
                <a:spcPct val="100000"/>
              </a:lnSpc>
              <a:spcBef>
                <a:spcPts val="229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40">
                <a:latin typeface="Arial"/>
                <a:cs typeface="Arial"/>
              </a:rPr>
              <a:t>Address </a:t>
            </a:r>
            <a:r>
              <a:rPr sz="2300" spc="-95">
                <a:latin typeface="Arial"/>
                <a:cs typeface="Arial"/>
              </a:rPr>
              <a:t>standard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evidence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9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10">
                <a:latin typeface="Arial"/>
                <a:cs typeface="Arial"/>
              </a:rPr>
              <a:t>Welcome</a:t>
            </a:r>
            <a:r>
              <a:rPr sz="2300" spc="-15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questions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60">
                <a:latin typeface="Arial"/>
                <a:cs typeface="Arial"/>
              </a:rPr>
              <a:t>Stress </a:t>
            </a:r>
            <a:r>
              <a:rPr sz="2300" spc="-30">
                <a:latin typeface="Arial"/>
                <a:cs typeface="Arial"/>
              </a:rPr>
              <a:t>telling </a:t>
            </a:r>
            <a:r>
              <a:rPr sz="2300" spc="-25">
                <a:latin typeface="Arial"/>
                <a:cs typeface="Arial"/>
              </a:rPr>
              <a:t>the</a:t>
            </a:r>
            <a:r>
              <a:rPr sz="2300" spc="-254">
                <a:latin typeface="Arial"/>
                <a:cs typeface="Arial"/>
              </a:rPr>
              <a:t> </a:t>
            </a:r>
            <a:r>
              <a:rPr sz="2300" spc="30">
                <a:latin typeface="Arial"/>
                <a:cs typeface="Arial"/>
              </a:rPr>
              <a:t>truth</a:t>
            </a:r>
            <a:endParaRPr sz="23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29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235">
                <a:latin typeface="Arial"/>
                <a:cs typeface="Arial"/>
              </a:rPr>
              <a:t>Take </a:t>
            </a:r>
            <a:r>
              <a:rPr sz="2300" spc="-125">
                <a:latin typeface="Arial"/>
                <a:cs typeface="Arial"/>
              </a:rPr>
              <a:t>breaks </a:t>
            </a:r>
            <a:r>
              <a:rPr sz="2300" spc="-210">
                <a:latin typeface="Arial"/>
                <a:cs typeface="Arial"/>
              </a:rPr>
              <a:t>as</a:t>
            </a:r>
            <a:r>
              <a:rPr sz="2300" spc="-90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needed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520490"/>
            <a:ext cx="6430010" cy="45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100"/>
              </a:spcBef>
              <a:tabLst>
                <a:tab pos="4328160" algn="l"/>
              </a:tabLst>
            </a:pPr>
            <a:r>
              <a:rPr sz="2950" spc="10" dirty="0">
                <a:solidFill>
                  <a:srgbClr val="0032A0"/>
                </a:solidFill>
              </a:rPr>
              <a:t>Starting</a:t>
            </a:r>
            <a:r>
              <a:rPr sz="2950" spc="-35" dirty="0">
                <a:solidFill>
                  <a:srgbClr val="0032A0"/>
                </a:solidFill>
              </a:rPr>
              <a:t> </a:t>
            </a:r>
            <a:r>
              <a:rPr sz="2950" spc="10" dirty="0">
                <a:solidFill>
                  <a:srgbClr val="0032A0"/>
                </a:solidFill>
              </a:rPr>
              <a:t>the</a:t>
            </a:r>
            <a:r>
              <a:rPr sz="2950" dirty="0">
                <a:solidFill>
                  <a:srgbClr val="0032A0"/>
                </a:solidFill>
              </a:rPr>
              <a:t> </a:t>
            </a:r>
            <a:r>
              <a:rPr sz="2950" spc="10" dirty="0">
                <a:solidFill>
                  <a:srgbClr val="0032A0"/>
                </a:solidFill>
              </a:rPr>
              <a:t>Hearing:</a:t>
            </a:r>
            <a:r>
              <a:rPr lang="en-US" sz="2950" spc="10" dirty="0">
                <a:solidFill>
                  <a:srgbClr val="0032A0"/>
                </a:solidFill>
              </a:rPr>
              <a:t> </a:t>
            </a:r>
            <a:r>
              <a:rPr sz="2950" spc="10" dirty="0">
                <a:solidFill>
                  <a:srgbClr val="0032A0"/>
                </a:solidFill>
              </a:rPr>
              <a:t>Setting</a:t>
            </a:r>
            <a:r>
              <a:rPr sz="2950" spc="-100" dirty="0">
                <a:solidFill>
                  <a:srgbClr val="0032A0"/>
                </a:solidFill>
              </a:rPr>
              <a:t> </a:t>
            </a:r>
            <a:r>
              <a:rPr sz="2950" spc="10" dirty="0">
                <a:solidFill>
                  <a:srgbClr val="0032A0"/>
                </a:solidFill>
              </a:rPr>
              <a:t>the  </a:t>
            </a:r>
            <a:r>
              <a:rPr sz="2950" spc="15" dirty="0">
                <a:solidFill>
                  <a:srgbClr val="0032A0"/>
                </a:solidFill>
              </a:rPr>
              <a:t>Tone</a:t>
            </a:r>
            <a:endParaRPr sz="295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1611" y="2828950"/>
            <a:ext cx="6610350" cy="245173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60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05">
                <a:latin typeface="Arial"/>
                <a:cs typeface="Arial"/>
              </a:rPr>
              <a:t>Allowances </a:t>
            </a:r>
            <a:r>
              <a:rPr sz="2300" spc="-30">
                <a:latin typeface="Arial"/>
                <a:cs typeface="Arial"/>
              </a:rPr>
              <a:t>(or </a:t>
            </a:r>
            <a:r>
              <a:rPr sz="2300" spc="-20">
                <a:latin typeface="Arial"/>
                <a:cs typeface="Arial"/>
              </a:rPr>
              <a:t>not) </a:t>
            </a:r>
            <a:r>
              <a:rPr sz="2300" spc="-65">
                <a:latin typeface="Arial"/>
                <a:cs typeface="Arial"/>
              </a:rPr>
              <a:t>on </a:t>
            </a:r>
            <a:r>
              <a:rPr sz="2300" spc="-20">
                <a:latin typeface="Arial"/>
                <a:cs typeface="Arial"/>
              </a:rPr>
              <a:t>video/</a:t>
            </a:r>
            <a:r>
              <a:rPr sz="2300" spc="-459">
                <a:latin typeface="Arial"/>
                <a:cs typeface="Arial"/>
              </a:rPr>
              <a:t> </a:t>
            </a:r>
            <a:r>
              <a:rPr sz="2300" spc="-75">
                <a:latin typeface="Arial"/>
                <a:cs typeface="Arial"/>
              </a:rPr>
              <a:t>audio </a:t>
            </a:r>
            <a:r>
              <a:rPr sz="2300" spc="-80">
                <a:latin typeface="Arial"/>
                <a:cs typeface="Arial"/>
              </a:rPr>
              <a:t>recording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90">
                <a:latin typeface="Arial"/>
                <a:cs typeface="Arial"/>
              </a:rPr>
              <a:t>Expectation </a:t>
            </a:r>
            <a:r>
              <a:rPr sz="2300">
                <a:latin typeface="Arial"/>
                <a:cs typeface="Arial"/>
              </a:rPr>
              <a:t>of</a:t>
            </a:r>
            <a:r>
              <a:rPr sz="2300" spc="-170">
                <a:latin typeface="Arial"/>
                <a:cs typeface="Arial"/>
              </a:rPr>
              <a:t> </a:t>
            </a:r>
            <a:r>
              <a:rPr sz="2300" spc="-45">
                <a:latin typeface="Arial"/>
                <a:cs typeface="Arial"/>
              </a:rPr>
              <a:t>truthfulness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1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60">
                <a:latin typeface="Arial"/>
                <a:cs typeface="Arial"/>
              </a:rPr>
              <a:t>Role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50">
                <a:latin typeface="Arial"/>
                <a:cs typeface="Arial"/>
              </a:rPr>
              <a:t>advisor/support</a:t>
            </a:r>
            <a:r>
              <a:rPr sz="2300" spc="-220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person(s)</a:t>
            </a:r>
            <a:endParaRPr sz="2300">
              <a:latin typeface="Arial"/>
              <a:cs typeface="Arial"/>
            </a:endParaRPr>
          </a:p>
          <a:p>
            <a:pPr marL="390525" indent="-378460">
              <a:lnSpc>
                <a:spcPct val="100000"/>
              </a:lnSpc>
              <a:spcBef>
                <a:spcPts val="5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50">
                <a:latin typeface="Arial"/>
                <a:cs typeface="Arial"/>
              </a:rPr>
              <a:t>Reasonable </a:t>
            </a:r>
            <a:r>
              <a:rPr sz="2300" spc="-15">
                <a:latin typeface="Arial"/>
                <a:cs typeface="Arial"/>
              </a:rPr>
              <a:t>time</a:t>
            </a:r>
            <a:r>
              <a:rPr sz="2300" spc="-105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limits</a:t>
            </a:r>
            <a:endParaRPr sz="2300">
              <a:latin typeface="Arial"/>
              <a:cs typeface="Arial"/>
            </a:endParaRPr>
          </a:p>
          <a:p>
            <a:pPr marL="390525" marR="5080" indent="-378460">
              <a:lnSpc>
                <a:spcPct val="100400"/>
              </a:lnSpc>
              <a:spcBef>
                <a:spcPts val="490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20">
                <a:latin typeface="Arial"/>
                <a:cs typeface="Arial"/>
              </a:rPr>
              <a:t>Explain </a:t>
            </a:r>
            <a:r>
              <a:rPr sz="2300">
                <a:latin typeface="Arial"/>
                <a:cs typeface="Arial"/>
              </a:rPr>
              <a:t>that </a:t>
            </a:r>
            <a:r>
              <a:rPr sz="2300" spc="40">
                <a:latin typeface="Arial"/>
                <a:cs typeface="Arial"/>
              </a:rPr>
              <a:t>if </a:t>
            </a:r>
            <a:r>
              <a:rPr sz="2300" spc="-65">
                <a:latin typeface="Arial"/>
                <a:cs typeface="Arial"/>
              </a:rPr>
              <a:t>presentation </a:t>
            </a:r>
            <a:r>
              <a:rPr sz="2300" spc="-160">
                <a:latin typeface="Arial"/>
                <a:cs typeface="Arial"/>
              </a:rPr>
              <a:t>goes </a:t>
            </a:r>
            <a:r>
              <a:rPr sz="2300" spc="-90">
                <a:latin typeface="Arial"/>
                <a:cs typeface="Arial"/>
              </a:rPr>
              <a:t>beyond</a:t>
            </a:r>
            <a:r>
              <a:rPr sz="2300" spc="-455">
                <a:latin typeface="Arial"/>
                <a:cs typeface="Arial"/>
              </a:rPr>
              <a:t> </a:t>
            </a:r>
            <a:r>
              <a:rPr sz="2300" spc="-55">
                <a:latin typeface="Arial"/>
                <a:cs typeface="Arial"/>
              </a:rPr>
              <a:t>scope/time  </a:t>
            </a:r>
            <a:r>
              <a:rPr sz="2300" spc="-30">
                <a:latin typeface="Arial"/>
                <a:cs typeface="Arial"/>
              </a:rPr>
              <a:t>limits,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40">
                <a:latin typeface="Arial"/>
                <a:cs typeface="Arial"/>
              </a:rPr>
              <a:t>party </a:t>
            </a:r>
            <a:r>
              <a:rPr sz="2300" spc="-125">
                <a:latin typeface="Arial"/>
                <a:cs typeface="Arial"/>
              </a:rPr>
              <a:t>may </a:t>
            </a:r>
            <a:r>
              <a:rPr sz="2300" spc="-100">
                <a:latin typeface="Arial"/>
                <a:cs typeface="Arial"/>
              </a:rPr>
              <a:t>be</a:t>
            </a:r>
            <a:r>
              <a:rPr sz="2300" spc="-254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interrupted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1611" y="1660652"/>
            <a:ext cx="509587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Common Ground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Rules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4" y="2762503"/>
            <a:ext cx="5820665" cy="147027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7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5" dirty="0">
                <a:latin typeface="Arial"/>
                <a:cs typeface="Arial"/>
              </a:rPr>
              <a:t>Video/ audio conferencing</a:t>
            </a:r>
          </a:p>
          <a:p>
            <a:pPr marL="390525" indent="-378460">
              <a:lnSpc>
                <a:spcPct val="100000"/>
              </a:lnSpc>
              <a:spcBef>
                <a:spcPts val="62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5" dirty="0">
                <a:latin typeface="Arial"/>
                <a:cs typeface="Arial"/>
              </a:rPr>
              <a:t>Separate rooms</a:t>
            </a:r>
          </a:p>
          <a:p>
            <a:pPr marL="390525" indent="-378460">
              <a:lnSpc>
                <a:spcPct val="100000"/>
              </a:lnSpc>
              <a:spcBef>
                <a:spcPts val="62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55" dirty="0">
                <a:latin typeface="Arial"/>
                <a:cs typeface="Arial"/>
              </a:rPr>
              <a:t>Screens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22552"/>
            <a:ext cx="481012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0032A0"/>
                </a:solidFill>
              </a:rPr>
              <a:t>Separating </a:t>
            </a:r>
            <a:r>
              <a:rPr spc="-5">
                <a:solidFill>
                  <a:srgbClr val="0032A0"/>
                </a:solidFill>
              </a:rPr>
              <a:t>the</a:t>
            </a:r>
            <a:r>
              <a:rPr spc="-9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Parties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651252"/>
            <a:ext cx="7433309" cy="3547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0525" marR="5080" indent="-378460">
              <a:lnSpc>
                <a:spcPct val="100400"/>
              </a:lnSpc>
              <a:spcBef>
                <a:spcPts val="105"/>
              </a:spcBef>
              <a:buChar char="•"/>
              <a:tabLst>
                <a:tab pos="390525" algn="l"/>
                <a:tab pos="391160" algn="l"/>
              </a:tabLst>
            </a:pPr>
            <a:r>
              <a:rPr sz="2300" spc="-135">
                <a:latin typeface="Arial"/>
                <a:cs typeface="Arial"/>
              </a:rPr>
              <a:t>For </a:t>
            </a:r>
            <a:r>
              <a:rPr sz="2300" spc="-55">
                <a:latin typeface="Arial"/>
                <a:cs typeface="Arial"/>
              </a:rPr>
              <a:t>Title </a:t>
            </a:r>
            <a:r>
              <a:rPr sz="2300" spc="-200">
                <a:latin typeface="Arial"/>
                <a:cs typeface="Arial"/>
              </a:rPr>
              <a:t>IX </a:t>
            </a:r>
            <a:r>
              <a:rPr sz="2300" spc="-100">
                <a:latin typeface="Arial"/>
                <a:cs typeface="Arial"/>
              </a:rPr>
              <a:t>proceedings, </a:t>
            </a:r>
            <a:r>
              <a:rPr sz="2300" spc="40">
                <a:latin typeface="Arial"/>
                <a:cs typeface="Arial"/>
              </a:rPr>
              <a:t>if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80">
                <a:latin typeface="Arial"/>
                <a:cs typeface="Arial"/>
              </a:rPr>
              <a:t>witness </a:t>
            </a:r>
            <a:r>
              <a:rPr sz="2300" spc="-75">
                <a:latin typeface="Arial"/>
                <a:cs typeface="Arial"/>
              </a:rPr>
              <a:t>previously</a:t>
            </a:r>
            <a:r>
              <a:rPr sz="2300" spc="-290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interviewed  </a:t>
            </a:r>
            <a:r>
              <a:rPr sz="2300" spc="-130">
                <a:latin typeface="Arial"/>
                <a:cs typeface="Arial"/>
              </a:rPr>
              <a:t>does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not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25">
                <a:latin typeface="Arial"/>
                <a:cs typeface="Arial"/>
              </a:rPr>
              <a:t>testify</a:t>
            </a:r>
            <a:r>
              <a:rPr sz="2300" spc="-145">
                <a:latin typeface="Arial"/>
                <a:cs typeface="Arial"/>
              </a:rPr>
              <a:t> </a:t>
            </a:r>
            <a:r>
              <a:rPr sz="2300" spc="-35">
                <a:latin typeface="Arial"/>
                <a:cs typeface="Arial"/>
              </a:rPr>
              <a:t>at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hearing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70">
                <a:latin typeface="Arial"/>
                <a:cs typeface="Arial"/>
              </a:rPr>
              <a:t>cannot</a:t>
            </a:r>
            <a:r>
              <a:rPr sz="2300" spc="-120">
                <a:latin typeface="Arial"/>
                <a:cs typeface="Arial"/>
              </a:rPr>
              <a:t> </a:t>
            </a:r>
            <a:r>
              <a:rPr sz="2300" spc="-55">
                <a:latin typeface="Arial"/>
                <a:cs typeface="Arial"/>
              </a:rPr>
              <a:t>rely</a:t>
            </a:r>
            <a:r>
              <a:rPr sz="2300" spc="-114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on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5">
                <a:latin typeface="Arial"/>
                <a:cs typeface="Arial"/>
              </a:rPr>
              <a:t>that</a:t>
            </a:r>
            <a:r>
              <a:rPr sz="2300" spc="-105">
                <a:latin typeface="Arial"/>
                <a:cs typeface="Arial"/>
              </a:rPr>
              <a:t> </a:t>
            </a:r>
            <a:r>
              <a:rPr sz="2300" spc="-55">
                <a:latin typeface="Arial"/>
                <a:cs typeface="Arial"/>
              </a:rPr>
              <a:t>testimony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60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0">
                <a:latin typeface="Arial"/>
                <a:cs typeface="Arial"/>
              </a:rPr>
              <a:t>No </a:t>
            </a:r>
            <a:r>
              <a:rPr sz="2300" spc="-45">
                <a:latin typeface="Arial"/>
                <a:cs typeface="Arial"/>
              </a:rPr>
              <a:t>finding </a:t>
            </a:r>
            <a:r>
              <a:rPr sz="2300" spc="-120">
                <a:latin typeface="Arial"/>
                <a:cs typeface="Arial"/>
              </a:rPr>
              <a:t>(unless </a:t>
            </a:r>
            <a:r>
              <a:rPr sz="2300" spc="-20">
                <a:latin typeface="Arial"/>
                <a:cs typeface="Arial"/>
              </a:rPr>
              <a:t>other </a:t>
            </a:r>
            <a:r>
              <a:rPr sz="2300" spc="-100">
                <a:latin typeface="Arial"/>
                <a:cs typeface="Arial"/>
              </a:rPr>
              <a:t>evidence </a:t>
            </a:r>
            <a:r>
              <a:rPr sz="2300" spc="-75">
                <a:latin typeface="Arial"/>
                <a:cs typeface="Arial"/>
              </a:rPr>
              <a:t>supports</a:t>
            </a:r>
            <a:r>
              <a:rPr sz="2300" spc="-434">
                <a:latin typeface="Arial"/>
                <a:cs typeface="Arial"/>
              </a:rPr>
              <a:t> </a:t>
            </a:r>
            <a:r>
              <a:rPr sz="2300" spc="-50">
                <a:latin typeface="Arial"/>
                <a:cs typeface="Arial"/>
              </a:rPr>
              <a:t>finding)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30">
                <a:latin typeface="Arial"/>
                <a:cs typeface="Arial"/>
              </a:rPr>
              <a:t>Dismissed,</a:t>
            </a:r>
            <a:r>
              <a:rPr sz="2300" spc="-125">
                <a:latin typeface="Arial"/>
                <a:cs typeface="Arial"/>
              </a:rPr>
              <a:t> </a:t>
            </a:r>
            <a:r>
              <a:rPr sz="2300" spc="-15">
                <a:latin typeface="Arial"/>
                <a:cs typeface="Arial"/>
              </a:rPr>
              <a:t>or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560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90">
                <a:latin typeface="Arial"/>
                <a:cs typeface="Arial"/>
              </a:rPr>
              <a:t>May </a:t>
            </a:r>
            <a:r>
              <a:rPr sz="2300" spc="-65">
                <a:latin typeface="Arial"/>
                <a:cs typeface="Arial"/>
              </a:rPr>
              <a:t>transfer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20">
                <a:latin typeface="Arial"/>
                <a:cs typeface="Arial"/>
              </a:rPr>
              <a:t>other</a:t>
            </a:r>
            <a:r>
              <a:rPr sz="2300" spc="-370">
                <a:latin typeface="Arial"/>
                <a:cs typeface="Arial"/>
              </a:rPr>
              <a:t> </a:t>
            </a:r>
            <a:r>
              <a:rPr sz="2300" spc="-65">
                <a:latin typeface="Arial"/>
                <a:cs typeface="Arial"/>
              </a:rPr>
              <a:t>policy</a:t>
            </a:r>
            <a:endParaRPr sz="2300">
              <a:latin typeface="Arial"/>
              <a:cs typeface="Arial"/>
            </a:endParaRPr>
          </a:p>
          <a:p>
            <a:pPr marL="1396365" marR="191135" lvl="2" indent="-378460">
              <a:lnSpc>
                <a:spcPct val="100400"/>
              </a:lnSpc>
              <a:spcBef>
                <a:spcPts val="555"/>
              </a:spcBef>
              <a:buChar char="•"/>
              <a:tabLst>
                <a:tab pos="1396365" algn="l"/>
                <a:tab pos="1397000" algn="l"/>
              </a:tabLst>
            </a:pPr>
            <a:r>
              <a:rPr sz="2300" spc="-55">
                <a:latin typeface="Arial"/>
                <a:cs typeface="Arial"/>
              </a:rPr>
              <a:t>All </a:t>
            </a:r>
            <a:r>
              <a:rPr sz="2300" spc="-30">
                <a:latin typeface="Arial"/>
                <a:cs typeface="Arial"/>
              </a:rPr>
              <a:t>information </a:t>
            </a:r>
            <a:r>
              <a:rPr sz="2300" spc="-90">
                <a:latin typeface="Arial"/>
                <a:cs typeface="Arial"/>
              </a:rPr>
              <a:t>gathered </a:t>
            </a:r>
            <a:r>
              <a:rPr sz="2300" spc="-60">
                <a:latin typeface="Arial"/>
                <a:cs typeface="Arial"/>
              </a:rPr>
              <a:t>during </a:t>
            </a:r>
            <a:r>
              <a:rPr sz="2300" spc="-70">
                <a:latin typeface="Arial"/>
                <a:cs typeface="Arial"/>
              </a:rPr>
              <a:t>investigation</a:t>
            </a:r>
            <a:r>
              <a:rPr sz="2300" spc="-409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and  </a:t>
            </a:r>
            <a:r>
              <a:rPr sz="2300" spc="-90">
                <a:latin typeface="Arial"/>
                <a:cs typeface="Arial"/>
              </a:rPr>
              <a:t>hearing </a:t>
            </a:r>
            <a:r>
              <a:rPr sz="2300" spc="-140">
                <a:latin typeface="Arial"/>
                <a:cs typeface="Arial"/>
              </a:rPr>
              <a:t>can </a:t>
            </a:r>
            <a:r>
              <a:rPr sz="2300" spc="-100">
                <a:latin typeface="Arial"/>
                <a:cs typeface="Arial"/>
              </a:rPr>
              <a:t>be</a:t>
            </a:r>
            <a:r>
              <a:rPr sz="2300" spc="-160">
                <a:latin typeface="Arial"/>
                <a:cs typeface="Arial"/>
              </a:rPr>
              <a:t> </a:t>
            </a:r>
            <a:r>
              <a:rPr sz="2300" spc="-95">
                <a:latin typeface="Arial"/>
                <a:cs typeface="Arial"/>
              </a:rPr>
              <a:t>considered</a:t>
            </a:r>
            <a:endParaRPr sz="2300">
              <a:latin typeface="Arial"/>
              <a:cs typeface="Arial"/>
            </a:endParaRPr>
          </a:p>
          <a:p>
            <a:pPr marL="1396365" marR="265430" lvl="2" indent="-378460">
              <a:lnSpc>
                <a:spcPct val="100400"/>
              </a:lnSpc>
              <a:spcBef>
                <a:spcPts val="555"/>
              </a:spcBef>
              <a:buChar char="•"/>
              <a:tabLst>
                <a:tab pos="1396365" algn="l"/>
                <a:tab pos="1397000" algn="l"/>
              </a:tabLst>
            </a:pPr>
            <a:r>
              <a:rPr sz="2300" spc="-100">
                <a:latin typeface="Arial"/>
                <a:cs typeface="Arial"/>
              </a:rPr>
              <a:t>Includes </a:t>
            </a:r>
            <a:r>
              <a:rPr sz="2300" spc="-80">
                <a:latin typeface="Arial"/>
                <a:cs typeface="Arial"/>
              </a:rPr>
              <a:t>statements </a:t>
            </a:r>
            <a:r>
              <a:rPr sz="2300" spc="-20">
                <a:latin typeface="Arial"/>
                <a:cs typeface="Arial"/>
              </a:rPr>
              <a:t>from </a:t>
            </a:r>
            <a:r>
              <a:rPr sz="2300" spc="-105">
                <a:latin typeface="Arial"/>
                <a:cs typeface="Arial"/>
              </a:rPr>
              <a:t>witnesses </a:t>
            </a:r>
            <a:r>
              <a:rPr sz="2300" spc="-50">
                <a:latin typeface="Arial"/>
                <a:cs typeface="Arial"/>
              </a:rPr>
              <a:t>who </a:t>
            </a:r>
            <a:r>
              <a:rPr sz="2300" spc="-40">
                <a:latin typeface="Arial"/>
                <a:cs typeface="Arial"/>
              </a:rPr>
              <a:t>did</a:t>
            </a:r>
            <a:r>
              <a:rPr sz="2300" spc="-445">
                <a:latin typeface="Arial"/>
                <a:cs typeface="Arial"/>
              </a:rPr>
              <a:t> </a:t>
            </a:r>
            <a:r>
              <a:rPr sz="2300">
                <a:latin typeface="Arial"/>
                <a:cs typeface="Arial"/>
              </a:rPr>
              <a:t>not  </a:t>
            </a:r>
            <a:r>
              <a:rPr sz="2300" spc="-25">
                <a:latin typeface="Arial"/>
                <a:cs typeface="Arial"/>
              </a:rPr>
              <a:t>testify at</a:t>
            </a:r>
            <a:r>
              <a:rPr sz="2300" spc="-240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hearing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732279"/>
            <a:ext cx="49250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0032A0"/>
                </a:solidFill>
              </a:rPr>
              <a:t>Unavailable</a:t>
            </a:r>
            <a:r>
              <a:rPr spc="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Witnesses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57655"/>
            <a:ext cx="2514600" cy="5659120"/>
          </a:xfrm>
          <a:custGeom>
            <a:avLst/>
            <a:gdLst/>
            <a:ahLst/>
            <a:cxnLst/>
            <a:rect l="l" t="t" r="r" b="b"/>
            <a:pathLst>
              <a:path w="2514600" h="5659120">
                <a:moveTo>
                  <a:pt x="2514600" y="0"/>
                </a:moveTo>
                <a:lnTo>
                  <a:pt x="0" y="0"/>
                </a:lnTo>
                <a:lnTo>
                  <a:pt x="0" y="5658612"/>
                </a:lnTo>
                <a:lnTo>
                  <a:pt x="2514600" y="5658612"/>
                </a:lnTo>
                <a:lnTo>
                  <a:pt x="2514600" y="0"/>
                </a:lnTo>
                <a:close/>
              </a:path>
            </a:pathLst>
          </a:custGeom>
          <a:solidFill>
            <a:srgbClr val="0032A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 dirty="0"/>
              <a:t>©</a:t>
            </a:r>
            <a:r>
              <a:rPr spc="-85" dirty="0"/>
              <a:t> </a:t>
            </a:r>
            <a:r>
              <a:rPr spc="-40" dirty="0"/>
              <a:t>2020 </a:t>
            </a:r>
            <a:r>
              <a:rPr spc="-65" dirty="0"/>
              <a:t>Husch </a:t>
            </a:r>
            <a:r>
              <a:rPr spc="-40" dirty="0"/>
              <a:t>Blackwell </a:t>
            </a:r>
            <a:r>
              <a:rPr spc="-130" dirty="0"/>
              <a:t>LLP</a:t>
            </a:r>
          </a:p>
        </p:txBody>
      </p:sp>
      <p:sp>
        <p:nvSpPr>
          <p:cNvPr id="4" name="object 4" descr="HuschBlackwell Logo"/>
          <p:cNvSpPr/>
          <p:nvPr/>
        </p:nvSpPr>
        <p:spPr>
          <a:xfrm>
            <a:off x="7923274" y="6324882"/>
            <a:ext cx="1790715" cy="1463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72364B-069F-1346-B056-25FFD4BC9CFC}"/>
              </a:ext>
            </a:extLst>
          </p:cNvPr>
          <p:cNvSpPr/>
          <p:nvPr/>
        </p:nvSpPr>
        <p:spPr>
          <a:xfrm>
            <a:off x="2753360" y="1188326"/>
            <a:ext cx="706628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Admissions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Hiring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Workplace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Academic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Residence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Amenities on 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Sports Teams</a:t>
            </a:r>
            <a:br>
              <a:rPr lang="en-US" sz="2400" spc="-80" dirty="0">
                <a:latin typeface="Arial"/>
                <a:cs typeface="Arial"/>
              </a:rPr>
            </a:br>
            <a:r>
              <a:rPr lang="en-US" sz="2400" spc="-80" dirty="0">
                <a:latin typeface="Arial"/>
                <a:cs typeface="Arial"/>
              </a:rPr>
              <a:t>Work-Study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Games, concerts, and speeches on-campus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Off-campus trips or experiences organized by the institution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Sponsored organization activities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pc="-80" dirty="0">
                <a:latin typeface="Arial"/>
                <a:cs typeface="Arial"/>
              </a:rPr>
              <a:t>Anything else that happens on campus</a:t>
            </a:r>
            <a:endParaRPr lang="en-US" sz="2400" dirty="0"/>
          </a:p>
        </p:txBody>
      </p:sp>
      <p:sp>
        <p:nvSpPr>
          <p:cNvPr id="19" name="object 19"/>
          <p:cNvSpPr txBox="1"/>
          <p:nvPr/>
        </p:nvSpPr>
        <p:spPr>
          <a:xfrm>
            <a:off x="238759" y="1297939"/>
            <a:ext cx="1894205" cy="22123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5"/>
              </a:spcBef>
            </a:pPr>
            <a:r>
              <a:rPr sz="2350" b="1" spc="20" dirty="0">
                <a:solidFill>
                  <a:srgbClr val="FFFFFF"/>
                </a:solidFill>
                <a:latin typeface="Georgia"/>
                <a:cs typeface="Georgia"/>
              </a:rPr>
              <a:t>What are  examples</a:t>
            </a:r>
            <a:r>
              <a:rPr sz="2350" b="1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350" b="1" spc="15" dirty="0">
                <a:solidFill>
                  <a:srgbClr val="FFFFFF"/>
                </a:solidFill>
                <a:latin typeface="Georgia"/>
                <a:cs typeface="Georgia"/>
              </a:rPr>
              <a:t>of  </a:t>
            </a:r>
            <a:r>
              <a:rPr sz="2350" b="1" spc="20" dirty="0">
                <a:solidFill>
                  <a:srgbClr val="FFFFFF"/>
                </a:solidFill>
                <a:latin typeface="Georgia"/>
                <a:cs typeface="Georgia"/>
              </a:rPr>
              <a:t>education  programs  and  </a:t>
            </a:r>
            <a:r>
              <a:rPr sz="2350" b="1" spc="15" dirty="0">
                <a:solidFill>
                  <a:srgbClr val="FFFFFF"/>
                </a:solidFill>
                <a:latin typeface="Georgia"/>
                <a:cs typeface="Georgia"/>
              </a:rPr>
              <a:t>activities?</a:t>
            </a:r>
            <a:endParaRPr sz="2350" dirty="0">
              <a:latin typeface="Georgia"/>
              <a:cs typeface="Georgi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1BAECE-AE85-8647-AFFE-83988B95CB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30598" y="-1097025"/>
            <a:ext cx="8675370" cy="792226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examples of education programs and activities? 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4" y="2607055"/>
            <a:ext cx="6963665" cy="2721258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5080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25">
                <a:latin typeface="Arial"/>
                <a:cs typeface="Arial"/>
              </a:rPr>
              <a:t>When </a:t>
            </a:r>
            <a:r>
              <a:rPr sz="2650" spc="-110">
                <a:latin typeface="Arial"/>
                <a:cs typeface="Arial"/>
              </a:rPr>
              <a:t>curve </a:t>
            </a:r>
            <a:r>
              <a:rPr sz="2650" spc="-120">
                <a:latin typeface="Arial"/>
                <a:cs typeface="Arial"/>
              </a:rPr>
              <a:t>balls </a:t>
            </a:r>
            <a:r>
              <a:rPr sz="2650" spc="-125">
                <a:latin typeface="Arial"/>
                <a:cs typeface="Arial"/>
              </a:rPr>
              <a:t>arise </a:t>
            </a:r>
            <a:r>
              <a:rPr sz="2650" spc="-80">
                <a:latin typeface="Arial"/>
                <a:cs typeface="Arial"/>
              </a:rPr>
              <a:t>during</a:t>
            </a:r>
            <a:r>
              <a:rPr sz="2650" spc="-235">
                <a:latin typeface="Arial"/>
                <a:cs typeface="Arial"/>
              </a:rPr>
              <a:t> </a:t>
            </a:r>
            <a:r>
              <a:rPr sz="2650" spc="-210">
                <a:latin typeface="Arial"/>
                <a:cs typeface="Arial"/>
              </a:rPr>
              <a:t>a  </a:t>
            </a:r>
            <a:r>
              <a:rPr sz="2650" spc="-100">
                <a:latin typeface="Arial"/>
                <a:cs typeface="Arial"/>
              </a:rPr>
              <a:t>hearing, </a:t>
            </a:r>
            <a:r>
              <a:rPr sz="2650" spc="-420">
                <a:latin typeface="Arial"/>
                <a:cs typeface="Arial"/>
              </a:rPr>
              <a:t>ADDRESS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225">
                <a:latin typeface="Arial"/>
                <a:cs typeface="Arial"/>
              </a:rPr>
              <a:t>THEM.</a:t>
            </a:r>
            <a:endParaRPr sz="2650">
              <a:latin typeface="Arial"/>
              <a:cs typeface="Arial"/>
            </a:endParaRPr>
          </a:p>
          <a:p>
            <a:pPr marL="955675" lvl="1" indent="-378460">
              <a:lnSpc>
                <a:spcPct val="100000"/>
              </a:lnSpc>
              <a:spcBef>
                <a:spcPts val="375"/>
              </a:spcBef>
              <a:buFont typeface="Courier New"/>
              <a:buChar char="o"/>
              <a:tabLst>
                <a:tab pos="956310" algn="l"/>
              </a:tabLst>
            </a:pPr>
            <a:r>
              <a:rPr sz="2650" spc="-90">
                <a:latin typeface="Arial"/>
                <a:cs typeface="Arial"/>
              </a:rPr>
              <a:t>Late/new</a:t>
            </a:r>
            <a:r>
              <a:rPr sz="2650" spc="-125">
                <a:latin typeface="Arial"/>
                <a:cs typeface="Arial"/>
              </a:rPr>
              <a:t> </a:t>
            </a:r>
            <a:r>
              <a:rPr sz="2650" spc="-130">
                <a:latin typeface="Arial"/>
                <a:cs typeface="Arial"/>
              </a:rPr>
              <a:t>evidence</a:t>
            </a:r>
            <a:endParaRPr sz="2650">
              <a:latin typeface="Arial"/>
              <a:cs typeface="Arial"/>
            </a:endParaRPr>
          </a:p>
          <a:p>
            <a:pPr marL="955675" lvl="1" indent="-37846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956310" algn="l"/>
              </a:tabLst>
            </a:pPr>
            <a:r>
              <a:rPr sz="2650" spc="-110">
                <a:latin typeface="Arial"/>
                <a:cs typeface="Arial"/>
              </a:rPr>
              <a:t>Conflicts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200">
                <a:latin typeface="Arial"/>
                <a:cs typeface="Arial"/>
              </a:rPr>
              <a:t> </a:t>
            </a:r>
            <a:r>
              <a:rPr sz="2650" spc="-55">
                <a:latin typeface="Arial"/>
                <a:cs typeface="Arial"/>
              </a:rPr>
              <a:t>interest</a:t>
            </a:r>
            <a:endParaRPr sz="2650">
              <a:latin typeface="Arial"/>
              <a:cs typeface="Arial"/>
            </a:endParaRPr>
          </a:p>
          <a:p>
            <a:pPr marL="955675" lvl="1" indent="-378460">
              <a:lnSpc>
                <a:spcPct val="100000"/>
              </a:lnSpc>
              <a:spcBef>
                <a:spcPts val="495"/>
              </a:spcBef>
              <a:buFont typeface="Courier New"/>
              <a:buChar char="o"/>
              <a:tabLst>
                <a:tab pos="956310" algn="l"/>
              </a:tabLst>
            </a:pPr>
            <a:r>
              <a:rPr sz="2650" spc="-114">
                <a:latin typeface="Arial"/>
                <a:cs typeface="Arial"/>
              </a:rPr>
              <a:t>Heightened</a:t>
            </a:r>
            <a:r>
              <a:rPr sz="2650" spc="-155">
                <a:latin typeface="Arial"/>
                <a:cs typeface="Arial"/>
              </a:rPr>
              <a:t> </a:t>
            </a:r>
            <a:r>
              <a:rPr sz="2650" spc="-85">
                <a:latin typeface="Arial"/>
                <a:cs typeface="Arial"/>
              </a:rPr>
              <a:t>emotions</a:t>
            </a:r>
            <a:endParaRPr sz="2650">
              <a:latin typeface="Arial"/>
              <a:cs typeface="Arial"/>
            </a:endParaRPr>
          </a:p>
          <a:p>
            <a:pPr marL="955675" lvl="1" indent="-378460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956310" algn="l"/>
              </a:tabLst>
            </a:pPr>
            <a:r>
              <a:rPr sz="2650" spc="-80">
                <a:latin typeface="Arial"/>
                <a:cs typeface="Arial"/>
              </a:rPr>
              <a:t>Potential</a:t>
            </a:r>
            <a:r>
              <a:rPr sz="2650" spc="-165">
                <a:latin typeface="Arial"/>
                <a:cs typeface="Arial"/>
              </a:rPr>
              <a:t> </a:t>
            </a:r>
            <a:r>
              <a:rPr sz="2650" spc="-80">
                <a:latin typeface="Arial"/>
                <a:cs typeface="Arial"/>
              </a:rPr>
              <a:t>trauma-impact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683511"/>
            <a:ext cx="61658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Be Ready to Field</a:t>
            </a:r>
            <a:r>
              <a:rPr spc="-85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Curveballs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78739" y="2335224"/>
            <a:ext cx="8763000" cy="51456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b="1" i="1" spc="-185" dirty="0">
                <a:latin typeface="Arial-BoldItalicMT"/>
                <a:cs typeface="Arial-BoldItalicMT"/>
              </a:rPr>
              <a:t>Be </a:t>
            </a:r>
            <a:r>
              <a:rPr sz="1650" b="1" i="1" spc="-100" dirty="0">
                <a:latin typeface="Arial-BoldItalicMT"/>
                <a:cs typeface="Arial-BoldItalicMT"/>
              </a:rPr>
              <a:t>ready </a:t>
            </a:r>
            <a:r>
              <a:rPr sz="1650" b="1" i="1" spc="-60" dirty="0">
                <a:latin typeface="Arial-BoldItalicMT"/>
                <a:cs typeface="Arial-BoldItalicMT"/>
              </a:rPr>
              <a:t>to </a:t>
            </a:r>
            <a:r>
              <a:rPr sz="1650" b="1" i="1" spc="-145" dirty="0">
                <a:latin typeface="Arial-BoldItalicMT"/>
                <a:cs typeface="Arial-BoldItalicMT"/>
              </a:rPr>
              <a:t>respond </a:t>
            </a:r>
            <a:r>
              <a:rPr sz="1650" b="1" i="1" spc="-55" dirty="0">
                <a:latin typeface="Arial-BoldItalicMT"/>
                <a:cs typeface="Arial-BoldItalicMT"/>
              </a:rPr>
              <a:t>to </a:t>
            </a:r>
            <a:r>
              <a:rPr sz="1650" b="1" i="1" spc="-125" dirty="0">
                <a:latin typeface="Arial-BoldItalicMT"/>
                <a:cs typeface="Arial-BoldItalicMT"/>
              </a:rPr>
              <a:t>curveballs </a:t>
            </a:r>
            <a:r>
              <a:rPr sz="1650" b="1" i="1" spc="-55" dirty="0">
                <a:latin typeface="Arial-BoldItalicMT"/>
                <a:cs typeface="Arial-BoldItalicMT"/>
              </a:rPr>
              <a:t>with </a:t>
            </a:r>
            <a:r>
              <a:rPr sz="1650" b="1" i="1" spc="-140" dirty="0">
                <a:latin typeface="Arial-BoldItalicMT"/>
                <a:cs typeface="Arial-BoldItalicMT"/>
              </a:rPr>
              <a:t>questions </a:t>
            </a:r>
            <a:r>
              <a:rPr sz="1650" b="1" i="1" spc="-80" dirty="0">
                <a:latin typeface="Arial-BoldItalicMT"/>
                <a:cs typeface="Arial-BoldItalicMT"/>
              </a:rPr>
              <a:t>(or </a:t>
            </a:r>
            <a:r>
              <a:rPr sz="1650" b="1" i="1" spc="-180" dirty="0">
                <a:latin typeface="Arial-BoldItalicMT"/>
                <a:cs typeface="Arial-BoldItalicMT"/>
              </a:rPr>
              <a:t>recess </a:t>
            </a:r>
            <a:r>
              <a:rPr sz="1650" b="1" i="1" spc="-60" dirty="0">
                <a:latin typeface="Arial-BoldItalicMT"/>
                <a:cs typeface="Arial-BoldItalicMT"/>
              </a:rPr>
              <a:t>to</a:t>
            </a:r>
            <a:r>
              <a:rPr sz="1650" b="1" i="1" spc="-225" dirty="0">
                <a:latin typeface="Arial-BoldItalicMT"/>
                <a:cs typeface="Arial-BoldItalicMT"/>
              </a:rPr>
              <a:t> </a:t>
            </a:r>
            <a:r>
              <a:rPr sz="1650" b="1" i="1" spc="-105" dirty="0">
                <a:latin typeface="Arial-BoldItalicMT"/>
                <a:cs typeface="Arial-BoldItalicMT"/>
              </a:rPr>
              <a:t>regroup)</a:t>
            </a:r>
            <a:endParaRPr lang="en-US" sz="1650" b="1" i="1" spc="-105" dirty="0">
              <a:latin typeface="Arial-BoldItalicMT"/>
              <a:cs typeface="Arial-BoldItalicMT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z="1650" b="1" i="1" spc="-105" dirty="0">
              <a:latin typeface="Arial-BoldItalicMT"/>
              <a:cs typeface="Arial-BoldItalicMT"/>
            </a:endParaRPr>
          </a:p>
          <a:p>
            <a:pPr marL="2286000" indent="-2273300">
              <a:spcBef>
                <a:spcPts val="135"/>
              </a:spcBef>
            </a:pPr>
            <a:r>
              <a:rPr lang="en-US" spc="-25" dirty="0">
                <a:latin typeface="Arial"/>
                <a:cs typeface="Arial"/>
              </a:rPr>
              <a:t>Late/new </a:t>
            </a:r>
            <a:r>
              <a:rPr lang="en-US" spc="-55" dirty="0">
                <a:latin typeface="Arial"/>
                <a:cs typeface="Arial"/>
              </a:rPr>
              <a:t>evidence</a:t>
            </a:r>
            <a:r>
              <a:rPr lang="en-US" spc="-175" dirty="0">
                <a:latin typeface="Arial"/>
                <a:cs typeface="Arial"/>
              </a:rPr>
              <a:t> </a:t>
            </a:r>
            <a:r>
              <a:rPr lang="en-US" spc="35" dirty="0">
                <a:latin typeface="Wingdings"/>
                <a:cs typeface="Wingdings"/>
              </a:rPr>
              <a:t> </a:t>
            </a:r>
            <a:r>
              <a:rPr lang="en-US" spc="-45" dirty="0">
                <a:latin typeface="Arial"/>
                <a:cs typeface="Arial"/>
              </a:rPr>
              <a:t>Why </a:t>
            </a:r>
            <a:r>
              <a:rPr lang="en-US" spc="-25" dirty="0">
                <a:latin typeface="Arial"/>
                <a:cs typeface="Arial"/>
              </a:rPr>
              <a:t>wasn’t </a:t>
            </a:r>
            <a:r>
              <a:rPr lang="en-US" spc="-20" dirty="0">
                <a:latin typeface="Arial"/>
                <a:cs typeface="Arial"/>
              </a:rPr>
              <a:t>this </a:t>
            </a:r>
            <a:r>
              <a:rPr lang="en-US" spc="-45" dirty="0">
                <a:latin typeface="Arial"/>
                <a:cs typeface="Arial"/>
              </a:rPr>
              <a:t>presented </a:t>
            </a:r>
            <a:r>
              <a:rPr lang="en-US" spc="-30" dirty="0">
                <a:latin typeface="Arial"/>
                <a:cs typeface="Arial"/>
              </a:rPr>
              <a:t>during </a:t>
            </a:r>
            <a:r>
              <a:rPr lang="en-US" spc="-5" dirty="0">
                <a:latin typeface="Arial"/>
                <a:cs typeface="Arial"/>
              </a:rPr>
              <a:t>the</a:t>
            </a:r>
            <a:r>
              <a:rPr lang="en-US" spc="30" dirty="0">
                <a:latin typeface="Arial"/>
                <a:cs typeface="Arial"/>
              </a:rPr>
              <a:t> </a:t>
            </a:r>
            <a:r>
              <a:rPr lang="en-US" spc="-35" dirty="0">
                <a:latin typeface="Arial"/>
                <a:cs typeface="Arial"/>
              </a:rPr>
              <a:t>investigation?</a:t>
            </a:r>
          </a:p>
          <a:p>
            <a:pPr marL="2286000" indent="-2273300">
              <a:spcBef>
                <a:spcPts val="135"/>
              </a:spcBef>
            </a:pPr>
            <a:endParaRPr lang="en-US" spc="-45" dirty="0">
              <a:latin typeface="Arial"/>
              <a:cs typeface="Arial"/>
            </a:endParaRPr>
          </a:p>
          <a:p>
            <a:pPr marL="2286000" indent="-2273300">
              <a:spcBef>
                <a:spcPts val="135"/>
              </a:spcBef>
            </a:pPr>
            <a:r>
              <a:rPr lang="en-US" spc="-45" dirty="0">
                <a:latin typeface="Arial"/>
                <a:cs typeface="Arial"/>
              </a:rPr>
              <a:t>Conflicts </a:t>
            </a:r>
            <a:r>
              <a:rPr lang="en-US" spc="10" dirty="0">
                <a:latin typeface="Arial"/>
                <a:cs typeface="Arial"/>
              </a:rPr>
              <a:t>of </a:t>
            </a:r>
            <a:r>
              <a:rPr lang="en-US" spc="-15" dirty="0">
                <a:latin typeface="Arial"/>
                <a:cs typeface="Arial"/>
              </a:rPr>
              <a:t>interest</a:t>
            </a:r>
            <a:r>
              <a:rPr lang="en-US" spc="-240" dirty="0">
                <a:latin typeface="Arial"/>
                <a:cs typeface="Arial"/>
              </a:rPr>
              <a:t> </a:t>
            </a:r>
            <a:r>
              <a:rPr lang="en-US" spc="35" dirty="0">
                <a:latin typeface="Wingdings"/>
                <a:cs typeface="Wingdings"/>
              </a:rPr>
              <a:t> </a:t>
            </a:r>
            <a:r>
              <a:rPr lang="en-US" spc="-45" dirty="0">
                <a:latin typeface="Arial"/>
                <a:cs typeface="Arial"/>
              </a:rPr>
              <a:t>Why are these being </a:t>
            </a:r>
            <a:r>
              <a:rPr lang="en-US" spc="-60" dirty="0">
                <a:latin typeface="Arial"/>
                <a:cs typeface="Arial"/>
              </a:rPr>
              <a:t>raised </a:t>
            </a:r>
            <a:r>
              <a:rPr lang="en-US" spc="-45" dirty="0">
                <a:latin typeface="Arial"/>
                <a:cs typeface="Arial"/>
              </a:rPr>
              <a:t>now? </a:t>
            </a:r>
            <a:r>
              <a:rPr lang="en-US" spc="-25" dirty="0">
                <a:latin typeface="Arial"/>
                <a:cs typeface="Arial"/>
              </a:rPr>
              <a:t>What </a:t>
            </a:r>
            <a:r>
              <a:rPr lang="en-US" spc="-75" dirty="0">
                <a:latin typeface="Arial"/>
                <a:cs typeface="Arial"/>
              </a:rPr>
              <a:t>changed?</a:t>
            </a:r>
          </a:p>
          <a:p>
            <a:pPr marL="2286000" indent="-2273300">
              <a:spcBef>
                <a:spcPts val="135"/>
              </a:spcBef>
            </a:pPr>
            <a:endParaRPr lang="en-US" dirty="0">
              <a:latin typeface="Arial"/>
              <a:cs typeface="Arial"/>
            </a:endParaRPr>
          </a:p>
          <a:p>
            <a:pPr marL="2286000" indent="-2273300">
              <a:spcBef>
                <a:spcPts val="135"/>
              </a:spcBef>
            </a:pPr>
            <a:r>
              <a:rPr lang="en-US" spc="-45" dirty="0">
                <a:latin typeface="Arial"/>
                <a:cs typeface="Arial"/>
              </a:rPr>
              <a:t>Heightened </a:t>
            </a:r>
            <a:r>
              <a:rPr lang="en-US" spc="-30" dirty="0">
                <a:latin typeface="Arial"/>
                <a:cs typeface="Arial"/>
              </a:rPr>
              <a:t>emotions </a:t>
            </a:r>
            <a:r>
              <a:rPr lang="en-US" spc="35" dirty="0">
                <a:latin typeface="Wingdings"/>
                <a:cs typeface="Wingdings"/>
              </a:rPr>
              <a:t></a:t>
            </a:r>
            <a:r>
              <a:rPr lang="en-US" spc="-700" dirty="0">
                <a:latin typeface="Wingdings"/>
                <a:cs typeface="Wingdings"/>
              </a:rPr>
              <a:t> </a:t>
            </a:r>
            <a:r>
              <a:rPr lang="en-US" spc="-140" dirty="0">
                <a:latin typeface="Arial"/>
                <a:cs typeface="Arial"/>
              </a:rPr>
              <a:t>Take </a:t>
            </a:r>
            <a:r>
              <a:rPr lang="en-US" spc="-95" dirty="0">
                <a:latin typeface="Arial"/>
                <a:cs typeface="Arial"/>
              </a:rPr>
              <a:t>a </a:t>
            </a:r>
            <a:r>
              <a:rPr lang="en-US" spc="-50" dirty="0">
                <a:latin typeface="Arial"/>
                <a:cs typeface="Arial"/>
              </a:rPr>
              <a:t>break </a:t>
            </a:r>
            <a:r>
              <a:rPr lang="en-US" spc="-85" dirty="0">
                <a:latin typeface="Arial"/>
                <a:cs typeface="Arial"/>
              </a:rPr>
              <a:t>so </a:t>
            </a:r>
            <a:r>
              <a:rPr lang="en-US" spc="-45" dirty="0">
                <a:latin typeface="Arial"/>
                <a:cs typeface="Arial"/>
              </a:rPr>
              <a:t>hearing </a:t>
            </a:r>
            <a:r>
              <a:rPr lang="en-US" spc="-75" dirty="0">
                <a:latin typeface="Arial"/>
                <a:cs typeface="Arial"/>
              </a:rPr>
              <a:t>can </a:t>
            </a:r>
            <a:r>
              <a:rPr lang="en-US" spc="-45" dirty="0">
                <a:latin typeface="Arial"/>
                <a:cs typeface="Arial"/>
              </a:rPr>
              <a:t>proceed </a:t>
            </a:r>
            <a:r>
              <a:rPr lang="en-US" spc="-25" dirty="0">
                <a:latin typeface="Arial"/>
                <a:cs typeface="Arial"/>
              </a:rPr>
              <a:t>productively</a:t>
            </a:r>
            <a:endParaRPr lang="en-US" dirty="0">
              <a:latin typeface="Arial"/>
              <a:cs typeface="Arial"/>
            </a:endParaRPr>
          </a:p>
          <a:p>
            <a:pPr marL="2286000" indent="-2273300">
              <a:spcBef>
                <a:spcPts val="135"/>
              </a:spcBef>
            </a:pPr>
            <a:endParaRPr lang="en-US" dirty="0">
              <a:latin typeface="Wingdings"/>
              <a:cs typeface="Wingdings"/>
            </a:endParaRPr>
          </a:p>
          <a:p>
            <a:pPr marL="2286000" indent="-2273300">
              <a:spcBef>
                <a:spcPts val="135"/>
              </a:spcBef>
            </a:pPr>
            <a:r>
              <a:rPr lang="en-US" spc="-45" dirty="0">
                <a:latin typeface="Arial"/>
                <a:cs typeface="Arial"/>
              </a:rPr>
              <a:t>Heightened </a:t>
            </a:r>
            <a:r>
              <a:rPr lang="en-US" spc="-30" dirty="0">
                <a:latin typeface="Arial"/>
                <a:cs typeface="Arial"/>
              </a:rPr>
              <a:t>emotions </a:t>
            </a:r>
            <a:r>
              <a:rPr lang="en-US" spc="35" dirty="0">
                <a:latin typeface="Wingdings"/>
                <a:cs typeface="Wingdings"/>
              </a:rPr>
              <a:t></a:t>
            </a:r>
            <a:r>
              <a:rPr lang="en-US" spc="-700" dirty="0">
                <a:latin typeface="Wingdings"/>
                <a:cs typeface="Wingdings"/>
              </a:rPr>
              <a:t> </a:t>
            </a:r>
            <a:r>
              <a:rPr lang="en-US" spc="-140" dirty="0">
                <a:latin typeface="Arial"/>
                <a:cs typeface="Arial"/>
              </a:rPr>
              <a:t>Take </a:t>
            </a:r>
            <a:r>
              <a:rPr lang="en-US" spc="-95" dirty="0">
                <a:latin typeface="Arial"/>
                <a:cs typeface="Arial"/>
              </a:rPr>
              <a:t>a </a:t>
            </a:r>
            <a:r>
              <a:rPr lang="en-US" spc="-50" dirty="0">
                <a:latin typeface="Arial"/>
                <a:cs typeface="Arial"/>
              </a:rPr>
              <a:t>break </a:t>
            </a:r>
            <a:r>
              <a:rPr lang="en-US" spc="-85" dirty="0">
                <a:latin typeface="Arial"/>
                <a:cs typeface="Arial"/>
              </a:rPr>
              <a:t>so </a:t>
            </a:r>
            <a:r>
              <a:rPr lang="en-US" spc="-45" dirty="0">
                <a:latin typeface="Arial"/>
                <a:cs typeface="Arial"/>
              </a:rPr>
              <a:t>hearing </a:t>
            </a:r>
            <a:r>
              <a:rPr lang="en-US" spc="-75" dirty="0">
                <a:latin typeface="Arial"/>
                <a:cs typeface="Arial"/>
              </a:rPr>
              <a:t>can </a:t>
            </a:r>
            <a:r>
              <a:rPr lang="en-US" spc="-45" dirty="0">
                <a:latin typeface="Arial"/>
                <a:cs typeface="Arial"/>
              </a:rPr>
              <a:t>proceed </a:t>
            </a:r>
            <a:r>
              <a:rPr lang="en-US" spc="-25" dirty="0">
                <a:latin typeface="Arial"/>
                <a:cs typeface="Arial"/>
              </a:rPr>
              <a:t>productively</a:t>
            </a:r>
          </a:p>
          <a:p>
            <a:pPr marL="2286000" indent="-2273300">
              <a:spcBef>
                <a:spcPts val="135"/>
              </a:spcBef>
            </a:pPr>
            <a:endParaRPr lang="en-US" spc="-25" dirty="0">
              <a:latin typeface="Arial"/>
              <a:cs typeface="Arial"/>
            </a:endParaRPr>
          </a:p>
          <a:p>
            <a:pPr marL="2286000" indent="-2273300">
              <a:spcBef>
                <a:spcPts val="135"/>
              </a:spcBef>
            </a:pPr>
            <a:r>
              <a:rPr lang="en-US" spc="-30" dirty="0">
                <a:latin typeface="Arial"/>
                <a:cs typeface="Arial"/>
              </a:rPr>
              <a:t>Potential trauma-impact</a:t>
            </a:r>
            <a:r>
              <a:rPr lang="en-US" spc="-155" dirty="0">
                <a:latin typeface="Arial"/>
                <a:cs typeface="Arial"/>
              </a:rPr>
              <a:t> </a:t>
            </a:r>
            <a:r>
              <a:rPr lang="en-US" spc="15" dirty="0">
                <a:latin typeface="Wingdings"/>
                <a:cs typeface="Wingdings"/>
              </a:rPr>
              <a:t> </a:t>
            </a:r>
            <a:r>
              <a:rPr lang="en-US" spc="-130" dirty="0">
                <a:latin typeface="Arial"/>
                <a:cs typeface="Arial"/>
              </a:rPr>
              <a:t>Take </a:t>
            </a:r>
            <a:r>
              <a:rPr lang="en-US" spc="-60" dirty="0">
                <a:latin typeface="Arial"/>
                <a:cs typeface="Arial"/>
              </a:rPr>
              <a:t>breaks, </a:t>
            </a:r>
            <a:r>
              <a:rPr lang="en-US" spc="-25" dirty="0">
                <a:latin typeface="Arial"/>
                <a:cs typeface="Arial"/>
              </a:rPr>
              <a:t>rely </a:t>
            </a:r>
            <a:r>
              <a:rPr lang="en-US" spc="-35" dirty="0">
                <a:latin typeface="Arial"/>
                <a:cs typeface="Arial"/>
              </a:rPr>
              <a:t>on </a:t>
            </a:r>
            <a:r>
              <a:rPr lang="en-US" spc="-25" dirty="0">
                <a:latin typeface="Arial"/>
                <a:cs typeface="Arial"/>
              </a:rPr>
              <a:t>support </a:t>
            </a:r>
            <a:r>
              <a:rPr lang="en-US" spc="-60" dirty="0">
                <a:latin typeface="Arial"/>
                <a:cs typeface="Arial"/>
              </a:rPr>
              <a:t>persons, </a:t>
            </a:r>
            <a:r>
              <a:rPr lang="en-US" spc="-55" dirty="0">
                <a:latin typeface="Arial"/>
                <a:cs typeface="Arial"/>
              </a:rPr>
              <a:t>and </a:t>
            </a:r>
            <a:r>
              <a:rPr lang="en-US" spc="-60" dirty="0">
                <a:latin typeface="Arial"/>
                <a:cs typeface="Arial"/>
              </a:rPr>
              <a:t>give </a:t>
            </a:r>
            <a:r>
              <a:rPr lang="en-US" spc="-10" dirty="0">
                <a:latin typeface="Arial"/>
                <a:cs typeface="Arial"/>
              </a:rPr>
              <a:t>opportunity </a:t>
            </a:r>
            <a:r>
              <a:rPr lang="en-US" spc="20" dirty="0">
                <a:latin typeface="Arial"/>
                <a:cs typeface="Arial"/>
              </a:rPr>
              <a:t>to  </a:t>
            </a:r>
            <a:r>
              <a:rPr lang="en-US" spc="-20" dirty="0">
                <a:latin typeface="Arial"/>
                <a:cs typeface="Arial"/>
              </a:rPr>
              <a:t>party </a:t>
            </a:r>
            <a:r>
              <a:rPr lang="en-US" spc="-15" dirty="0">
                <a:latin typeface="Arial"/>
                <a:cs typeface="Arial"/>
              </a:rPr>
              <a:t>potentially </a:t>
            </a:r>
            <a:r>
              <a:rPr lang="en-US" spc="-35" dirty="0">
                <a:latin typeface="Arial"/>
                <a:cs typeface="Arial"/>
              </a:rPr>
              <a:t>impacted </a:t>
            </a:r>
            <a:r>
              <a:rPr lang="en-US" spc="20" dirty="0">
                <a:latin typeface="Arial"/>
                <a:cs typeface="Arial"/>
              </a:rPr>
              <a:t>to </a:t>
            </a:r>
            <a:r>
              <a:rPr lang="en-US" spc="-25" dirty="0">
                <a:latin typeface="Arial"/>
                <a:cs typeface="Arial"/>
              </a:rPr>
              <a:t>participate </a:t>
            </a:r>
            <a:r>
              <a:rPr lang="en-US" spc="-15" dirty="0">
                <a:latin typeface="Arial"/>
                <a:cs typeface="Arial"/>
              </a:rPr>
              <a:t>in </a:t>
            </a:r>
            <a:r>
              <a:rPr lang="en-US" spc="-10" dirty="0">
                <a:latin typeface="Arial"/>
                <a:cs typeface="Arial"/>
              </a:rPr>
              <a:t>the </a:t>
            </a:r>
            <a:r>
              <a:rPr lang="en-US" spc="-45" dirty="0">
                <a:latin typeface="Arial"/>
                <a:cs typeface="Arial"/>
              </a:rPr>
              <a:t>manner </a:t>
            </a:r>
            <a:r>
              <a:rPr lang="en-US" spc="-25" dirty="0">
                <a:latin typeface="Arial"/>
                <a:cs typeface="Arial"/>
              </a:rPr>
              <a:t>they  </a:t>
            </a:r>
            <a:r>
              <a:rPr lang="en-US" spc="-50" dirty="0">
                <a:latin typeface="Arial"/>
                <a:cs typeface="Arial"/>
              </a:rPr>
              <a:t>are </a:t>
            </a:r>
            <a:r>
              <a:rPr lang="en-US" spc="-35" dirty="0">
                <a:latin typeface="Arial"/>
                <a:cs typeface="Arial"/>
              </a:rPr>
              <a:t>most</a:t>
            </a:r>
            <a:r>
              <a:rPr lang="en-US" spc="-100" dirty="0">
                <a:latin typeface="Arial"/>
                <a:cs typeface="Arial"/>
              </a:rPr>
              <a:t> </a:t>
            </a:r>
            <a:r>
              <a:rPr lang="en-US" spc="-25" dirty="0">
                <a:latin typeface="Arial"/>
                <a:cs typeface="Arial"/>
              </a:rPr>
              <a:t>comfortable</a:t>
            </a:r>
            <a:endParaRPr lang="en-US" dirty="0">
              <a:latin typeface="Arial"/>
              <a:cs typeface="Arial"/>
            </a:endParaRPr>
          </a:p>
          <a:p>
            <a:pPr marL="12700">
              <a:spcBef>
                <a:spcPts val="135"/>
              </a:spcBef>
            </a:pPr>
            <a:endParaRPr lang="en-US" dirty="0">
              <a:latin typeface="Wingdings"/>
              <a:cs typeface="Wingdings"/>
            </a:endParaRPr>
          </a:p>
          <a:p>
            <a:pPr marL="12700">
              <a:spcBef>
                <a:spcPts val="135"/>
              </a:spcBef>
            </a:pPr>
            <a:endParaRPr lang="en-US" dirty="0">
              <a:latin typeface="Arial"/>
              <a:cs typeface="Arial"/>
            </a:endParaRPr>
          </a:p>
          <a:p>
            <a:pPr marL="12700">
              <a:spcBef>
                <a:spcPts val="135"/>
              </a:spcBef>
            </a:pPr>
            <a:endParaRPr lang="en-US" dirty="0">
              <a:latin typeface="Wingdings"/>
              <a:cs typeface="Wingdings"/>
            </a:endParaRPr>
          </a:p>
          <a:p>
            <a:pPr marL="12700">
              <a:spcBef>
                <a:spcPts val="135"/>
              </a:spcBef>
            </a:pPr>
            <a:endParaRPr lang="en-US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endParaRPr lang="en-US" dirty="0">
              <a:latin typeface="Wingdings"/>
              <a:cs typeface="Wingding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8739" y="1424799"/>
            <a:ext cx="446087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15" dirty="0">
                <a:solidFill>
                  <a:srgbClr val="0032A0"/>
                </a:solidFill>
              </a:rPr>
              <a:t>The </a:t>
            </a:r>
            <a:r>
              <a:rPr sz="3600" spc="10" dirty="0">
                <a:solidFill>
                  <a:srgbClr val="0032A0"/>
                </a:solidFill>
              </a:rPr>
              <a:t>Art </a:t>
            </a:r>
            <a:r>
              <a:rPr sz="3600" spc="15" dirty="0">
                <a:solidFill>
                  <a:srgbClr val="0032A0"/>
                </a:solidFill>
              </a:rPr>
              <a:t>of</a:t>
            </a:r>
            <a:r>
              <a:rPr sz="3600" spc="-60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Fielding</a:t>
            </a:r>
            <a:endParaRPr sz="3600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2" y="2529332"/>
            <a:ext cx="7059677" cy="222189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90525" indent="-378460" algn="just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91160" algn="l"/>
              </a:tabLst>
            </a:pPr>
            <a:r>
              <a:rPr sz="1950" b="1" spc="-135" dirty="0">
                <a:latin typeface="Arial"/>
                <a:cs typeface="Arial"/>
              </a:rPr>
              <a:t>Character </a:t>
            </a:r>
            <a:r>
              <a:rPr sz="1950" b="1" spc="-100" dirty="0">
                <a:latin typeface="Arial"/>
                <a:cs typeface="Arial"/>
              </a:rPr>
              <a:t>witnesses/</a:t>
            </a:r>
            <a:r>
              <a:rPr sz="1950" b="1" spc="-65" dirty="0">
                <a:latin typeface="Arial"/>
                <a:cs typeface="Arial"/>
              </a:rPr>
              <a:t> </a:t>
            </a:r>
            <a:r>
              <a:rPr sz="1950" b="1" spc="-120" dirty="0">
                <a:latin typeface="Arial"/>
                <a:cs typeface="Arial"/>
              </a:rPr>
              <a:t>statements</a:t>
            </a:r>
            <a:endParaRPr sz="1950" dirty="0">
              <a:latin typeface="Arial"/>
              <a:cs typeface="Arial"/>
            </a:endParaRPr>
          </a:p>
          <a:p>
            <a:pPr marL="955675" marR="197485" lvl="1" indent="-378460" algn="just">
              <a:lnSpc>
                <a:spcPts val="2140"/>
              </a:lnSpc>
              <a:spcBef>
                <a:spcPts val="525"/>
              </a:spcBef>
              <a:buFont typeface="Courier New"/>
              <a:buChar char="o"/>
              <a:tabLst>
                <a:tab pos="956310" algn="l"/>
              </a:tabLst>
            </a:pPr>
            <a:r>
              <a:rPr sz="1950" spc="-85" dirty="0">
                <a:latin typeface="Arial"/>
                <a:cs typeface="Arial"/>
              </a:rPr>
              <a:t>Character </a:t>
            </a:r>
            <a:r>
              <a:rPr sz="1950" spc="-75" dirty="0">
                <a:latin typeface="Arial"/>
                <a:cs typeface="Arial"/>
              </a:rPr>
              <a:t>evidence </a:t>
            </a:r>
            <a:r>
              <a:rPr sz="1950" spc="-100" dirty="0">
                <a:latin typeface="Arial"/>
                <a:cs typeface="Arial"/>
              </a:rPr>
              <a:t>does </a:t>
            </a:r>
            <a:r>
              <a:rPr sz="1950" spc="5" dirty="0">
                <a:latin typeface="Arial"/>
                <a:cs typeface="Arial"/>
              </a:rPr>
              <a:t>not</a:t>
            </a:r>
            <a:r>
              <a:rPr sz="1950" spc="-19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often  </a:t>
            </a:r>
            <a:r>
              <a:rPr sz="1950" spc="-35" dirty="0">
                <a:latin typeface="Arial"/>
                <a:cs typeface="Arial"/>
              </a:rPr>
              <a:t>hold </a:t>
            </a:r>
            <a:r>
              <a:rPr sz="1950" spc="-75" dirty="0">
                <a:latin typeface="Arial"/>
                <a:cs typeface="Arial"/>
              </a:rPr>
              <a:t>much </a:t>
            </a:r>
            <a:r>
              <a:rPr sz="1950" spc="-30" dirty="0">
                <a:latin typeface="Arial"/>
                <a:cs typeface="Arial"/>
              </a:rPr>
              <a:t>weight </a:t>
            </a:r>
            <a:r>
              <a:rPr sz="1950" spc="-175" dirty="0">
                <a:latin typeface="Arial"/>
                <a:cs typeface="Arial"/>
              </a:rPr>
              <a:t>as </a:t>
            </a:r>
            <a:r>
              <a:rPr sz="1950" spc="35" dirty="0">
                <a:latin typeface="Arial"/>
                <a:cs typeface="Arial"/>
              </a:rPr>
              <a:t>to </a:t>
            </a:r>
            <a:r>
              <a:rPr sz="1950" spc="-25" dirty="0">
                <a:latin typeface="Arial"/>
                <a:cs typeface="Arial"/>
              </a:rPr>
              <a:t>whether </a:t>
            </a:r>
            <a:r>
              <a:rPr sz="1950" spc="-140" dirty="0">
                <a:latin typeface="Arial"/>
                <a:cs typeface="Arial"/>
              </a:rPr>
              <a:t>a  </a:t>
            </a:r>
            <a:r>
              <a:rPr sz="1950" spc="-50" dirty="0">
                <a:latin typeface="Arial"/>
                <a:cs typeface="Arial"/>
              </a:rPr>
              <a:t>policy </a:t>
            </a:r>
            <a:r>
              <a:rPr sz="1950" spc="-25" dirty="0">
                <a:latin typeface="Arial"/>
                <a:cs typeface="Arial"/>
              </a:rPr>
              <a:t>violation</a:t>
            </a:r>
            <a:r>
              <a:rPr sz="1950" spc="-15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occurred</a:t>
            </a:r>
            <a:endParaRPr sz="1950" dirty="0">
              <a:latin typeface="Arial"/>
              <a:cs typeface="Arial"/>
            </a:endParaRPr>
          </a:p>
          <a:p>
            <a:pPr marL="955675" marR="26034" lvl="1" indent="-378460">
              <a:lnSpc>
                <a:spcPts val="2140"/>
              </a:lnSpc>
              <a:spcBef>
                <a:spcPts val="495"/>
              </a:spcBef>
              <a:buFont typeface="Courier New"/>
              <a:buChar char="o"/>
              <a:tabLst>
                <a:tab pos="955675" algn="l"/>
                <a:tab pos="956310" algn="l"/>
              </a:tabLst>
            </a:pPr>
            <a:r>
              <a:rPr sz="1950" spc="-65" dirty="0">
                <a:latin typeface="Arial"/>
                <a:cs typeface="Arial"/>
              </a:rPr>
              <a:t>May </a:t>
            </a:r>
            <a:r>
              <a:rPr sz="1950" spc="-5" dirty="0">
                <a:latin typeface="Arial"/>
                <a:cs typeface="Arial"/>
              </a:rPr>
              <a:t>or </a:t>
            </a:r>
            <a:r>
              <a:rPr sz="1950" spc="-105" dirty="0">
                <a:latin typeface="Arial"/>
                <a:cs typeface="Arial"/>
              </a:rPr>
              <a:t>may </a:t>
            </a:r>
            <a:r>
              <a:rPr sz="1950" spc="5" dirty="0">
                <a:latin typeface="Arial"/>
                <a:cs typeface="Arial"/>
              </a:rPr>
              <a:t>not </a:t>
            </a:r>
            <a:r>
              <a:rPr sz="1950" spc="-75" dirty="0">
                <a:latin typeface="Arial"/>
                <a:cs typeface="Arial"/>
              </a:rPr>
              <a:t>be </a:t>
            </a:r>
            <a:r>
              <a:rPr sz="1950" spc="-50" dirty="0">
                <a:latin typeface="Arial"/>
                <a:cs typeface="Arial"/>
              </a:rPr>
              <a:t>allowable,</a:t>
            </a:r>
            <a:r>
              <a:rPr sz="1950" spc="-400" dirty="0">
                <a:latin typeface="Arial"/>
                <a:cs typeface="Arial"/>
              </a:rPr>
              <a:t> </a:t>
            </a:r>
            <a:r>
              <a:rPr sz="1950" spc="-110" dirty="0">
                <a:latin typeface="Arial"/>
                <a:cs typeface="Arial"/>
              </a:rPr>
              <a:t>based  </a:t>
            </a:r>
            <a:r>
              <a:rPr sz="1950" spc="-45" dirty="0">
                <a:latin typeface="Arial"/>
                <a:cs typeface="Arial"/>
              </a:rPr>
              <a:t>on</a:t>
            </a:r>
            <a:r>
              <a:rPr sz="1950" spc="-100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policy</a:t>
            </a:r>
            <a:endParaRPr sz="1950" dirty="0">
              <a:latin typeface="Arial"/>
              <a:cs typeface="Arial"/>
            </a:endParaRPr>
          </a:p>
          <a:p>
            <a:pPr marL="955675" marR="5080" lvl="1" indent="-378460">
              <a:lnSpc>
                <a:spcPts val="2140"/>
              </a:lnSpc>
              <a:spcBef>
                <a:spcPts val="495"/>
              </a:spcBef>
              <a:buFont typeface="Courier New"/>
              <a:buChar char="o"/>
              <a:tabLst>
                <a:tab pos="955675" algn="l"/>
                <a:tab pos="956310" algn="l"/>
              </a:tabLst>
            </a:pPr>
            <a:r>
              <a:rPr sz="1950" spc="5" dirty="0">
                <a:latin typeface="Arial"/>
                <a:cs typeface="Arial"/>
              </a:rPr>
              <a:t>If</a:t>
            </a:r>
            <a:r>
              <a:rPr sz="1950" spc="-114" dirty="0">
                <a:latin typeface="Arial"/>
                <a:cs typeface="Arial"/>
              </a:rPr>
              <a:t> </a:t>
            </a:r>
            <a:r>
              <a:rPr sz="1950" spc="-45" dirty="0">
                <a:latin typeface="Arial"/>
                <a:cs typeface="Arial"/>
              </a:rPr>
              <a:t>allowed,</a:t>
            </a:r>
            <a:r>
              <a:rPr sz="1950" spc="-114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best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practice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-95" dirty="0">
                <a:latin typeface="Arial"/>
                <a:cs typeface="Arial"/>
              </a:rPr>
              <a:t>is</a:t>
            </a:r>
            <a:r>
              <a:rPr sz="1950" spc="-110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to</a:t>
            </a:r>
            <a:r>
              <a:rPr sz="1950" spc="-105" dirty="0">
                <a:latin typeface="Arial"/>
                <a:cs typeface="Arial"/>
              </a:rPr>
              <a:t> </a:t>
            </a:r>
            <a:r>
              <a:rPr sz="1950" spc="-75" dirty="0">
                <a:latin typeface="Arial"/>
                <a:cs typeface="Arial"/>
              </a:rPr>
              <a:t>impose  reasonable </a:t>
            </a:r>
            <a:r>
              <a:rPr sz="1950" spc="-20" dirty="0">
                <a:latin typeface="Arial"/>
                <a:cs typeface="Arial"/>
              </a:rPr>
              <a:t>limits,</a:t>
            </a:r>
            <a:r>
              <a:rPr sz="1950" spc="-135" dirty="0">
                <a:latin typeface="Arial"/>
                <a:cs typeface="Arial"/>
              </a:rPr>
              <a:t> </a:t>
            </a:r>
            <a:r>
              <a:rPr sz="1950" spc="-80" dirty="0">
                <a:latin typeface="Arial"/>
                <a:cs typeface="Arial"/>
              </a:rPr>
              <a:t>and</a:t>
            </a:r>
            <a:endParaRPr sz="1950" dirty="0">
              <a:latin typeface="Arial"/>
              <a:cs typeface="Arial"/>
            </a:endParaRPr>
          </a:p>
          <a:p>
            <a:pPr marL="955675" marR="509270" lvl="1" indent="-378460">
              <a:lnSpc>
                <a:spcPct val="91500"/>
              </a:lnSpc>
              <a:spcBef>
                <a:spcPts val="445"/>
              </a:spcBef>
              <a:buFont typeface="Courier New"/>
              <a:buChar char="o"/>
              <a:tabLst>
                <a:tab pos="955675" algn="l"/>
                <a:tab pos="956310" algn="l"/>
              </a:tabLst>
            </a:pPr>
            <a:r>
              <a:rPr sz="1950" spc="-95" dirty="0">
                <a:latin typeface="Arial"/>
                <a:cs typeface="Arial"/>
              </a:rPr>
              <a:t>Explain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-70" dirty="0">
                <a:latin typeface="Arial"/>
                <a:cs typeface="Arial"/>
              </a:rPr>
              <a:t>these are</a:t>
            </a:r>
            <a:r>
              <a:rPr sz="1950" spc="-315" dirty="0">
                <a:latin typeface="Arial"/>
                <a:cs typeface="Arial"/>
              </a:rPr>
              <a:t> </a:t>
            </a:r>
            <a:r>
              <a:rPr sz="1950" spc="-65" dirty="0">
                <a:latin typeface="Arial"/>
                <a:cs typeface="Arial"/>
              </a:rPr>
              <a:t>generally  </a:t>
            </a:r>
            <a:r>
              <a:rPr sz="1950" spc="-70" dirty="0">
                <a:latin typeface="Arial"/>
                <a:cs typeface="Arial"/>
              </a:rPr>
              <a:t>considered </a:t>
            </a:r>
            <a:r>
              <a:rPr sz="1950" spc="-40" dirty="0">
                <a:latin typeface="Arial"/>
                <a:cs typeface="Arial"/>
              </a:rPr>
              <a:t>only </a:t>
            </a:r>
            <a:r>
              <a:rPr sz="1950" spc="-175" dirty="0">
                <a:latin typeface="Arial"/>
                <a:cs typeface="Arial"/>
              </a:rPr>
              <a:t>as </a:t>
            </a:r>
            <a:r>
              <a:rPr sz="1950" spc="-10" dirty="0">
                <a:latin typeface="Arial"/>
                <a:cs typeface="Arial"/>
              </a:rPr>
              <a:t>part </a:t>
            </a:r>
            <a:r>
              <a:rPr sz="1950" spc="5" dirty="0">
                <a:latin typeface="Arial"/>
                <a:cs typeface="Arial"/>
              </a:rPr>
              <a:t>of  </a:t>
            </a:r>
            <a:r>
              <a:rPr sz="1950" spc="-60" dirty="0">
                <a:latin typeface="Arial"/>
                <a:cs typeface="Arial"/>
              </a:rPr>
              <a:t>sanctioning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31695"/>
            <a:ext cx="341630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spc="20">
                <a:solidFill>
                  <a:srgbClr val="0032A0"/>
                </a:solidFill>
              </a:rPr>
              <a:t>And</a:t>
            </a:r>
            <a:r>
              <a:rPr sz="3600" spc="-70">
                <a:solidFill>
                  <a:srgbClr val="0032A0"/>
                </a:solidFill>
              </a:rPr>
              <a:t> </a:t>
            </a:r>
            <a:r>
              <a:rPr sz="3600" spc="10">
                <a:solidFill>
                  <a:srgbClr val="0032A0"/>
                </a:solidFill>
              </a:rPr>
              <a:t>Fastballs!</a:t>
            </a:r>
            <a:endParaRPr sz="360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8000" y="2703067"/>
            <a:ext cx="7061200" cy="286642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95910" marR="110489" indent="-283845">
              <a:lnSpc>
                <a:spcPct val="80200"/>
              </a:lnSpc>
              <a:spcBef>
                <a:spcPts val="660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25" dirty="0">
                <a:latin typeface="Arial"/>
                <a:cs typeface="Arial"/>
              </a:rPr>
              <a:t>Need </a:t>
            </a:r>
            <a:r>
              <a:rPr sz="2300" spc="35" dirty="0">
                <a:latin typeface="Arial"/>
                <a:cs typeface="Arial"/>
              </a:rPr>
              <a:t>to </a:t>
            </a:r>
            <a:r>
              <a:rPr sz="2300" spc="-45" dirty="0">
                <a:latin typeface="Arial"/>
                <a:cs typeface="Arial"/>
              </a:rPr>
              <a:t>allow </a:t>
            </a:r>
            <a:r>
              <a:rPr sz="2300" spc="-90" dirty="0">
                <a:latin typeface="Arial"/>
                <a:cs typeface="Arial"/>
              </a:rPr>
              <a:t>advisor </a:t>
            </a:r>
            <a:r>
              <a:rPr sz="2300" spc="35" dirty="0">
                <a:latin typeface="Arial"/>
                <a:cs typeface="Arial"/>
              </a:rPr>
              <a:t>to </a:t>
            </a:r>
            <a:r>
              <a:rPr sz="2300" spc="-70" dirty="0">
                <a:latin typeface="Arial"/>
                <a:cs typeface="Arial"/>
              </a:rPr>
              <a:t>conduct </a:t>
            </a:r>
            <a:r>
              <a:rPr sz="2300" spc="-140" dirty="0">
                <a:latin typeface="Arial"/>
                <a:cs typeface="Arial"/>
              </a:rPr>
              <a:t>cross-  </a:t>
            </a:r>
            <a:r>
              <a:rPr sz="2300" spc="-75" dirty="0">
                <a:latin typeface="Arial"/>
                <a:cs typeface="Arial"/>
              </a:rPr>
              <a:t>examination, </a:t>
            </a:r>
            <a:r>
              <a:rPr sz="2300" spc="-5" dirty="0">
                <a:latin typeface="Arial"/>
                <a:cs typeface="Arial"/>
              </a:rPr>
              <a:t>but </a:t>
            </a:r>
            <a:r>
              <a:rPr sz="2300" spc="-140" dirty="0">
                <a:latin typeface="Arial"/>
                <a:cs typeface="Arial"/>
              </a:rPr>
              <a:t>can </a:t>
            </a:r>
            <a:r>
              <a:rPr sz="2300" spc="-80" dirty="0">
                <a:latin typeface="Arial"/>
                <a:cs typeface="Arial"/>
              </a:rPr>
              <a:t>enforce</a:t>
            </a:r>
            <a:r>
              <a:rPr sz="2300" spc="-360" dirty="0">
                <a:latin typeface="Arial"/>
                <a:cs typeface="Arial"/>
              </a:rPr>
              <a:t> </a:t>
            </a:r>
            <a:r>
              <a:rPr sz="2300" spc="-105" dirty="0">
                <a:latin typeface="Arial"/>
                <a:cs typeface="Arial"/>
              </a:rPr>
              <a:t>reasonable  </a:t>
            </a:r>
            <a:r>
              <a:rPr sz="2300" spc="-85" dirty="0">
                <a:latin typeface="Arial"/>
                <a:cs typeface="Arial"/>
              </a:rPr>
              <a:t>expectations </a:t>
            </a:r>
            <a:r>
              <a:rPr sz="2300" dirty="0">
                <a:latin typeface="Arial"/>
                <a:cs typeface="Arial"/>
              </a:rPr>
              <a:t>of</a:t>
            </a:r>
            <a:r>
              <a:rPr sz="2300" spc="-180" dirty="0">
                <a:latin typeface="Arial"/>
                <a:cs typeface="Arial"/>
              </a:rPr>
              <a:t> </a:t>
            </a:r>
            <a:r>
              <a:rPr sz="2300" spc="-90" dirty="0">
                <a:latin typeface="Arial"/>
                <a:cs typeface="Arial"/>
              </a:rPr>
              <a:t>professionalism</a:t>
            </a:r>
            <a:endParaRPr sz="2300" dirty="0">
              <a:latin typeface="Arial"/>
              <a:cs typeface="Arial"/>
            </a:endParaRPr>
          </a:p>
          <a:p>
            <a:pPr marL="295910" marR="19685" indent="-283845">
              <a:lnSpc>
                <a:spcPct val="80000"/>
              </a:lnSpc>
              <a:spcBef>
                <a:spcPts val="1010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25" dirty="0">
                <a:latin typeface="Arial"/>
                <a:cs typeface="Arial"/>
              </a:rPr>
              <a:t>Need </a:t>
            </a:r>
            <a:r>
              <a:rPr sz="2300" spc="35" dirty="0">
                <a:latin typeface="Arial"/>
                <a:cs typeface="Arial"/>
              </a:rPr>
              <a:t>to </a:t>
            </a:r>
            <a:r>
              <a:rPr sz="2300" spc="-95" dirty="0">
                <a:latin typeface="Arial"/>
                <a:cs typeface="Arial"/>
              </a:rPr>
              <a:t>establish </a:t>
            </a:r>
            <a:r>
              <a:rPr sz="2300" spc="-55" dirty="0">
                <a:latin typeface="Arial"/>
                <a:cs typeface="Arial"/>
              </a:rPr>
              <a:t>appropriate</a:t>
            </a:r>
            <a:r>
              <a:rPr sz="2300" spc="-385" dirty="0">
                <a:latin typeface="Arial"/>
                <a:cs typeface="Arial"/>
              </a:rPr>
              <a:t> </a:t>
            </a:r>
            <a:r>
              <a:rPr sz="2300" spc="-90" dirty="0">
                <a:latin typeface="Arial"/>
                <a:cs typeface="Arial"/>
              </a:rPr>
              <a:t>boundaries  </a:t>
            </a:r>
            <a:r>
              <a:rPr sz="2300" spc="15" dirty="0">
                <a:latin typeface="Arial"/>
                <a:cs typeface="Arial"/>
              </a:rPr>
              <a:t>with</a:t>
            </a:r>
            <a:r>
              <a:rPr sz="2300" spc="-130" dirty="0">
                <a:latin typeface="Arial"/>
                <a:cs typeface="Arial"/>
              </a:rPr>
              <a:t> </a:t>
            </a:r>
            <a:r>
              <a:rPr sz="2300" spc="-114" dirty="0">
                <a:latin typeface="Arial"/>
                <a:cs typeface="Arial"/>
              </a:rPr>
              <a:t>advisors</a:t>
            </a:r>
            <a:endParaRPr sz="2300" dirty="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45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60" dirty="0">
                <a:latin typeface="Arial"/>
                <a:cs typeface="Arial"/>
              </a:rPr>
              <a:t>Role </a:t>
            </a:r>
            <a:r>
              <a:rPr sz="2300" spc="-85" dirty="0">
                <a:latin typeface="Arial"/>
                <a:cs typeface="Arial"/>
              </a:rPr>
              <a:t>should </a:t>
            </a:r>
            <a:r>
              <a:rPr sz="2300" spc="-100" dirty="0">
                <a:latin typeface="Arial"/>
                <a:cs typeface="Arial"/>
              </a:rPr>
              <a:t>be </a:t>
            </a:r>
            <a:r>
              <a:rPr sz="2300" spc="-85" dirty="0">
                <a:latin typeface="Arial"/>
                <a:cs typeface="Arial"/>
              </a:rPr>
              <a:t>set by</a:t>
            </a:r>
            <a:r>
              <a:rPr sz="2300" spc="-204" dirty="0">
                <a:latin typeface="Arial"/>
                <a:cs typeface="Arial"/>
              </a:rPr>
              <a:t> </a:t>
            </a:r>
            <a:r>
              <a:rPr sz="2300" spc="-65" dirty="0">
                <a:latin typeface="Arial"/>
                <a:cs typeface="Arial"/>
              </a:rPr>
              <a:t>policy</a:t>
            </a:r>
            <a:endParaRPr sz="2300" dirty="0">
              <a:latin typeface="Arial"/>
              <a:cs typeface="Arial"/>
            </a:endParaRPr>
          </a:p>
          <a:p>
            <a:pPr marL="295910" marR="5080" indent="-283845">
              <a:lnSpc>
                <a:spcPts val="2220"/>
              </a:lnSpc>
              <a:spcBef>
                <a:spcPts val="970"/>
              </a:spcBef>
              <a:buChar char="•"/>
              <a:tabLst>
                <a:tab pos="295910" algn="l"/>
                <a:tab pos="296545" algn="l"/>
                <a:tab pos="4272280" algn="l"/>
              </a:tabLst>
            </a:pPr>
            <a:r>
              <a:rPr sz="2300" spc="-105" dirty="0">
                <a:latin typeface="Arial"/>
                <a:cs typeface="Arial"/>
              </a:rPr>
              <a:t>Hearing </a:t>
            </a:r>
            <a:r>
              <a:rPr sz="2300" spc="-75" dirty="0">
                <a:latin typeface="Arial"/>
                <a:cs typeface="Arial"/>
              </a:rPr>
              <a:t>board </a:t>
            </a:r>
            <a:r>
              <a:rPr sz="2300" spc="-140" dirty="0">
                <a:latin typeface="Arial"/>
                <a:cs typeface="Arial"/>
              </a:rPr>
              <a:t>serves</a:t>
            </a:r>
            <a:r>
              <a:rPr sz="2300" spc="-165" dirty="0">
                <a:latin typeface="Arial"/>
                <a:cs typeface="Arial"/>
              </a:rPr>
              <a:t> </a:t>
            </a:r>
            <a:r>
              <a:rPr sz="2300" spc="-210" dirty="0">
                <a:latin typeface="Arial"/>
                <a:cs typeface="Arial"/>
              </a:rPr>
              <a:t>as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spc="-50" dirty="0">
                <a:latin typeface="Arial"/>
                <a:cs typeface="Arial"/>
              </a:rPr>
              <a:t>umpire:	</a:t>
            </a:r>
            <a:r>
              <a:rPr sz="2300" spc="-110" dirty="0">
                <a:latin typeface="Arial"/>
                <a:cs typeface="Arial"/>
              </a:rPr>
              <a:t>3</a:t>
            </a:r>
            <a:r>
              <a:rPr sz="2300" spc="-180" dirty="0">
                <a:latin typeface="Arial"/>
                <a:cs typeface="Arial"/>
              </a:rPr>
              <a:t> </a:t>
            </a:r>
            <a:r>
              <a:rPr sz="2300" spc="-95" dirty="0">
                <a:latin typeface="Arial"/>
                <a:cs typeface="Arial"/>
              </a:rPr>
              <a:t>strikes  </a:t>
            </a:r>
            <a:r>
              <a:rPr sz="2300" spc="-60" dirty="0">
                <a:latin typeface="Arial"/>
                <a:cs typeface="Arial"/>
              </a:rPr>
              <a:t>your </a:t>
            </a:r>
            <a:r>
              <a:rPr sz="2300" dirty="0">
                <a:latin typeface="Arial"/>
                <a:cs typeface="Arial"/>
              </a:rPr>
              <a:t>out</a:t>
            </a:r>
            <a:r>
              <a:rPr sz="2300" spc="-195" dirty="0">
                <a:latin typeface="Arial"/>
                <a:cs typeface="Arial"/>
              </a:rPr>
              <a:t> </a:t>
            </a:r>
            <a:r>
              <a:rPr sz="2300" spc="-40" dirty="0">
                <a:latin typeface="Arial"/>
                <a:cs typeface="Arial"/>
              </a:rPr>
              <a:t>rule</a:t>
            </a:r>
            <a:endParaRPr sz="2300" dirty="0">
              <a:latin typeface="Arial"/>
              <a:cs typeface="Arial"/>
            </a:endParaRPr>
          </a:p>
          <a:p>
            <a:pPr marL="295910" marR="47625" indent="-283845">
              <a:lnSpc>
                <a:spcPts val="2220"/>
              </a:lnSpc>
              <a:spcBef>
                <a:spcPts val="980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dirty="0">
                <a:latin typeface="Arial"/>
                <a:cs typeface="Arial"/>
              </a:rPr>
              <a:t>If </a:t>
            </a:r>
            <a:r>
              <a:rPr sz="2300" spc="-70" dirty="0">
                <a:latin typeface="Arial"/>
                <a:cs typeface="Arial"/>
              </a:rPr>
              <a:t>ejected </a:t>
            </a:r>
            <a:r>
              <a:rPr sz="2300" spc="-20" dirty="0">
                <a:latin typeface="Arial"/>
                <a:cs typeface="Arial"/>
              </a:rPr>
              <a:t>from </a:t>
            </a:r>
            <a:r>
              <a:rPr sz="2300" spc="-140" dirty="0">
                <a:latin typeface="Arial"/>
                <a:cs typeface="Arial"/>
              </a:rPr>
              <a:t>game, </a:t>
            </a:r>
            <a:r>
              <a:rPr sz="2300" spc="-95" dirty="0">
                <a:latin typeface="Arial"/>
                <a:cs typeface="Arial"/>
              </a:rPr>
              <a:t>generally </a:t>
            </a:r>
            <a:r>
              <a:rPr sz="2300" spc="-50" dirty="0">
                <a:latin typeface="Arial"/>
                <a:cs typeface="Arial"/>
              </a:rPr>
              <a:t>allow </a:t>
            </a:r>
            <a:r>
              <a:rPr sz="2300" spc="-5" dirty="0">
                <a:latin typeface="Arial"/>
                <a:cs typeface="Arial"/>
              </a:rPr>
              <a:t>for  </a:t>
            </a:r>
            <a:r>
              <a:rPr sz="2300" spc="-40" dirty="0">
                <a:latin typeface="Arial"/>
                <a:cs typeface="Arial"/>
              </a:rPr>
              <a:t>party </a:t>
            </a:r>
            <a:r>
              <a:rPr sz="2300" spc="35" dirty="0">
                <a:latin typeface="Arial"/>
                <a:cs typeface="Arial"/>
              </a:rPr>
              <a:t>to</a:t>
            </a:r>
            <a:r>
              <a:rPr sz="2300" spc="-465" dirty="0">
                <a:latin typeface="Arial"/>
                <a:cs typeface="Arial"/>
              </a:rPr>
              <a:t> </a:t>
            </a:r>
            <a:r>
              <a:rPr sz="2300" spc="-15" dirty="0">
                <a:latin typeface="Arial"/>
                <a:cs typeface="Arial"/>
              </a:rPr>
              <a:t>find </a:t>
            </a:r>
            <a:r>
              <a:rPr sz="2300" spc="-70" dirty="0">
                <a:latin typeface="Arial"/>
                <a:cs typeface="Arial"/>
              </a:rPr>
              <a:t>new </a:t>
            </a:r>
            <a:r>
              <a:rPr sz="2300" spc="-50" dirty="0">
                <a:latin typeface="Arial"/>
                <a:cs typeface="Arial"/>
              </a:rPr>
              <a:t>support </a:t>
            </a:r>
            <a:r>
              <a:rPr sz="2300" spc="-70" dirty="0">
                <a:latin typeface="Arial"/>
                <a:cs typeface="Arial"/>
              </a:rPr>
              <a:t>person/advisor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31695"/>
            <a:ext cx="643191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331335" algn="l"/>
              </a:tabLst>
            </a:pPr>
            <a:r>
              <a:rPr sz="3600" spc="20" dirty="0">
                <a:solidFill>
                  <a:srgbClr val="0032A0"/>
                </a:solidFill>
              </a:rPr>
              <a:t>More</a:t>
            </a:r>
            <a:r>
              <a:rPr sz="3600" spc="-15" dirty="0">
                <a:solidFill>
                  <a:srgbClr val="0032A0"/>
                </a:solidFill>
              </a:rPr>
              <a:t> </a:t>
            </a:r>
            <a:r>
              <a:rPr sz="3600" spc="10" dirty="0">
                <a:solidFill>
                  <a:srgbClr val="0032A0"/>
                </a:solidFill>
              </a:rPr>
              <a:t>Curveballs:</a:t>
            </a:r>
            <a:r>
              <a:rPr lang="en-US" sz="3600" spc="10" dirty="0">
                <a:solidFill>
                  <a:srgbClr val="0032A0"/>
                </a:solidFill>
              </a:rPr>
              <a:t> </a:t>
            </a:r>
            <a:r>
              <a:rPr sz="3600" spc="15" dirty="0">
                <a:solidFill>
                  <a:srgbClr val="0032A0"/>
                </a:solidFill>
              </a:rPr>
              <a:t>Advisors</a:t>
            </a:r>
            <a:endParaRPr sz="36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3233419"/>
            <a:ext cx="6470650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spc="-5">
                <a:solidFill>
                  <a:srgbClr val="0032A0"/>
                </a:solidFill>
              </a:rPr>
              <a:t>Cross-examination</a:t>
            </a:r>
            <a:endParaRPr sz="520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552191"/>
            <a:ext cx="6754877" cy="242566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95910" marR="121285" indent="-283845">
              <a:lnSpc>
                <a:spcPts val="2500"/>
              </a:lnSpc>
              <a:spcBef>
                <a:spcPts val="41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45" dirty="0">
                <a:latin typeface="Arial"/>
                <a:cs typeface="Arial"/>
              </a:rPr>
              <a:t>Different than </a:t>
            </a:r>
            <a:r>
              <a:rPr sz="2300" spc="-55" dirty="0">
                <a:latin typeface="Arial"/>
                <a:cs typeface="Arial"/>
              </a:rPr>
              <a:t>live </a:t>
            </a:r>
            <a:r>
              <a:rPr sz="2300" spc="-150" dirty="0">
                <a:latin typeface="Arial"/>
                <a:cs typeface="Arial"/>
              </a:rPr>
              <a:t>cross</a:t>
            </a:r>
            <a:r>
              <a:rPr lang="en-US" sz="2300" spc="-150" dirty="0">
                <a:latin typeface="Arial"/>
                <a:cs typeface="Arial"/>
              </a:rPr>
              <a:t>-</a:t>
            </a:r>
            <a:r>
              <a:rPr sz="2300" spc="-80" dirty="0">
                <a:latin typeface="Arial"/>
                <a:cs typeface="Arial"/>
              </a:rPr>
              <a:t>examination </a:t>
            </a:r>
            <a:r>
              <a:rPr sz="2300" spc="-25" dirty="0">
                <a:latin typeface="Arial"/>
                <a:cs typeface="Arial"/>
              </a:rPr>
              <a:t>in </a:t>
            </a:r>
            <a:r>
              <a:rPr sz="2300" spc="-30" dirty="0">
                <a:latin typeface="Arial"/>
                <a:cs typeface="Arial"/>
              </a:rPr>
              <a:t>court (or </a:t>
            </a:r>
            <a:r>
              <a:rPr sz="2300" spc="-65" dirty="0">
                <a:latin typeface="Arial"/>
                <a:cs typeface="Arial"/>
              </a:rPr>
              <a:t>on</a:t>
            </a:r>
            <a:r>
              <a:rPr sz="2300" spc="-480" dirty="0">
                <a:latin typeface="Arial"/>
                <a:cs typeface="Arial"/>
              </a:rPr>
              <a:t> </a:t>
            </a:r>
            <a:r>
              <a:rPr sz="2300" spc="-120" dirty="0">
                <a:latin typeface="Arial"/>
                <a:cs typeface="Arial"/>
              </a:rPr>
              <a:t>TV)!</a:t>
            </a:r>
            <a:endParaRPr sz="2300" dirty="0">
              <a:latin typeface="Arial"/>
              <a:cs typeface="Arial"/>
            </a:endParaRPr>
          </a:p>
          <a:p>
            <a:pPr marL="295910" marR="49530" indent="-283845">
              <a:lnSpc>
                <a:spcPts val="2500"/>
              </a:lnSpc>
              <a:spcBef>
                <a:spcPts val="54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65" dirty="0">
                <a:latin typeface="Arial"/>
                <a:cs typeface="Arial"/>
              </a:rPr>
              <a:t>The </a:t>
            </a:r>
            <a:r>
              <a:rPr sz="2300" spc="-105" dirty="0">
                <a:latin typeface="Arial"/>
                <a:cs typeface="Arial"/>
              </a:rPr>
              <a:t>goal </a:t>
            </a:r>
            <a:r>
              <a:rPr sz="2300" spc="-120" dirty="0">
                <a:latin typeface="Arial"/>
                <a:cs typeface="Arial"/>
              </a:rPr>
              <a:t>is </a:t>
            </a:r>
            <a:r>
              <a:rPr sz="2300" spc="35" dirty="0">
                <a:latin typeface="Arial"/>
                <a:cs typeface="Arial"/>
              </a:rPr>
              <a:t>to </a:t>
            </a:r>
            <a:r>
              <a:rPr sz="2300" spc="-110" dirty="0">
                <a:latin typeface="Arial"/>
                <a:cs typeface="Arial"/>
              </a:rPr>
              <a:t>ensure </a:t>
            </a:r>
            <a:r>
              <a:rPr sz="2300" dirty="0">
                <a:latin typeface="Arial"/>
                <a:cs typeface="Arial"/>
              </a:rPr>
              <a:t>that </a:t>
            </a:r>
            <a:r>
              <a:rPr sz="2300" spc="-135" dirty="0">
                <a:latin typeface="Arial"/>
                <a:cs typeface="Arial"/>
              </a:rPr>
              <a:t>each  </a:t>
            </a:r>
            <a:r>
              <a:rPr sz="2300" spc="-40" dirty="0">
                <a:latin typeface="Arial"/>
                <a:cs typeface="Arial"/>
              </a:rPr>
              <a:t>party </a:t>
            </a:r>
            <a:r>
              <a:rPr sz="2300" spc="-165" dirty="0">
                <a:latin typeface="Arial"/>
                <a:cs typeface="Arial"/>
              </a:rPr>
              <a:t>has </a:t>
            </a:r>
            <a:r>
              <a:rPr sz="2300" spc="-120" dirty="0">
                <a:latin typeface="Arial"/>
                <a:cs typeface="Arial"/>
              </a:rPr>
              <a:t>an </a:t>
            </a:r>
            <a:r>
              <a:rPr sz="2300" spc="-20" dirty="0">
                <a:latin typeface="Arial"/>
                <a:cs typeface="Arial"/>
              </a:rPr>
              <a:t>opportunity </a:t>
            </a:r>
            <a:r>
              <a:rPr sz="2300" spc="35" dirty="0">
                <a:latin typeface="Arial"/>
                <a:cs typeface="Arial"/>
              </a:rPr>
              <a:t>to</a:t>
            </a:r>
            <a:r>
              <a:rPr sz="2300" spc="-300" dirty="0">
                <a:latin typeface="Arial"/>
                <a:cs typeface="Arial"/>
              </a:rPr>
              <a:t> </a:t>
            </a:r>
            <a:r>
              <a:rPr sz="2300" spc="-85" dirty="0">
                <a:latin typeface="Arial"/>
                <a:cs typeface="Arial"/>
              </a:rPr>
              <a:t>hear  </a:t>
            </a:r>
            <a:r>
              <a:rPr sz="2300" spc="-40" dirty="0">
                <a:latin typeface="Arial"/>
                <a:cs typeface="Arial"/>
              </a:rPr>
              <a:t>what </a:t>
            </a:r>
            <a:r>
              <a:rPr sz="2300" spc="-25" dirty="0">
                <a:latin typeface="Arial"/>
                <a:cs typeface="Arial"/>
              </a:rPr>
              <a:t>the </a:t>
            </a:r>
            <a:r>
              <a:rPr sz="2300" spc="-20" dirty="0">
                <a:latin typeface="Arial"/>
                <a:cs typeface="Arial"/>
              </a:rPr>
              <a:t>other </a:t>
            </a:r>
            <a:r>
              <a:rPr sz="2300" spc="-40" dirty="0">
                <a:latin typeface="Arial"/>
                <a:cs typeface="Arial"/>
              </a:rPr>
              <a:t>party </a:t>
            </a:r>
            <a:r>
              <a:rPr sz="2300" spc="-105" dirty="0">
                <a:latin typeface="Arial"/>
                <a:cs typeface="Arial"/>
              </a:rPr>
              <a:t>and  witnesses are</a:t>
            </a:r>
            <a:r>
              <a:rPr sz="2300" spc="-155" dirty="0">
                <a:latin typeface="Arial"/>
                <a:cs typeface="Arial"/>
              </a:rPr>
              <a:t> </a:t>
            </a:r>
            <a:r>
              <a:rPr sz="2300" spc="-45" dirty="0">
                <a:latin typeface="Arial"/>
                <a:cs typeface="Arial"/>
              </a:rPr>
              <a:t>offering</a:t>
            </a:r>
            <a:endParaRPr sz="2300" dirty="0">
              <a:latin typeface="Arial"/>
              <a:cs typeface="Arial"/>
            </a:endParaRPr>
          </a:p>
          <a:p>
            <a:pPr marL="295910" marR="5080" indent="-283845">
              <a:lnSpc>
                <a:spcPts val="2500"/>
              </a:lnSpc>
              <a:spcBef>
                <a:spcPts val="535"/>
              </a:spcBef>
              <a:buChar char="•"/>
              <a:tabLst>
                <a:tab pos="295910" algn="l"/>
                <a:tab pos="296545" algn="l"/>
              </a:tabLst>
            </a:pPr>
            <a:r>
              <a:rPr sz="2300" spc="-170" dirty="0">
                <a:latin typeface="Arial"/>
                <a:cs typeface="Arial"/>
              </a:rPr>
              <a:t>Does </a:t>
            </a:r>
            <a:r>
              <a:rPr sz="2300" dirty="0">
                <a:latin typeface="Arial"/>
                <a:cs typeface="Arial"/>
              </a:rPr>
              <a:t>not </a:t>
            </a:r>
            <a:r>
              <a:rPr sz="2300" spc="-60" dirty="0">
                <a:latin typeface="Arial"/>
                <a:cs typeface="Arial"/>
              </a:rPr>
              <a:t>automatically </a:t>
            </a:r>
            <a:r>
              <a:rPr sz="2300" spc="-140" dirty="0">
                <a:latin typeface="Arial"/>
                <a:cs typeface="Arial"/>
              </a:rPr>
              <a:t>make</a:t>
            </a:r>
            <a:r>
              <a:rPr sz="2300" spc="-315" dirty="0">
                <a:latin typeface="Arial"/>
                <a:cs typeface="Arial"/>
              </a:rPr>
              <a:t> </a:t>
            </a:r>
            <a:r>
              <a:rPr sz="2300" spc="-25" dirty="0">
                <a:latin typeface="Arial"/>
                <a:cs typeface="Arial"/>
              </a:rPr>
              <a:t>the  </a:t>
            </a:r>
            <a:r>
              <a:rPr sz="2300" spc="-135" dirty="0">
                <a:latin typeface="Arial"/>
                <a:cs typeface="Arial"/>
              </a:rPr>
              <a:t>process </a:t>
            </a:r>
            <a:r>
              <a:rPr sz="2300" spc="-120" dirty="0">
                <a:latin typeface="Arial"/>
                <a:cs typeface="Arial"/>
              </a:rPr>
              <a:t>an </a:t>
            </a:r>
            <a:r>
              <a:rPr sz="2300" spc="-95" dirty="0">
                <a:latin typeface="Arial"/>
                <a:cs typeface="Arial"/>
              </a:rPr>
              <a:t>adversarial</a:t>
            </a:r>
            <a:r>
              <a:rPr sz="2300" spc="-125" dirty="0">
                <a:latin typeface="Arial"/>
                <a:cs typeface="Arial"/>
              </a:rPr>
              <a:t> </a:t>
            </a:r>
            <a:r>
              <a:rPr sz="2300" spc="-90" dirty="0">
                <a:latin typeface="Arial"/>
                <a:cs typeface="Arial"/>
              </a:rPr>
              <a:t>one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2" y="1516241"/>
            <a:ext cx="6069077" cy="487954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505"/>
              </a:spcBef>
            </a:pPr>
            <a:r>
              <a:rPr sz="3050" spc="-10" dirty="0">
                <a:solidFill>
                  <a:srgbClr val="0032A0"/>
                </a:solidFill>
              </a:rPr>
              <a:t>Facilitating Effective Cross</a:t>
            </a:r>
            <a:r>
              <a:rPr lang="en-US" sz="3050" spc="-10" dirty="0">
                <a:solidFill>
                  <a:srgbClr val="0032A0"/>
                </a:solidFill>
              </a:rPr>
              <a:t>-Examination</a:t>
            </a:r>
            <a:endParaRPr sz="3050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607055"/>
            <a:ext cx="7411720" cy="25203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286385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60">
                <a:latin typeface="Arial"/>
                <a:cs typeface="Arial"/>
              </a:rPr>
              <a:t>Asking </a:t>
            </a:r>
            <a:r>
              <a:rPr sz="2650" spc="-90">
                <a:latin typeface="Arial"/>
                <a:cs typeface="Arial"/>
              </a:rPr>
              <a:t>relevant </a:t>
            </a:r>
            <a:r>
              <a:rPr sz="2650" spc="-105">
                <a:latin typeface="Arial"/>
                <a:cs typeface="Arial"/>
              </a:rPr>
              <a:t>questions, </a:t>
            </a:r>
            <a:r>
              <a:rPr sz="2650" spc="-90">
                <a:latin typeface="Arial"/>
                <a:cs typeface="Arial"/>
              </a:rPr>
              <a:t>including </a:t>
            </a:r>
            <a:r>
              <a:rPr sz="2650" spc="-95">
                <a:latin typeface="Arial"/>
                <a:cs typeface="Arial"/>
              </a:rPr>
              <a:t>those  </a:t>
            </a:r>
            <a:r>
              <a:rPr sz="2650" spc="-120">
                <a:latin typeface="Arial"/>
                <a:cs typeface="Arial"/>
              </a:rPr>
              <a:t>characterized </a:t>
            </a:r>
            <a:r>
              <a:rPr sz="2650" spc="-254">
                <a:latin typeface="Arial"/>
                <a:cs typeface="Arial"/>
              </a:rPr>
              <a:t>as </a:t>
            </a:r>
            <a:r>
              <a:rPr sz="2650" spc="-95">
                <a:latin typeface="Arial"/>
                <a:cs typeface="Arial"/>
              </a:rPr>
              <a:t>“cross-examination”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75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other  </a:t>
            </a:r>
            <a:r>
              <a:rPr sz="2650" spc="-55">
                <a:latin typeface="Arial"/>
                <a:cs typeface="Arial"/>
              </a:rPr>
              <a:t>party </a:t>
            </a:r>
            <a:r>
              <a:rPr sz="2650" spc="-130">
                <a:latin typeface="Arial"/>
                <a:cs typeface="Arial"/>
              </a:rPr>
              <a:t>and</a:t>
            </a:r>
            <a:r>
              <a:rPr sz="2650" spc="-235">
                <a:latin typeface="Arial"/>
                <a:cs typeface="Arial"/>
              </a:rPr>
              <a:t> </a:t>
            </a:r>
            <a:r>
              <a:rPr sz="2650" spc="-130">
                <a:latin typeface="Arial"/>
                <a:cs typeface="Arial"/>
              </a:rPr>
              <a:t>witnesses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63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200">
                <a:latin typeface="Arial"/>
                <a:cs typeface="Arial"/>
              </a:rPr>
              <a:t>The </a:t>
            </a:r>
            <a:r>
              <a:rPr sz="2650" spc="-110">
                <a:latin typeface="Arial"/>
                <a:cs typeface="Arial"/>
              </a:rPr>
              <a:t>questions </a:t>
            </a:r>
            <a:r>
              <a:rPr sz="2650" spc="-195">
                <a:latin typeface="Arial"/>
                <a:cs typeface="Arial"/>
              </a:rPr>
              <a:t>asked </a:t>
            </a:r>
            <a:r>
              <a:rPr sz="2650" spc="-125">
                <a:latin typeface="Arial"/>
                <a:cs typeface="Arial"/>
              </a:rPr>
              <a:t>are reasonably </a:t>
            </a:r>
            <a:r>
              <a:rPr sz="2650" spc="-70">
                <a:latin typeface="Arial"/>
                <a:cs typeface="Arial"/>
              </a:rPr>
              <a:t>intended </a:t>
            </a:r>
            <a:r>
              <a:rPr sz="2650" spc="25">
                <a:latin typeface="Arial"/>
                <a:cs typeface="Arial"/>
              </a:rPr>
              <a:t>to  </a:t>
            </a:r>
            <a:r>
              <a:rPr sz="2650" spc="-65">
                <a:latin typeface="Arial"/>
                <a:cs typeface="Arial"/>
              </a:rPr>
              <a:t>support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65">
                <a:latin typeface="Arial"/>
                <a:cs typeface="Arial"/>
              </a:rPr>
              <a:t>position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0">
                <a:latin typeface="Arial"/>
                <a:cs typeface="Arial"/>
              </a:rPr>
              <a:t>of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55">
                <a:latin typeface="Arial"/>
                <a:cs typeface="Arial"/>
              </a:rPr>
              <a:t>party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65">
                <a:latin typeface="Arial"/>
                <a:cs typeface="Arial"/>
              </a:rPr>
              <a:t>who</a:t>
            </a:r>
            <a:r>
              <a:rPr sz="2650" spc="-135">
                <a:latin typeface="Arial"/>
                <a:cs typeface="Arial"/>
              </a:rPr>
              <a:t> </a:t>
            </a:r>
            <a:r>
              <a:rPr sz="2650" spc="-35">
                <a:latin typeface="Arial"/>
                <a:cs typeface="Arial"/>
              </a:rPr>
              <a:t>the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10">
                <a:latin typeface="Arial"/>
                <a:cs typeface="Arial"/>
              </a:rPr>
              <a:t>advisor</a:t>
            </a:r>
            <a:r>
              <a:rPr sz="2650" spc="-140">
                <a:latin typeface="Arial"/>
                <a:cs typeface="Arial"/>
              </a:rPr>
              <a:t> </a:t>
            </a:r>
            <a:r>
              <a:rPr sz="2650" spc="-145">
                <a:latin typeface="Arial"/>
                <a:cs typeface="Arial"/>
              </a:rPr>
              <a:t>is  </a:t>
            </a:r>
            <a:r>
              <a:rPr sz="2650" spc="-75">
                <a:latin typeface="Arial"/>
                <a:cs typeface="Arial"/>
              </a:rPr>
              <a:t>supporting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817656"/>
            <a:ext cx="8675370" cy="1502305"/>
          </a:xfrm>
          <a:prstGeom prst="rect">
            <a:avLst/>
          </a:prstGeom>
        </p:spPr>
        <p:txBody>
          <a:bodyPr vert="horz" wrap="square" lIns="0" tIns="111759" rIns="0" bIns="0" rtlCol="0">
            <a:spAutoFit/>
          </a:bodyPr>
          <a:lstStyle/>
          <a:p>
            <a:pPr marL="154051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32A0"/>
                </a:solidFill>
              </a:rPr>
              <a:t>What </a:t>
            </a:r>
            <a:r>
              <a:rPr dirty="0">
                <a:solidFill>
                  <a:srgbClr val="0032A0"/>
                </a:solidFill>
              </a:rPr>
              <a:t>is </a:t>
            </a:r>
            <a:r>
              <a:rPr spc="-5" dirty="0">
                <a:solidFill>
                  <a:srgbClr val="0032A0"/>
                </a:solidFill>
              </a:rPr>
              <a:t>the </a:t>
            </a:r>
            <a:r>
              <a:rPr dirty="0">
                <a:solidFill>
                  <a:srgbClr val="0032A0"/>
                </a:solidFill>
              </a:rPr>
              <a:t>advisor’s </a:t>
            </a:r>
            <a:r>
              <a:rPr spc="-5" dirty="0">
                <a:solidFill>
                  <a:srgbClr val="0032A0"/>
                </a:solidFill>
              </a:rPr>
              <a:t>role</a:t>
            </a:r>
            <a:r>
              <a:rPr spc="-90" dirty="0">
                <a:solidFill>
                  <a:srgbClr val="0032A0"/>
                </a:solidFill>
              </a:rPr>
              <a:t> </a:t>
            </a:r>
            <a:r>
              <a:rPr dirty="0">
                <a:solidFill>
                  <a:srgbClr val="0032A0"/>
                </a:solidFill>
              </a:rPr>
              <a:t>in  </a:t>
            </a:r>
            <a:r>
              <a:rPr spc="-5" dirty="0">
                <a:solidFill>
                  <a:srgbClr val="0032A0"/>
                </a:solidFill>
              </a:rPr>
              <a:t>questioning?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67432"/>
            <a:ext cx="7359015" cy="3291204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90525" marR="58419" indent="-378460">
              <a:lnSpc>
                <a:spcPts val="2840"/>
              </a:lnSpc>
              <a:spcBef>
                <a:spcPts val="46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75">
                <a:latin typeface="Arial"/>
                <a:cs typeface="Arial"/>
              </a:rPr>
              <a:t>Unless </a:t>
            </a:r>
            <a:r>
              <a:rPr sz="2650" spc="-150">
                <a:latin typeface="Arial"/>
                <a:cs typeface="Arial"/>
              </a:rPr>
              <a:t>an </a:t>
            </a:r>
            <a:r>
              <a:rPr sz="2650" spc="-60">
                <a:latin typeface="Arial"/>
                <a:cs typeface="Arial"/>
              </a:rPr>
              <a:t>attorney </a:t>
            </a:r>
            <a:r>
              <a:rPr sz="2650" spc="-145">
                <a:latin typeface="Arial"/>
                <a:cs typeface="Arial"/>
              </a:rPr>
              <a:t>is used, </a:t>
            </a:r>
            <a:r>
              <a:rPr sz="2650" spc="-35">
                <a:latin typeface="Arial"/>
                <a:cs typeface="Arial"/>
              </a:rPr>
              <a:t>the </a:t>
            </a:r>
            <a:r>
              <a:rPr sz="2650" spc="-60">
                <a:latin typeface="Arial"/>
                <a:cs typeface="Arial"/>
              </a:rPr>
              <a:t>role </a:t>
            </a:r>
            <a:r>
              <a:rPr sz="2650" spc="-10">
                <a:latin typeface="Arial"/>
                <a:cs typeface="Arial"/>
              </a:rPr>
              <a:t>of </a:t>
            </a:r>
            <a:r>
              <a:rPr sz="2650" spc="-150">
                <a:latin typeface="Arial"/>
                <a:cs typeface="Arial"/>
              </a:rPr>
              <a:t>an </a:t>
            </a:r>
            <a:r>
              <a:rPr sz="2650" spc="-110">
                <a:latin typeface="Arial"/>
                <a:cs typeface="Arial"/>
              </a:rPr>
              <a:t>advisor</a:t>
            </a:r>
            <a:r>
              <a:rPr sz="2650" spc="-450">
                <a:latin typeface="Arial"/>
                <a:cs typeface="Arial"/>
              </a:rPr>
              <a:t> </a:t>
            </a:r>
            <a:r>
              <a:rPr sz="2650" spc="-150">
                <a:latin typeface="Arial"/>
                <a:cs typeface="Arial"/>
              </a:rPr>
              <a:t>is 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u="heavy" spc="-1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non-legal</a:t>
            </a:r>
            <a:r>
              <a:rPr sz="2650" spc="-40">
                <a:latin typeface="Arial"/>
                <a:cs typeface="Arial"/>
              </a:rPr>
              <a:t> </a:t>
            </a:r>
            <a:r>
              <a:rPr sz="2650" spc="-65">
                <a:latin typeface="Arial"/>
                <a:cs typeface="Arial"/>
              </a:rPr>
              <a:t>role</a:t>
            </a:r>
            <a:endParaRPr sz="265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270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4">
                <a:latin typeface="Arial"/>
                <a:cs typeface="Arial"/>
              </a:rPr>
              <a:t>Advisors </a:t>
            </a:r>
            <a:r>
              <a:rPr sz="2300" spc="-100">
                <a:latin typeface="Arial"/>
                <a:cs typeface="Arial"/>
              </a:rPr>
              <a:t>are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65">
                <a:latin typeface="Arial"/>
                <a:cs typeface="Arial"/>
              </a:rPr>
              <a:t>providing </a:t>
            </a:r>
            <a:r>
              <a:rPr sz="2300" spc="-100">
                <a:latin typeface="Arial"/>
                <a:cs typeface="Arial"/>
              </a:rPr>
              <a:t>legal</a:t>
            </a:r>
            <a:r>
              <a:rPr sz="2300" spc="-350">
                <a:latin typeface="Arial"/>
                <a:cs typeface="Arial"/>
              </a:rPr>
              <a:t> </a:t>
            </a:r>
            <a:r>
              <a:rPr sz="2300" spc="-110">
                <a:latin typeface="Arial"/>
                <a:cs typeface="Arial"/>
              </a:rPr>
              <a:t>advice</a:t>
            </a:r>
            <a:endParaRPr sz="2300">
              <a:latin typeface="Arial"/>
              <a:cs typeface="Arial"/>
            </a:endParaRPr>
          </a:p>
          <a:p>
            <a:pPr marL="829310" lvl="1" indent="-314960">
              <a:lnSpc>
                <a:spcPct val="100000"/>
              </a:lnSpc>
              <a:spcBef>
                <a:spcPts val="300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4">
                <a:latin typeface="Arial"/>
                <a:cs typeface="Arial"/>
              </a:rPr>
              <a:t>Advisors </a:t>
            </a:r>
            <a:r>
              <a:rPr sz="2300" spc="-100">
                <a:latin typeface="Arial"/>
                <a:cs typeface="Arial"/>
              </a:rPr>
              <a:t>are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70">
                <a:latin typeface="Arial"/>
                <a:cs typeface="Arial"/>
              </a:rPr>
              <a:t>prosecutor </a:t>
            </a:r>
            <a:r>
              <a:rPr sz="2300" spc="-15">
                <a:latin typeface="Arial"/>
                <a:cs typeface="Arial"/>
              </a:rPr>
              <a:t>or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110">
                <a:latin typeface="Arial"/>
                <a:cs typeface="Arial"/>
              </a:rPr>
              <a:t>defense</a:t>
            </a:r>
            <a:r>
              <a:rPr sz="2300" spc="-370">
                <a:latin typeface="Arial"/>
                <a:cs typeface="Arial"/>
              </a:rPr>
              <a:t> </a:t>
            </a:r>
            <a:r>
              <a:rPr sz="2300" spc="-45">
                <a:latin typeface="Arial"/>
                <a:cs typeface="Arial"/>
              </a:rPr>
              <a:t>attorney</a:t>
            </a:r>
            <a:endParaRPr sz="2300">
              <a:latin typeface="Arial"/>
              <a:cs typeface="Arial"/>
            </a:endParaRPr>
          </a:p>
          <a:p>
            <a:pPr marL="829310" marR="903605" lvl="1" indent="-314325">
              <a:lnSpc>
                <a:spcPts val="2500"/>
              </a:lnSpc>
              <a:spcBef>
                <a:spcPts val="58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4">
                <a:latin typeface="Arial"/>
                <a:cs typeface="Arial"/>
              </a:rPr>
              <a:t>Advisors </a:t>
            </a:r>
            <a:r>
              <a:rPr sz="2300" spc="-100">
                <a:latin typeface="Arial"/>
                <a:cs typeface="Arial"/>
              </a:rPr>
              <a:t>are </a:t>
            </a:r>
            <a:r>
              <a:rPr sz="2300">
                <a:latin typeface="Arial"/>
                <a:cs typeface="Arial"/>
              </a:rPr>
              <a:t>not </a:t>
            </a:r>
            <a:r>
              <a:rPr sz="2300" spc="-60">
                <a:latin typeface="Arial"/>
                <a:cs typeface="Arial"/>
              </a:rPr>
              <a:t>required </a:t>
            </a:r>
            <a:r>
              <a:rPr sz="2300" spc="35">
                <a:latin typeface="Arial"/>
                <a:cs typeface="Arial"/>
              </a:rPr>
              <a:t>to </a:t>
            </a:r>
            <a:r>
              <a:rPr sz="2300" spc="-160">
                <a:latin typeface="Arial"/>
                <a:cs typeface="Arial"/>
              </a:rPr>
              <a:t>engage </a:t>
            </a:r>
            <a:r>
              <a:rPr sz="2300" spc="-30">
                <a:latin typeface="Arial"/>
                <a:cs typeface="Arial"/>
              </a:rPr>
              <a:t>in</a:t>
            </a:r>
            <a:r>
              <a:rPr sz="2300" spc="-470">
                <a:latin typeface="Arial"/>
                <a:cs typeface="Arial"/>
              </a:rPr>
              <a:t> </a:t>
            </a:r>
            <a:r>
              <a:rPr sz="2300" spc="-100">
                <a:latin typeface="Arial"/>
                <a:cs typeface="Arial"/>
              </a:rPr>
              <a:t>“zealous  </a:t>
            </a:r>
            <a:r>
              <a:rPr sz="2300" spc="-90">
                <a:latin typeface="Arial"/>
                <a:cs typeface="Arial"/>
              </a:rPr>
              <a:t>advocacy” </a:t>
            </a:r>
            <a:r>
              <a:rPr sz="2300" spc="-65">
                <a:latin typeface="Arial"/>
                <a:cs typeface="Arial"/>
              </a:rPr>
              <a:t>like </a:t>
            </a:r>
            <a:r>
              <a:rPr sz="2300" spc="-170">
                <a:latin typeface="Arial"/>
                <a:cs typeface="Arial"/>
              </a:rPr>
              <a:t>a </a:t>
            </a:r>
            <a:r>
              <a:rPr sz="2300" spc="-55">
                <a:latin typeface="Arial"/>
                <a:cs typeface="Arial"/>
              </a:rPr>
              <a:t>private</a:t>
            </a:r>
            <a:r>
              <a:rPr sz="2300" spc="-204">
                <a:latin typeface="Arial"/>
                <a:cs typeface="Arial"/>
              </a:rPr>
              <a:t> </a:t>
            </a:r>
            <a:r>
              <a:rPr sz="2300" spc="-40">
                <a:latin typeface="Arial"/>
                <a:cs typeface="Arial"/>
              </a:rPr>
              <a:t>attorney</a:t>
            </a:r>
            <a:endParaRPr sz="2300">
              <a:latin typeface="Arial"/>
              <a:cs typeface="Arial"/>
            </a:endParaRPr>
          </a:p>
          <a:p>
            <a:pPr marL="829310" marR="5080" lvl="1" indent="-314325">
              <a:lnSpc>
                <a:spcPct val="90200"/>
              </a:lnSpc>
              <a:spcBef>
                <a:spcPts val="515"/>
              </a:spcBef>
              <a:buFont typeface="Wingdings"/>
              <a:buChar char=""/>
              <a:tabLst>
                <a:tab pos="829944" algn="l"/>
              </a:tabLst>
            </a:pPr>
            <a:r>
              <a:rPr sz="2300" spc="-114">
                <a:latin typeface="Arial"/>
                <a:cs typeface="Arial"/>
              </a:rPr>
              <a:t>Advisors </a:t>
            </a:r>
            <a:r>
              <a:rPr sz="2300" spc="-100">
                <a:latin typeface="Arial"/>
                <a:cs typeface="Arial"/>
              </a:rPr>
              <a:t>are </a:t>
            </a:r>
            <a:r>
              <a:rPr sz="2300" spc="-130">
                <a:latin typeface="Arial"/>
                <a:cs typeface="Arial"/>
              </a:rPr>
              <a:t>asking </a:t>
            </a:r>
            <a:r>
              <a:rPr sz="2300" spc="-65">
                <a:latin typeface="Arial"/>
                <a:cs typeface="Arial"/>
              </a:rPr>
              <a:t>relevant </a:t>
            </a:r>
            <a:r>
              <a:rPr sz="2300" spc="-105">
                <a:latin typeface="Arial"/>
                <a:cs typeface="Arial"/>
              </a:rPr>
              <a:t>and </a:t>
            </a:r>
            <a:r>
              <a:rPr sz="2300" spc="-55">
                <a:latin typeface="Arial"/>
                <a:cs typeface="Arial"/>
              </a:rPr>
              <a:t>appropriate</a:t>
            </a:r>
            <a:r>
              <a:rPr sz="2300" spc="-254">
                <a:latin typeface="Arial"/>
                <a:cs typeface="Arial"/>
              </a:rPr>
              <a:t> </a:t>
            </a:r>
            <a:r>
              <a:rPr sz="2300" spc="-90">
                <a:latin typeface="Arial"/>
                <a:cs typeface="Arial"/>
              </a:rPr>
              <a:t>questions  </a:t>
            </a:r>
            <a:r>
              <a:rPr sz="2300" spc="30">
                <a:latin typeface="Arial"/>
                <a:cs typeface="Arial"/>
              </a:rPr>
              <a:t>to </a:t>
            </a:r>
            <a:r>
              <a:rPr sz="2300" spc="-105">
                <a:latin typeface="Arial"/>
                <a:cs typeface="Arial"/>
              </a:rPr>
              <a:t>reasonably </a:t>
            </a:r>
            <a:r>
              <a:rPr sz="2300" spc="-50">
                <a:latin typeface="Arial"/>
                <a:cs typeface="Arial"/>
              </a:rPr>
              <a:t>support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185">
                <a:latin typeface="Arial"/>
                <a:cs typeface="Arial"/>
              </a:rPr>
              <a:t>case </a:t>
            </a:r>
            <a:r>
              <a:rPr sz="2300">
                <a:latin typeface="Arial"/>
                <a:cs typeface="Arial"/>
              </a:rPr>
              <a:t>of </a:t>
            </a:r>
            <a:r>
              <a:rPr sz="2300" spc="-25">
                <a:latin typeface="Arial"/>
                <a:cs typeface="Arial"/>
              </a:rPr>
              <a:t>the </a:t>
            </a:r>
            <a:r>
              <a:rPr sz="2300" spc="-40">
                <a:latin typeface="Arial"/>
                <a:cs typeface="Arial"/>
              </a:rPr>
              <a:t>party </a:t>
            </a:r>
            <a:r>
              <a:rPr sz="2300" spc="-90">
                <a:latin typeface="Arial"/>
                <a:cs typeface="Arial"/>
              </a:rPr>
              <a:t>you </a:t>
            </a:r>
            <a:r>
              <a:rPr sz="2300" spc="-100">
                <a:latin typeface="Arial"/>
                <a:cs typeface="Arial"/>
              </a:rPr>
              <a:t>are  </a:t>
            </a:r>
            <a:r>
              <a:rPr sz="2300" spc="-60">
                <a:latin typeface="Arial"/>
                <a:cs typeface="Arial"/>
              </a:rPr>
              <a:t>supporting</a:t>
            </a:r>
            <a:endParaRPr sz="23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131185"/>
            <a:ext cx="7061834" cy="11300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32A0"/>
                </a:solidFill>
              </a:rPr>
              <a:t>Advisors </a:t>
            </a:r>
            <a:r>
              <a:rPr dirty="0">
                <a:solidFill>
                  <a:srgbClr val="0032A0"/>
                </a:solidFill>
              </a:rPr>
              <a:t>are </a:t>
            </a:r>
            <a:r>
              <a:rPr spc="-5" dirty="0">
                <a:solidFill>
                  <a:srgbClr val="0032A0"/>
                </a:solidFill>
              </a:rPr>
              <a:t>not required to</a:t>
            </a:r>
            <a:r>
              <a:rPr spc="-95" dirty="0">
                <a:solidFill>
                  <a:srgbClr val="0032A0"/>
                </a:solidFill>
              </a:rPr>
              <a:t> </a:t>
            </a:r>
            <a:r>
              <a:rPr spc="-5" dirty="0">
                <a:solidFill>
                  <a:srgbClr val="0032A0"/>
                </a:solidFill>
              </a:rPr>
              <a:t>“act like</a:t>
            </a:r>
            <a:r>
              <a:rPr spc="-10" dirty="0">
                <a:solidFill>
                  <a:srgbClr val="0032A0"/>
                </a:solidFill>
              </a:rPr>
              <a:t> </a:t>
            </a:r>
            <a:r>
              <a:rPr spc="-5" dirty="0">
                <a:solidFill>
                  <a:srgbClr val="0032A0"/>
                </a:solidFill>
              </a:rPr>
              <a:t>lawyers”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9335" y="2541523"/>
            <a:ext cx="7424420" cy="364553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390525" marR="5080" indent="-378460">
              <a:lnSpc>
                <a:spcPts val="2380"/>
              </a:lnSpc>
              <a:spcBef>
                <a:spcPts val="66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20">
                <a:latin typeface="Arial"/>
                <a:cs typeface="Arial"/>
              </a:rPr>
              <a:t>From </a:t>
            </a:r>
            <a:r>
              <a:rPr sz="2450">
                <a:latin typeface="Arial"/>
                <a:cs typeface="Arial"/>
              </a:rPr>
              <a:t>their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50">
                <a:latin typeface="Arial"/>
                <a:cs typeface="Arial"/>
              </a:rPr>
              <a:t>table</a:t>
            </a:r>
            <a:r>
              <a:rPr sz="2450" spc="-114">
                <a:latin typeface="Arial"/>
                <a:cs typeface="Arial"/>
              </a:rPr>
              <a:t> </a:t>
            </a:r>
            <a:r>
              <a:rPr sz="2450" spc="-10">
                <a:latin typeface="Arial"/>
                <a:cs typeface="Arial"/>
              </a:rPr>
              <a:t>or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55">
                <a:latin typeface="Arial"/>
                <a:cs typeface="Arial"/>
              </a:rPr>
              <a:t>podium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110">
                <a:latin typeface="Arial"/>
                <a:cs typeface="Arial"/>
              </a:rPr>
              <a:t>(advisors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85">
                <a:latin typeface="Arial"/>
                <a:cs typeface="Arial"/>
              </a:rPr>
              <a:t>should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>
                <a:latin typeface="Arial"/>
                <a:cs typeface="Arial"/>
              </a:rPr>
              <a:t>not</a:t>
            </a:r>
            <a:r>
              <a:rPr sz="2450" spc="-120">
                <a:latin typeface="Arial"/>
                <a:cs typeface="Arial"/>
              </a:rPr>
              <a:t> </a:t>
            </a:r>
            <a:r>
              <a:rPr sz="2450" spc="-105">
                <a:latin typeface="Arial"/>
                <a:cs typeface="Arial"/>
              </a:rPr>
              <a:t>invade  </a:t>
            </a:r>
            <a:r>
              <a:rPr sz="2450" spc="-180">
                <a:latin typeface="Arial"/>
                <a:cs typeface="Arial"/>
              </a:rPr>
              <a:t>a </a:t>
            </a:r>
            <a:r>
              <a:rPr sz="2450" spc="-100">
                <a:latin typeface="Arial"/>
                <a:cs typeface="Arial"/>
              </a:rPr>
              <a:t>witness’s </a:t>
            </a:r>
            <a:r>
              <a:rPr sz="2450" spc="-114">
                <a:latin typeface="Arial"/>
                <a:cs typeface="Arial"/>
              </a:rPr>
              <a:t>physical</a:t>
            </a:r>
            <a:r>
              <a:rPr sz="2450" spc="-75">
                <a:latin typeface="Arial"/>
                <a:cs typeface="Arial"/>
              </a:rPr>
              <a:t> </a:t>
            </a:r>
            <a:r>
              <a:rPr sz="2450" spc="-150">
                <a:latin typeface="Arial"/>
                <a:cs typeface="Arial"/>
              </a:rPr>
              <a:t>space)</a:t>
            </a:r>
            <a:endParaRPr sz="2450">
              <a:latin typeface="Arial"/>
              <a:cs typeface="Arial"/>
            </a:endParaRPr>
          </a:p>
          <a:p>
            <a:pPr marL="390525" marR="102870" indent="-378460">
              <a:lnSpc>
                <a:spcPts val="2380"/>
              </a:lnSpc>
              <a:spcBef>
                <a:spcPts val="58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55">
                <a:latin typeface="Arial"/>
                <a:cs typeface="Arial"/>
              </a:rPr>
              <a:t>Addresses </a:t>
            </a:r>
            <a:r>
              <a:rPr sz="2450" spc="-20">
                <a:latin typeface="Arial"/>
                <a:cs typeface="Arial"/>
              </a:rPr>
              <a:t>the </a:t>
            </a:r>
            <a:r>
              <a:rPr sz="2450" spc="-35">
                <a:latin typeface="Arial"/>
                <a:cs typeface="Arial"/>
              </a:rPr>
              <a:t>party </a:t>
            </a:r>
            <a:r>
              <a:rPr sz="2450" spc="-55">
                <a:latin typeface="Arial"/>
                <a:cs typeface="Arial"/>
              </a:rPr>
              <a:t>respectfully </a:t>
            </a:r>
            <a:r>
              <a:rPr sz="2450" spc="-120">
                <a:latin typeface="Arial"/>
                <a:cs typeface="Arial"/>
              </a:rPr>
              <a:t>using </a:t>
            </a:r>
            <a:r>
              <a:rPr sz="2450" spc="-180">
                <a:latin typeface="Arial"/>
                <a:cs typeface="Arial"/>
              </a:rPr>
              <a:t>a </a:t>
            </a:r>
            <a:r>
              <a:rPr sz="2450" spc="-55">
                <a:latin typeface="Arial"/>
                <a:cs typeface="Arial"/>
              </a:rPr>
              <a:t>preferred</a:t>
            </a:r>
            <a:r>
              <a:rPr sz="2450" spc="-330">
                <a:latin typeface="Arial"/>
                <a:cs typeface="Arial"/>
              </a:rPr>
              <a:t> </a:t>
            </a:r>
            <a:r>
              <a:rPr sz="2450" spc="35">
                <a:latin typeface="Arial"/>
                <a:cs typeface="Arial"/>
              </a:rPr>
              <a:t>title  </a:t>
            </a:r>
            <a:r>
              <a:rPr sz="2450">
                <a:latin typeface="Arial"/>
                <a:cs typeface="Arial"/>
              </a:rPr>
              <a:t>of </a:t>
            </a:r>
            <a:r>
              <a:rPr sz="2450" spc="-90">
                <a:latin typeface="Arial"/>
                <a:cs typeface="Arial"/>
              </a:rPr>
              <a:t>courtesy </a:t>
            </a:r>
            <a:r>
              <a:rPr sz="2450" spc="-65">
                <a:latin typeface="Arial"/>
                <a:cs typeface="Arial"/>
              </a:rPr>
              <a:t>(i.e., </a:t>
            </a:r>
            <a:r>
              <a:rPr sz="2450" spc="10">
                <a:latin typeface="Arial"/>
                <a:cs typeface="Arial"/>
              </a:rPr>
              <a:t>“Mr.” </a:t>
            </a:r>
            <a:r>
              <a:rPr sz="2450">
                <a:latin typeface="Arial"/>
                <a:cs typeface="Arial"/>
              </a:rPr>
              <a:t>“Ms.” </a:t>
            </a:r>
            <a:r>
              <a:rPr sz="2450" spc="-55">
                <a:latin typeface="Arial"/>
                <a:cs typeface="Arial"/>
              </a:rPr>
              <a:t>“Dr.” </a:t>
            </a:r>
            <a:r>
              <a:rPr sz="2450" spc="-50">
                <a:latin typeface="Arial"/>
                <a:cs typeface="Arial"/>
              </a:rPr>
              <a:t>“Professor”) </a:t>
            </a:r>
            <a:r>
              <a:rPr sz="2450" spc="-135">
                <a:latin typeface="Arial"/>
                <a:cs typeface="Arial"/>
              </a:rPr>
              <a:t>unless  </a:t>
            </a:r>
            <a:r>
              <a:rPr sz="2450" spc="-85">
                <a:latin typeface="Arial"/>
                <a:cs typeface="Arial"/>
              </a:rPr>
              <a:t>requested </a:t>
            </a:r>
            <a:r>
              <a:rPr sz="2450" spc="40">
                <a:latin typeface="Arial"/>
                <a:cs typeface="Arial"/>
              </a:rPr>
              <a:t>to </a:t>
            </a:r>
            <a:r>
              <a:rPr sz="2450" spc="-160">
                <a:latin typeface="Arial"/>
                <a:cs typeface="Arial"/>
              </a:rPr>
              <a:t>use </a:t>
            </a:r>
            <a:r>
              <a:rPr sz="2450" spc="-180">
                <a:latin typeface="Arial"/>
                <a:cs typeface="Arial"/>
              </a:rPr>
              <a:t>a </a:t>
            </a:r>
            <a:r>
              <a:rPr sz="2450" spc="-5">
                <a:latin typeface="Arial"/>
                <a:cs typeface="Arial"/>
              </a:rPr>
              <a:t>first</a:t>
            </a:r>
            <a:r>
              <a:rPr sz="2450" spc="-290">
                <a:latin typeface="Arial"/>
                <a:cs typeface="Arial"/>
              </a:rPr>
              <a:t> </a:t>
            </a:r>
            <a:r>
              <a:rPr sz="2450" spc="-120">
                <a:latin typeface="Arial"/>
                <a:cs typeface="Arial"/>
              </a:rPr>
              <a:t>name</a:t>
            </a:r>
            <a:endParaRPr sz="2450">
              <a:latin typeface="Arial"/>
              <a:cs typeface="Arial"/>
            </a:endParaRPr>
          </a:p>
          <a:p>
            <a:pPr marL="390525" marR="172720" indent="-378460">
              <a:lnSpc>
                <a:spcPts val="2380"/>
              </a:lnSpc>
              <a:spcBef>
                <a:spcPts val="590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20">
                <a:latin typeface="Arial"/>
                <a:cs typeface="Arial"/>
              </a:rPr>
              <a:t>Advisors </a:t>
            </a:r>
            <a:r>
              <a:rPr sz="2450" spc="-85">
                <a:latin typeface="Arial"/>
                <a:cs typeface="Arial"/>
              </a:rPr>
              <a:t>should </a:t>
            </a:r>
            <a:r>
              <a:rPr sz="2450" spc="-155">
                <a:latin typeface="Arial"/>
                <a:cs typeface="Arial"/>
              </a:rPr>
              <a:t>use </a:t>
            </a:r>
            <a:r>
              <a:rPr sz="2450" spc="-125">
                <a:latin typeface="Arial"/>
                <a:cs typeface="Arial"/>
              </a:rPr>
              <a:t>an </a:t>
            </a:r>
            <a:r>
              <a:rPr sz="2450" spc="-114">
                <a:latin typeface="Arial"/>
                <a:cs typeface="Arial"/>
              </a:rPr>
              <a:t>even </a:t>
            </a:r>
            <a:r>
              <a:rPr sz="2450" spc="-110">
                <a:latin typeface="Arial"/>
                <a:cs typeface="Arial"/>
              </a:rPr>
              <a:t>and </a:t>
            </a:r>
            <a:r>
              <a:rPr sz="2450" spc="-55">
                <a:latin typeface="Arial"/>
                <a:cs typeface="Arial"/>
              </a:rPr>
              <a:t>appropriate </a:t>
            </a:r>
            <a:r>
              <a:rPr sz="2450" spc="-35">
                <a:latin typeface="Arial"/>
                <a:cs typeface="Arial"/>
              </a:rPr>
              <a:t>tone </a:t>
            </a:r>
            <a:r>
              <a:rPr sz="2450" spc="-5">
                <a:latin typeface="Arial"/>
                <a:cs typeface="Arial"/>
              </a:rPr>
              <a:t>of  </a:t>
            </a:r>
            <a:r>
              <a:rPr sz="2450" spc="-100">
                <a:latin typeface="Arial"/>
                <a:cs typeface="Arial"/>
              </a:rPr>
              <a:t>voice </a:t>
            </a:r>
            <a:r>
              <a:rPr sz="2450" spc="-65">
                <a:latin typeface="Arial"/>
                <a:cs typeface="Arial"/>
              </a:rPr>
              <a:t>(i.e., no </a:t>
            </a:r>
            <a:r>
              <a:rPr sz="2450" spc="-70">
                <a:latin typeface="Arial"/>
                <a:cs typeface="Arial"/>
              </a:rPr>
              <a:t>shouting; </a:t>
            </a:r>
            <a:r>
              <a:rPr sz="2450" spc="-65">
                <a:latin typeface="Arial"/>
                <a:cs typeface="Arial"/>
              </a:rPr>
              <a:t>no </a:t>
            </a:r>
            <a:r>
              <a:rPr sz="2450" spc="-105">
                <a:latin typeface="Arial"/>
                <a:cs typeface="Arial"/>
              </a:rPr>
              <a:t>snide </a:t>
            </a:r>
            <a:r>
              <a:rPr sz="2450" spc="-30">
                <a:latin typeface="Arial"/>
                <a:cs typeface="Arial"/>
              </a:rPr>
              <a:t>tone; </a:t>
            </a:r>
            <a:r>
              <a:rPr sz="2450" spc="-65">
                <a:latin typeface="Arial"/>
                <a:cs typeface="Arial"/>
              </a:rPr>
              <a:t>no</a:t>
            </a:r>
            <a:r>
              <a:rPr sz="2450" spc="-475">
                <a:latin typeface="Arial"/>
                <a:cs typeface="Arial"/>
              </a:rPr>
              <a:t> </a:t>
            </a:r>
            <a:r>
              <a:rPr sz="2450" spc="-145">
                <a:latin typeface="Arial"/>
                <a:cs typeface="Arial"/>
              </a:rPr>
              <a:t>sarcasm; </a:t>
            </a:r>
            <a:r>
              <a:rPr sz="2450" spc="-70">
                <a:latin typeface="Arial"/>
                <a:cs typeface="Arial"/>
              </a:rPr>
              <a:t>no  </a:t>
            </a:r>
            <a:r>
              <a:rPr sz="2450" spc="-85">
                <a:latin typeface="Arial"/>
                <a:cs typeface="Arial"/>
              </a:rPr>
              <a:t>dramatics)</a:t>
            </a:r>
            <a:endParaRPr sz="2450">
              <a:latin typeface="Arial"/>
              <a:cs typeface="Arial"/>
            </a:endParaRPr>
          </a:p>
          <a:p>
            <a:pPr marL="390525" marR="324485" indent="-378460">
              <a:lnSpc>
                <a:spcPts val="2380"/>
              </a:lnSpc>
              <a:spcBef>
                <a:spcPts val="575"/>
              </a:spcBef>
              <a:buChar char="•"/>
              <a:tabLst>
                <a:tab pos="390525" algn="l"/>
                <a:tab pos="391160" algn="l"/>
              </a:tabLst>
            </a:pPr>
            <a:r>
              <a:rPr sz="2450" spc="-120">
                <a:latin typeface="Arial"/>
                <a:cs typeface="Arial"/>
              </a:rPr>
              <a:t>Advisors </a:t>
            </a:r>
            <a:r>
              <a:rPr sz="2450" spc="-85">
                <a:latin typeface="Arial"/>
                <a:cs typeface="Arial"/>
              </a:rPr>
              <a:t>should </a:t>
            </a:r>
            <a:r>
              <a:rPr sz="2450">
                <a:latin typeface="Arial"/>
                <a:cs typeface="Arial"/>
              </a:rPr>
              <a:t>not </a:t>
            </a:r>
            <a:r>
              <a:rPr sz="2450" spc="-155">
                <a:latin typeface="Arial"/>
                <a:cs typeface="Arial"/>
              </a:rPr>
              <a:t>use </a:t>
            </a:r>
            <a:r>
              <a:rPr sz="2450" spc="-30">
                <a:latin typeface="Arial"/>
                <a:cs typeface="Arial"/>
              </a:rPr>
              <a:t>intimidating </a:t>
            </a:r>
            <a:r>
              <a:rPr sz="2450" spc="-120">
                <a:latin typeface="Arial"/>
                <a:cs typeface="Arial"/>
              </a:rPr>
              <a:t>physical</a:t>
            </a:r>
            <a:r>
              <a:rPr sz="2450" spc="-270">
                <a:latin typeface="Arial"/>
                <a:cs typeface="Arial"/>
              </a:rPr>
              <a:t> </a:t>
            </a:r>
            <a:r>
              <a:rPr sz="2450" spc="-85">
                <a:latin typeface="Arial"/>
                <a:cs typeface="Arial"/>
              </a:rPr>
              <a:t>actions  </a:t>
            </a:r>
            <a:r>
              <a:rPr sz="2450" spc="-65">
                <a:latin typeface="Arial"/>
                <a:cs typeface="Arial"/>
              </a:rPr>
              <a:t>(i.e., </a:t>
            </a:r>
            <a:r>
              <a:rPr sz="2450" spc="-45">
                <a:latin typeface="Arial"/>
                <a:cs typeface="Arial"/>
              </a:rPr>
              <a:t>finger </a:t>
            </a:r>
            <a:r>
              <a:rPr sz="2450" spc="-40">
                <a:latin typeface="Arial"/>
                <a:cs typeface="Arial"/>
              </a:rPr>
              <a:t>pointing; </a:t>
            </a:r>
            <a:r>
              <a:rPr sz="2450" spc="-10">
                <a:latin typeface="Arial"/>
                <a:cs typeface="Arial"/>
              </a:rPr>
              <a:t>fist </a:t>
            </a:r>
            <a:r>
              <a:rPr sz="2450" spc="-70">
                <a:latin typeface="Arial"/>
                <a:cs typeface="Arial"/>
              </a:rPr>
              <a:t>pounding; </a:t>
            </a:r>
            <a:r>
              <a:rPr sz="2450" spc="-114">
                <a:latin typeface="Arial"/>
                <a:cs typeface="Arial"/>
              </a:rPr>
              <a:t>exasperated  </a:t>
            </a:r>
            <a:r>
              <a:rPr sz="2450" spc="-110">
                <a:latin typeface="Arial"/>
                <a:cs typeface="Arial"/>
              </a:rPr>
              <a:t>gestures;</a:t>
            </a:r>
            <a:r>
              <a:rPr sz="2450" spc="-135">
                <a:latin typeface="Arial"/>
                <a:cs typeface="Arial"/>
              </a:rPr>
              <a:t> </a:t>
            </a:r>
            <a:r>
              <a:rPr sz="2450" spc="-75">
                <a:latin typeface="Arial"/>
                <a:cs typeface="Arial"/>
              </a:rPr>
              <a:t>etc.)</a:t>
            </a:r>
            <a:endParaRPr sz="24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9335" y="1180591"/>
            <a:ext cx="6969759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What </a:t>
            </a:r>
            <a:r>
              <a:rPr>
                <a:solidFill>
                  <a:srgbClr val="0032A0"/>
                </a:solidFill>
              </a:rPr>
              <a:t>is </a:t>
            </a:r>
            <a:r>
              <a:rPr spc="-5">
                <a:solidFill>
                  <a:srgbClr val="0032A0"/>
                </a:solidFill>
              </a:rPr>
              <a:t>the </a:t>
            </a:r>
            <a:r>
              <a:rPr>
                <a:solidFill>
                  <a:srgbClr val="0032A0"/>
                </a:solidFill>
              </a:rPr>
              <a:t>appropriate</a:t>
            </a:r>
            <a:r>
              <a:rPr spc="-130">
                <a:solidFill>
                  <a:srgbClr val="0032A0"/>
                </a:solidFill>
              </a:rPr>
              <a:t> </a:t>
            </a:r>
            <a:r>
              <a:rPr u="heavy">
                <a:solidFill>
                  <a:srgbClr val="0032A0"/>
                </a:solidFill>
                <a:uFill>
                  <a:solidFill>
                    <a:srgbClr val="0032A0"/>
                  </a:solidFill>
                </a:uFill>
              </a:rPr>
              <a:t>manner </a:t>
            </a:r>
            <a:r>
              <a:rPr>
                <a:solidFill>
                  <a:srgbClr val="0032A0"/>
                </a:solidFill>
              </a:rPr>
              <a:t> of </a:t>
            </a:r>
            <a:r>
              <a:rPr spc="-5">
                <a:solidFill>
                  <a:srgbClr val="0032A0"/>
                </a:solidFill>
              </a:rPr>
              <a:t>Advisor</a:t>
            </a:r>
            <a:r>
              <a:rPr spc="-2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questions?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pc="95"/>
              <a:t>©</a:t>
            </a:r>
            <a:r>
              <a:rPr spc="-85"/>
              <a:t> </a:t>
            </a:r>
            <a:r>
              <a:rPr spc="-40"/>
              <a:t>2020 </a:t>
            </a:r>
            <a:r>
              <a:rPr spc="-65"/>
              <a:t>Husch </a:t>
            </a:r>
            <a:r>
              <a:rPr spc="-40"/>
              <a:t>Blackwell </a:t>
            </a:r>
            <a:r>
              <a:rPr spc="-130"/>
              <a:t>LLP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9523" y="2779267"/>
            <a:ext cx="6815455" cy="171577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90525" marR="366395" indent="-378460">
              <a:lnSpc>
                <a:spcPts val="3170"/>
              </a:lnSpc>
              <a:spcBef>
                <a:spcPts val="200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Decision-maker(s) </a:t>
            </a:r>
            <a:r>
              <a:rPr sz="2650" spc="-90">
                <a:latin typeface="Arial"/>
                <a:cs typeface="Arial"/>
              </a:rPr>
              <a:t>must </a:t>
            </a:r>
            <a:r>
              <a:rPr sz="2650" b="1" spc="-235">
                <a:latin typeface="Arial"/>
                <a:cs typeface="Arial"/>
              </a:rPr>
              <a:t>screen </a:t>
            </a:r>
            <a:r>
              <a:rPr sz="2650" spc="-110">
                <a:latin typeface="Arial"/>
                <a:cs typeface="Arial"/>
              </a:rPr>
              <a:t>questions </a:t>
            </a:r>
            <a:r>
              <a:rPr sz="2650" spc="-20">
                <a:latin typeface="Arial"/>
                <a:cs typeface="Arial"/>
              </a:rPr>
              <a:t>for  </a:t>
            </a:r>
            <a:r>
              <a:rPr sz="2650" spc="-135">
                <a:latin typeface="Arial"/>
                <a:cs typeface="Arial"/>
              </a:rPr>
              <a:t>relevance </a:t>
            </a:r>
            <a:r>
              <a:rPr sz="2650" spc="-130">
                <a:latin typeface="Arial"/>
                <a:cs typeface="Arial"/>
              </a:rPr>
              <a:t>and </a:t>
            </a:r>
            <a:r>
              <a:rPr sz="2650" spc="-125">
                <a:latin typeface="Arial"/>
                <a:cs typeface="Arial"/>
              </a:rPr>
              <a:t>resolve </a:t>
            </a:r>
            <a:r>
              <a:rPr sz="2650" spc="-135">
                <a:latin typeface="Arial"/>
                <a:cs typeface="Arial"/>
              </a:rPr>
              <a:t>relevance</a:t>
            </a:r>
            <a:r>
              <a:rPr sz="2650" spc="-145">
                <a:latin typeface="Arial"/>
                <a:cs typeface="Arial"/>
              </a:rPr>
              <a:t> </a:t>
            </a:r>
            <a:r>
              <a:rPr sz="2650" spc="-80">
                <a:latin typeface="Arial"/>
                <a:cs typeface="Arial"/>
              </a:rPr>
              <a:t>objections</a:t>
            </a:r>
            <a:endParaRPr sz="2650">
              <a:latin typeface="Arial"/>
              <a:cs typeface="Arial"/>
            </a:endParaRPr>
          </a:p>
          <a:p>
            <a:pPr marL="390525" marR="5080" indent="-378460">
              <a:lnSpc>
                <a:spcPts val="3170"/>
              </a:lnSpc>
              <a:spcBef>
                <a:spcPts val="635"/>
              </a:spcBef>
              <a:buChar char="•"/>
              <a:tabLst>
                <a:tab pos="390525" algn="l"/>
                <a:tab pos="391160" algn="l"/>
              </a:tabLst>
            </a:pPr>
            <a:r>
              <a:rPr sz="2650" spc="-140">
                <a:latin typeface="Arial"/>
                <a:cs typeface="Arial"/>
              </a:rPr>
              <a:t>Decision-maker(s) </a:t>
            </a:r>
            <a:r>
              <a:rPr sz="2650" spc="-90">
                <a:latin typeface="Arial"/>
                <a:cs typeface="Arial"/>
              </a:rPr>
              <a:t>must </a:t>
            </a:r>
            <a:r>
              <a:rPr sz="2650" b="1" spc="-175">
                <a:latin typeface="Arial"/>
                <a:cs typeface="Arial"/>
              </a:rPr>
              <a:t>explain </a:t>
            </a:r>
            <a:r>
              <a:rPr sz="2650" spc="-160">
                <a:latin typeface="Arial"/>
                <a:cs typeface="Arial"/>
              </a:rPr>
              <a:t>any </a:t>
            </a:r>
            <a:r>
              <a:rPr sz="2650" spc="-114">
                <a:latin typeface="Arial"/>
                <a:cs typeface="Arial"/>
              </a:rPr>
              <a:t>decision </a:t>
            </a:r>
            <a:r>
              <a:rPr sz="2650" spc="20">
                <a:latin typeface="Arial"/>
                <a:cs typeface="Arial"/>
              </a:rPr>
              <a:t>to  </a:t>
            </a:r>
            <a:r>
              <a:rPr sz="2650" spc="-145">
                <a:latin typeface="Arial"/>
                <a:cs typeface="Arial"/>
              </a:rPr>
              <a:t>exclude </a:t>
            </a:r>
            <a:r>
              <a:rPr sz="2650" spc="-210">
                <a:latin typeface="Arial"/>
                <a:cs typeface="Arial"/>
              </a:rPr>
              <a:t>a </a:t>
            </a:r>
            <a:r>
              <a:rPr sz="2650" spc="-80">
                <a:latin typeface="Arial"/>
                <a:cs typeface="Arial"/>
              </a:rPr>
              <a:t>question </a:t>
            </a:r>
            <a:r>
              <a:rPr sz="2650" spc="-254">
                <a:latin typeface="Arial"/>
                <a:cs typeface="Arial"/>
              </a:rPr>
              <a:t>as</a:t>
            </a:r>
            <a:r>
              <a:rPr sz="2650" spc="-130">
                <a:latin typeface="Arial"/>
                <a:cs typeface="Arial"/>
              </a:rPr>
              <a:t> </a:t>
            </a:r>
            <a:r>
              <a:rPr sz="2650" spc="-70">
                <a:latin typeface="Arial"/>
                <a:cs typeface="Arial"/>
              </a:rPr>
              <a:t>not-relevant</a:t>
            </a:r>
            <a:endParaRPr sz="265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523" y="1604264"/>
            <a:ext cx="60267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>
                <a:solidFill>
                  <a:srgbClr val="0032A0"/>
                </a:solidFill>
              </a:rPr>
              <a:t>Who determines</a:t>
            </a:r>
            <a:r>
              <a:rPr spc="-90">
                <a:solidFill>
                  <a:srgbClr val="0032A0"/>
                </a:solidFill>
              </a:rPr>
              <a:t> </a:t>
            </a:r>
            <a:r>
              <a:rPr spc="-5">
                <a:solidFill>
                  <a:srgbClr val="0032A0"/>
                </a:solidFill>
              </a:rPr>
              <a:t>relevance?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</TotalTime>
  <Words>8939</Words>
  <Application>Microsoft Office PowerPoint</Application>
  <PresentationFormat>Custom</PresentationFormat>
  <Paragraphs>983</Paragraphs>
  <Slides>166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166</vt:i4>
      </vt:variant>
    </vt:vector>
  </HeadingPairs>
  <TitlesOfParts>
    <vt:vector size="176" baseType="lpstr">
      <vt:lpstr>Arial</vt:lpstr>
      <vt:lpstr>Arial-BoldItalicMT</vt:lpstr>
      <vt:lpstr>Calibri</vt:lpstr>
      <vt:lpstr>Calibri Light</vt:lpstr>
      <vt:lpstr>Courier New</vt:lpstr>
      <vt:lpstr>Georgia</vt:lpstr>
      <vt:lpstr>Georgia-BoldItalic</vt:lpstr>
      <vt:lpstr>Times New Roman</vt:lpstr>
      <vt:lpstr>Wingdings</vt:lpstr>
      <vt:lpstr>Office Theme</vt:lpstr>
      <vt:lpstr>Title IX Hearings Training</vt:lpstr>
      <vt:lpstr>Housekeeping</vt:lpstr>
      <vt:lpstr>Agenda</vt:lpstr>
      <vt:lpstr>What is Title IX?</vt:lpstr>
      <vt:lpstr>Why are we talking about this now?</vt:lpstr>
      <vt:lpstr>When are the new regs effective?</vt:lpstr>
      <vt:lpstr>Examples of  notable  provisions</vt:lpstr>
      <vt:lpstr>What sexual harassment does  Title IX apply to?</vt:lpstr>
      <vt:lpstr>What are examples of education programs and activities? </vt:lpstr>
      <vt:lpstr>Does Title IX apply to off-campus  sexual harassment?</vt:lpstr>
      <vt:lpstr>Example (included in EP&amp;A)</vt:lpstr>
      <vt:lpstr>Example (excluded from EP&amp;A)</vt:lpstr>
      <vt:lpstr>Does Title IX apply to sexual  harassment in other countries?</vt:lpstr>
      <vt:lpstr>FERPA</vt:lpstr>
      <vt:lpstr>Example (permitted communication)</vt:lpstr>
      <vt:lpstr>Example (institution may restrict)</vt:lpstr>
      <vt:lpstr>Are interviews and hearings  confidential?</vt:lpstr>
      <vt:lpstr>Questions? </vt:lpstr>
      <vt:lpstr>Applicable Policy  Requirements</vt:lpstr>
      <vt:lpstr>Standard of  Evidence</vt:lpstr>
      <vt:lpstr>Legal Standard</vt:lpstr>
      <vt:lpstr>What is sexual harassment?</vt:lpstr>
      <vt:lpstr>What is quid pro quo?</vt:lpstr>
      <vt:lpstr>Example of quid pro quo</vt:lpstr>
      <vt:lpstr>Another example of quid pro quo</vt:lpstr>
      <vt:lpstr>Poll question</vt:lpstr>
      <vt:lpstr>What is hostile environment?</vt:lpstr>
      <vt:lpstr>How do we determine if a hostile  environment exists?</vt:lpstr>
      <vt:lpstr>Example of hostile environment</vt:lpstr>
      <vt:lpstr>Another example of hostile  environment</vt:lpstr>
      <vt:lpstr>Does the First Amendment  matter?</vt:lpstr>
      <vt:lpstr>Example (not-hostile environment)</vt:lpstr>
      <vt:lpstr>What is sexual assault?</vt:lpstr>
      <vt:lpstr>What is rape?</vt:lpstr>
      <vt:lpstr>What is consent?</vt:lpstr>
      <vt:lpstr>What is incapacity?</vt:lpstr>
      <vt:lpstr>Example (incapacitated)</vt:lpstr>
      <vt:lpstr>Example (not-incapacitated)</vt:lpstr>
      <vt:lpstr>Does Title IX also prohibit  retaliation?</vt:lpstr>
      <vt:lpstr>Example of retaliation</vt:lpstr>
      <vt:lpstr>What are the  institution’s  overall  duties?</vt:lpstr>
      <vt:lpstr>What is a formal complaint?</vt:lpstr>
      <vt:lpstr>When may the Title IX Coordinator  file a formal complaint?</vt:lpstr>
      <vt:lpstr>Example of T9 Coordinator  formal complaint</vt:lpstr>
      <vt:lpstr>Can we consolidate the complaints?</vt:lpstr>
      <vt:lpstr>Example of permissible  consolidation</vt:lpstr>
      <vt:lpstr>Example of impermissible  consolidation</vt:lpstr>
      <vt:lpstr>What is the grievance process?</vt:lpstr>
      <vt:lpstr>Who are the key institutional  actors in the grievance process?</vt:lpstr>
      <vt:lpstr>What general principles  govern the grievance process?</vt:lpstr>
      <vt:lpstr>How long does a grievance  process take?</vt:lpstr>
      <vt:lpstr>Bias, Stereotypes and Conflicts</vt:lpstr>
      <vt:lpstr>Who is responsible for identifying  conflicts of interest and bias?</vt:lpstr>
      <vt:lpstr>Examples of  impermissible  stereotypes</vt:lpstr>
      <vt:lpstr>What is a conflict of interest?</vt:lpstr>
      <vt:lpstr>Example - conflict of interest</vt:lpstr>
      <vt:lpstr>Example of bias (#1)</vt:lpstr>
      <vt:lpstr>Resource for consideration:  Harvard implicit bias test</vt:lpstr>
      <vt:lpstr>Trauma</vt:lpstr>
      <vt:lpstr>Balance</vt:lpstr>
      <vt:lpstr>Trauma might affect a party</vt:lpstr>
      <vt:lpstr>Possible  trauma  impact</vt:lpstr>
      <vt:lpstr>Trauma &amp; credibility</vt:lpstr>
      <vt:lpstr>Physical reaction</vt:lpstr>
      <vt:lpstr>Trauma-informed questioning</vt:lpstr>
      <vt:lpstr>Awareness of respondent trauma</vt:lpstr>
      <vt:lpstr>Hearings, Cross  Examination &amp;  Questioning</vt:lpstr>
      <vt:lpstr>What happens before a hearing?</vt:lpstr>
      <vt:lpstr>Pre-Hearing Meeting</vt:lpstr>
      <vt:lpstr>What is the purpose of the hearing?</vt:lpstr>
      <vt:lpstr>Who runs the hearing?</vt:lpstr>
      <vt:lpstr>Can we set standards of behavior for  hearings?</vt:lpstr>
      <vt:lpstr>Example (permissible)</vt:lpstr>
      <vt:lpstr>Example (impermissible)</vt:lpstr>
      <vt:lpstr>What are the logistics of a hearing?</vt:lpstr>
      <vt:lpstr>Who attends a hearing?</vt:lpstr>
      <vt:lpstr>Do we provide a party’s advisor?</vt:lpstr>
      <vt:lpstr>What is the role of adjudicators?</vt:lpstr>
      <vt:lpstr>How does the hearing actually work?</vt:lpstr>
      <vt:lpstr>How long does a hearing last?</vt:lpstr>
      <vt:lpstr>Pre-Hearing Homework</vt:lpstr>
      <vt:lpstr>Consider Other Potential Policies in  Play</vt:lpstr>
      <vt:lpstr>Lesson for Panel Members: Doe v. Purdue University, et al. (2019)</vt:lpstr>
      <vt:lpstr>Typical Hearing Structure</vt:lpstr>
      <vt:lpstr>What is a potential sequence?</vt:lpstr>
      <vt:lpstr>Starting the Hearing: Setting the  Tone</vt:lpstr>
      <vt:lpstr>Common Ground Rules</vt:lpstr>
      <vt:lpstr>Separating the Parties</vt:lpstr>
      <vt:lpstr>Unavailable Witnesses</vt:lpstr>
      <vt:lpstr>Be Ready to Field Curveballs</vt:lpstr>
      <vt:lpstr>The Art of Fielding</vt:lpstr>
      <vt:lpstr>And Fastballs!</vt:lpstr>
      <vt:lpstr>More Curveballs: Advisors</vt:lpstr>
      <vt:lpstr>Cross-examination</vt:lpstr>
      <vt:lpstr>Facilitating Effective Cross-Examination</vt:lpstr>
      <vt:lpstr>What is the advisor’s role in  questioning?</vt:lpstr>
      <vt:lpstr>Advisors are not required to “act like lawyers”</vt:lpstr>
      <vt:lpstr>What is the appropriate manner  of Advisor questions?</vt:lpstr>
      <vt:lpstr>Who determines relevance?</vt:lpstr>
      <vt:lpstr>What is relevance?</vt:lpstr>
      <vt:lpstr>Example #1 (relevant)</vt:lpstr>
      <vt:lpstr>Example #2 (relevant)</vt:lpstr>
      <vt:lpstr>Example #1 (not relevant)</vt:lpstr>
      <vt:lpstr>Example #2 (not relevant)</vt:lpstr>
      <vt:lpstr>Is sexual history considered?</vt:lpstr>
      <vt:lpstr>Example #2 (impermissible)</vt:lpstr>
      <vt:lpstr>Example #2 (permissible)</vt:lpstr>
      <vt:lpstr>Does any testimony get excluded?</vt:lpstr>
      <vt:lpstr>Example #1 (excluded)</vt:lpstr>
      <vt:lpstr>Example #2 (excluded)</vt:lpstr>
      <vt:lpstr>Example (not-excluded)</vt:lpstr>
      <vt:lpstr>What are the hallmarks of  effective questioning?</vt:lpstr>
      <vt:lpstr>Example</vt:lpstr>
      <vt:lpstr>Example questions</vt:lpstr>
      <vt:lpstr>Another example</vt:lpstr>
      <vt:lpstr>More example questions</vt:lpstr>
      <vt:lpstr>Questioning</vt:lpstr>
      <vt:lpstr>Questioning…</vt:lpstr>
      <vt:lpstr>General Questioning Guidelines</vt:lpstr>
      <vt:lpstr>General Questioning Guidelines…</vt:lpstr>
      <vt:lpstr>When Asking Questions . . .</vt:lpstr>
      <vt:lpstr>Some Common Questions by  Adjudicators</vt:lpstr>
      <vt:lpstr>Some (More) Common Questions  by Adjudicators</vt:lpstr>
      <vt:lpstr>Decision-Making and  Evidentiary  Concepts</vt:lpstr>
      <vt:lpstr>Decision-making</vt:lpstr>
      <vt:lpstr>Key Principles</vt:lpstr>
      <vt:lpstr>Direct v. Circumstantial (Direct)</vt:lpstr>
      <vt:lpstr>Direct v. Circumstantial  (Circumstantial)</vt:lpstr>
      <vt:lpstr>Hearsay</vt:lpstr>
      <vt:lpstr>Credibility</vt:lpstr>
      <vt:lpstr>What does it mean to weigh  evidence?</vt:lpstr>
      <vt:lpstr>Example of considerable  weight</vt:lpstr>
      <vt:lpstr>Example of less weight</vt:lpstr>
      <vt:lpstr>How do(es) the decision-maker(s)  decide a case?</vt:lpstr>
      <vt:lpstr>How do(es) the decision-maker(s)  issue a decision?</vt:lpstr>
      <vt:lpstr>Sanctioning </vt:lpstr>
      <vt:lpstr>What principles do we use to  determine discipline?</vt:lpstr>
      <vt:lpstr>What principles do we use to  determine remediation?</vt:lpstr>
      <vt:lpstr>Disciplinary Philosophy</vt:lpstr>
      <vt:lpstr>Sanctioning Goals</vt:lpstr>
      <vt:lpstr>Determining Sanctions</vt:lpstr>
      <vt:lpstr>Avoid Sanctioning Problems</vt:lpstr>
      <vt:lpstr>Applying aggravating  and mitigating  factors</vt:lpstr>
      <vt:lpstr>Aggravating and Mitigating  Factors</vt:lpstr>
      <vt:lpstr>Any more  Questions?</vt:lpstr>
      <vt:lpstr>Increased Detail in Sanction</vt:lpstr>
      <vt:lpstr>Increased Detail in Sanction (cont.)</vt:lpstr>
      <vt:lpstr>Addressing Expectations Upon  Return from Suspensions</vt:lpstr>
      <vt:lpstr>Decision-Making &amp;  Writing</vt:lpstr>
      <vt:lpstr>What Is a Determination?</vt:lpstr>
      <vt:lpstr>Purpose of a Decision</vt:lpstr>
      <vt:lpstr>Documenting the Decision</vt:lpstr>
      <vt:lpstr>Critical Elements</vt:lpstr>
      <vt:lpstr>Preliminary Case Information</vt:lpstr>
      <vt:lpstr>History of the Case</vt:lpstr>
      <vt:lpstr>Summarizing Allegations</vt:lpstr>
      <vt:lpstr>Factual Findings</vt:lpstr>
      <vt:lpstr>Factual Findings (cont.)</vt:lpstr>
      <vt:lpstr>Important Language Considerations</vt:lpstr>
      <vt:lpstr>Be Specific</vt:lpstr>
      <vt:lpstr>Analysis and Conclusion</vt:lpstr>
      <vt:lpstr>Language for Findings</vt:lpstr>
      <vt:lpstr>Check Your Work</vt:lpstr>
      <vt:lpstr>Documenting Sanction: Rules of  Thumb</vt:lpstr>
      <vt:lpstr>Avoid Common “Mistakes” with  Decision-Writing</vt:lpstr>
      <vt:lpstr>HuschBlackwell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- 4814-0890-1841.1 University of Louisville. Title IX Hearings Training.pptx</dc:title>
  <cp:lastModifiedBy>Horrar,David Paul</cp:lastModifiedBy>
  <cp:revision>2</cp:revision>
  <dcterms:created xsi:type="dcterms:W3CDTF">2021-02-10T16:20:10Z</dcterms:created>
  <dcterms:modified xsi:type="dcterms:W3CDTF">2021-02-23T17:32:27Z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2020-11-11T00:00:00Z</vt:filetime>
  </property>
  <property fmtid="{D5CDD505-2E9C-101B-9397-08002B2CF9AE}" pid="3" name="LastSaved">
    <vt:filetime>2020-11-11T00:00:00Z</vt:filetime>
  </property>
</Properties>
</file>